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59256F-C8E1-454E-A056-0A5DF0602C46}">
  <a:tblStyle styleId="{3259256F-C8E1-454E-A056-0A5DF0602C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af8f89fc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af8f89fc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af8f89fc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af8f89fc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af8f89fc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af8f89fc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af8f89fc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af8f89fc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af8f89fc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af8f89fc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af8f89fc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af8f89fc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af8f89fc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af8f89fc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aaf8f89fc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aaf8f89fc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af8f89fc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af8f89fc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af8f89fc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af8f89fc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af8f89fc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af8f89fc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af8f89fc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af8f89fc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af8f89fc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af8f89fc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af8f89fc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af8f89fc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afd705f8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afd705f8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afd705f8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afd705f8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af8f89fc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af8f89fc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af8f89fc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af8f89fc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af8f89fc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af8f89fc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t>Restaurant Revenue Prediction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zh-CN"/>
              <a:t>Huiyang Hu, Zepeng Cui, Haoran Wang, Ziying Xiang, Jingwei Yao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Remove new outliers</a:t>
            </a:r>
            <a:endParaRPr/>
          </a:p>
        </p:txBody>
      </p:sp>
      <p:sp>
        <p:nvSpPr>
          <p:cNvPr id="191" name="Google Shape;191;p22"/>
          <p:cNvSpPr txBox="1"/>
          <p:nvPr>
            <p:ph idx="1" type="body"/>
          </p:nvPr>
        </p:nvSpPr>
        <p:spPr>
          <a:xfrm>
            <a:off x="819150" y="1990725"/>
            <a:ext cx="33432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After we remove the outliers again, we found that the data not is normally distributed, and there are no outliers anymore. </a:t>
            </a:r>
            <a:endParaRPr/>
          </a:p>
        </p:txBody>
      </p:sp>
      <p:pic>
        <p:nvPicPr>
          <p:cNvPr id="192" name="Google Shape;192;p22"/>
          <p:cNvPicPr preferRelativeResize="0"/>
          <p:nvPr/>
        </p:nvPicPr>
        <p:blipFill>
          <a:blip r:embed="rId3">
            <a:alphaModFix/>
          </a:blip>
          <a:stretch>
            <a:fillRect/>
          </a:stretch>
        </p:blipFill>
        <p:spPr>
          <a:xfrm>
            <a:off x="5292700" y="972075"/>
            <a:ext cx="2931175" cy="1885300"/>
          </a:xfrm>
          <a:prstGeom prst="rect">
            <a:avLst/>
          </a:prstGeom>
          <a:noFill/>
          <a:ln>
            <a:noFill/>
          </a:ln>
        </p:spPr>
      </p:pic>
      <p:pic>
        <p:nvPicPr>
          <p:cNvPr id="193" name="Google Shape;193;p22"/>
          <p:cNvPicPr preferRelativeResize="0"/>
          <p:nvPr/>
        </p:nvPicPr>
        <p:blipFill>
          <a:blip r:embed="rId4">
            <a:alphaModFix/>
          </a:blip>
          <a:stretch>
            <a:fillRect/>
          </a:stretch>
        </p:blipFill>
        <p:spPr>
          <a:xfrm>
            <a:off x="5355188" y="2901125"/>
            <a:ext cx="2806195" cy="188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Standardization &amp; data split</a:t>
            </a:r>
            <a:endParaRPr/>
          </a:p>
        </p:txBody>
      </p:sp>
      <p:sp>
        <p:nvSpPr>
          <p:cNvPr id="199" name="Google Shape;19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Use StandardScaler to standardize features</a:t>
            </a:r>
            <a:endParaRPr/>
          </a:p>
          <a:p>
            <a:pPr indent="-311150" lvl="0" marL="457200" rtl="0" algn="l">
              <a:spcBef>
                <a:spcPts val="0"/>
              </a:spcBef>
              <a:spcAft>
                <a:spcPts val="0"/>
              </a:spcAft>
              <a:buSzPts val="1300"/>
              <a:buChar char="●"/>
            </a:pPr>
            <a:r>
              <a:rPr lang="zh-CN"/>
              <a:t>Split the data into 20% of test datasets and 80% of train datasets due to the limitation of data.</a:t>
            </a:r>
            <a:endParaRPr/>
          </a:p>
          <a:p>
            <a:pPr indent="-311150" lvl="0" marL="457200" rtl="0" algn="l">
              <a:spcBef>
                <a:spcPts val="0"/>
              </a:spcBef>
              <a:spcAft>
                <a:spcPts val="0"/>
              </a:spcAft>
              <a:buSzPts val="1300"/>
              <a:buChar char="●"/>
            </a:pPr>
            <a:r>
              <a:rPr lang="zh-CN"/>
              <a:t>Set up seed for random state to 42.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Ridge &amp; Lasso Regression</a:t>
            </a:r>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Very close relationship with linear regression</a:t>
            </a:r>
            <a:endParaRPr/>
          </a:p>
          <a:p>
            <a:pPr indent="-311150" lvl="0" marL="457200" rtl="0" algn="l">
              <a:spcBef>
                <a:spcPts val="0"/>
              </a:spcBef>
              <a:spcAft>
                <a:spcPts val="0"/>
              </a:spcAft>
              <a:buSzPts val="1300"/>
              <a:buChar char="●"/>
            </a:pPr>
            <a:r>
              <a:rPr lang="zh-CN"/>
              <a:t>Preventing overfitting issues as linear regression might have</a:t>
            </a:r>
            <a:endParaRPr/>
          </a:p>
          <a:p>
            <a:pPr indent="-311150" lvl="0" marL="457200" rtl="0" algn="l">
              <a:spcBef>
                <a:spcPts val="0"/>
              </a:spcBef>
              <a:spcAft>
                <a:spcPts val="0"/>
              </a:spcAft>
              <a:buSzPts val="1300"/>
              <a:buChar char="●"/>
            </a:pPr>
            <a:r>
              <a:rPr lang="zh-CN"/>
              <a:t>Lasso regression use L1 norm, which will take the absolute value of the sum of all values</a:t>
            </a:r>
            <a:endParaRPr/>
          </a:p>
          <a:p>
            <a:pPr indent="-311150" lvl="0" marL="457200" rtl="0" algn="l">
              <a:spcBef>
                <a:spcPts val="0"/>
              </a:spcBef>
              <a:spcAft>
                <a:spcPts val="0"/>
              </a:spcAft>
              <a:buSzPts val="1300"/>
              <a:buChar char="●"/>
            </a:pPr>
            <a:r>
              <a:rPr lang="zh-CN"/>
              <a:t>Ridge regression use L2 norm, which will take the square-root of the sum of all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KNN regressor</a:t>
            </a:r>
            <a:endParaRPr/>
          </a:p>
        </p:txBody>
      </p:sp>
      <p:sp>
        <p:nvSpPr>
          <p:cNvPr id="211" name="Google Shape;211;p25"/>
          <p:cNvSpPr txBox="1"/>
          <p:nvPr>
            <p:ph idx="1" type="body"/>
          </p:nvPr>
        </p:nvSpPr>
        <p:spPr>
          <a:xfrm>
            <a:off x="819150" y="1990725"/>
            <a:ext cx="5552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Supervised Machine Learning Model</a:t>
            </a:r>
            <a:endParaRPr/>
          </a:p>
          <a:p>
            <a:pPr indent="-311150" lvl="0" marL="457200" rtl="0" algn="l">
              <a:spcBef>
                <a:spcPts val="0"/>
              </a:spcBef>
              <a:spcAft>
                <a:spcPts val="0"/>
              </a:spcAft>
              <a:buSzPts val="1300"/>
              <a:buChar char="●"/>
            </a:pPr>
            <a:r>
              <a:rPr lang="zh-CN"/>
              <a:t>Use</a:t>
            </a:r>
            <a:r>
              <a:rPr lang="zh-CN"/>
              <a:t> the average of the revenue of the nearest restaurants to predict the revenue of the target restaurant</a:t>
            </a:r>
            <a:endParaRPr/>
          </a:p>
          <a:p>
            <a:pPr indent="-311150" lvl="0" marL="457200" rtl="0" algn="l">
              <a:spcBef>
                <a:spcPts val="0"/>
              </a:spcBef>
              <a:spcAft>
                <a:spcPts val="0"/>
              </a:spcAft>
              <a:buSzPts val="1300"/>
              <a:buChar char="●"/>
            </a:pPr>
            <a:r>
              <a:rPr lang="zh-CN"/>
              <a:t>We changed the parameter n_nerighbors from 1 to 30 and found the best number is 8, making RMSE 0.3310797700103611.</a:t>
            </a:r>
            <a:endParaRPr/>
          </a:p>
        </p:txBody>
      </p:sp>
      <p:pic>
        <p:nvPicPr>
          <p:cNvPr id="212" name="Google Shape;212;p25"/>
          <p:cNvPicPr preferRelativeResize="0"/>
          <p:nvPr/>
        </p:nvPicPr>
        <p:blipFill>
          <a:blip r:embed="rId3">
            <a:alphaModFix/>
          </a:blip>
          <a:stretch>
            <a:fillRect/>
          </a:stretch>
        </p:blipFill>
        <p:spPr>
          <a:xfrm>
            <a:off x="6731775" y="339487"/>
            <a:ext cx="1934275" cy="4464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Support Vector Regression(SVR)</a:t>
            </a:r>
            <a:endParaRPr/>
          </a:p>
        </p:txBody>
      </p:sp>
      <p:sp>
        <p:nvSpPr>
          <p:cNvPr id="218" name="Google Shape;21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Supervised machine learning model</a:t>
            </a:r>
            <a:endParaRPr/>
          </a:p>
          <a:p>
            <a:pPr indent="-311150" lvl="0" marL="457200" rtl="0" algn="l">
              <a:spcBef>
                <a:spcPts val="0"/>
              </a:spcBef>
              <a:spcAft>
                <a:spcPts val="0"/>
              </a:spcAft>
              <a:buSzPts val="1300"/>
              <a:buChar char="●"/>
            </a:pPr>
            <a:r>
              <a:rPr lang="zh-CN"/>
              <a:t>SVR tend to perform better with high dimensional datasets</a:t>
            </a:r>
            <a:endParaRPr/>
          </a:p>
          <a:p>
            <a:pPr indent="-311150" lvl="0" marL="457200" rtl="0" algn="l">
              <a:spcBef>
                <a:spcPts val="0"/>
              </a:spcBef>
              <a:spcAft>
                <a:spcPts val="0"/>
              </a:spcAft>
              <a:buSzPts val="1300"/>
              <a:buChar char="●"/>
            </a:pPr>
            <a:r>
              <a:rPr lang="zh-CN"/>
              <a:t>Predicting well with small sample size</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04800" y="278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Random Forests Regressor</a:t>
            </a:r>
            <a:endParaRPr/>
          </a:p>
        </p:txBody>
      </p:sp>
      <p:sp>
        <p:nvSpPr>
          <p:cNvPr id="224" name="Google Shape;224;p27"/>
          <p:cNvSpPr txBox="1"/>
          <p:nvPr>
            <p:ph idx="1" type="body"/>
          </p:nvPr>
        </p:nvSpPr>
        <p:spPr>
          <a:xfrm>
            <a:off x="409775" y="909550"/>
            <a:ext cx="8386800" cy="116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E1E1E"/>
              </a:buClr>
              <a:buSzPts val="1200"/>
              <a:buFont typeface="Arial"/>
              <a:buChar char="●"/>
            </a:pPr>
            <a:r>
              <a:rPr lang="zh-CN" sz="1200">
                <a:solidFill>
                  <a:srgbClr val="1E1E1E"/>
                </a:solidFill>
                <a:latin typeface="Arial"/>
                <a:ea typeface="Arial"/>
                <a:cs typeface="Arial"/>
                <a:sym typeface="Arial"/>
              </a:rPr>
              <a:t>Supervised machine learning model</a:t>
            </a:r>
            <a:endParaRPr sz="1200">
              <a:solidFill>
                <a:srgbClr val="1E1E1E"/>
              </a:solidFill>
              <a:latin typeface="Arial"/>
              <a:ea typeface="Arial"/>
              <a:cs typeface="Arial"/>
              <a:sym typeface="Arial"/>
            </a:endParaRPr>
          </a:p>
          <a:p>
            <a:pPr indent="-304800" lvl="0" marL="457200" rtl="0" algn="l">
              <a:spcBef>
                <a:spcPts val="0"/>
              </a:spcBef>
              <a:spcAft>
                <a:spcPts val="0"/>
              </a:spcAft>
              <a:buClr>
                <a:srgbClr val="1E1E1E"/>
              </a:buClr>
              <a:buSzPts val="1200"/>
              <a:buFont typeface="Arial"/>
              <a:buChar char="●"/>
            </a:pPr>
            <a:r>
              <a:rPr lang="zh-CN" sz="1200">
                <a:solidFill>
                  <a:srgbClr val="1E1E1E"/>
                </a:solidFill>
                <a:highlight>
                  <a:srgbClr val="FFFFFF"/>
                </a:highlight>
                <a:latin typeface="Arial"/>
                <a:ea typeface="Arial"/>
                <a:cs typeface="Arial"/>
                <a:sym typeface="Arial"/>
              </a:rPr>
              <a:t>Different subsets are randomly sampled from the data provided for the establishment of multiple different decision trees, and the results of a single decision tree are integrated according to Bagging rules. </a:t>
            </a:r>
            <a:endParaRPr sz="1200">
              <a:solidFill>
                <a:srgbClr val="1E1E1E"/>
              </a:solidFill>
              <a:highlight>
                <a:srgbClr val="FFFFFF"/>
              </a:highlight>
              <a:latin typeface="Arial"/>
              <a:ea typeface="Arial"/>
              <a:cs typeface="Arial"/>
              <a:sym typeface="Arial"/>
            </a:endParaRPr>
          </a:p>
          <a:p>
            <a:pPr indent="-304800" lvl="0" marL="457200" rtl="0" algn="l">
              <a:spcBef>
                <a:spcPts val="0"/>
              </a:spcBef>
              <a:spcAft>
                <a:spcPts val="0"/>
              </a:spcAft>
              <a:buClr>
                <a:srgbClr val="1E1E1E"/>
              </a:buClr>
              <a:buSzPts val="1200"/>
              <a:buFont typeface="Arial"/>
              <a:buChar char="●"/>
            </a:pPr>
            <a:r>
              <a:rPr lang="zh-CN" sz="1200">
                <a:solidFill>
                  <a:srgbClr val="101214"/>
                </a:solidFill>
                <a:highlight>
                  <a:srgbClr val="FFFFFF"/>
                </a:highlight>
                <a:latin typeface="Arial"/>
                <a:ea typeface="Arial"/>
                <a:cs typeface="Arial"/>
                <a:sym typeface="Arial"/>
              </a:rPr>
              <a:t>The regression prediction results of the whole forest are obtained by integrating the results of all trees and taking the average value.</a:t>
            </a:r>
            <a:endParaRPr sz="1200">
              <a:solidFill>
                <a:srgbClr val="1E1E1E"/>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225" name="Google Shape;225;p27"/>
          <p:cNvGraphicFramePr/>
          <p:nvPr/>
        </p:nvGraphicFramePr>
        <p:xfrm>
          <a:off x="771150" y="2123925"/>
          <a:ext cx="3000000" cy="3000000"/>
        </p:xfrm>
        <a:graphic>
          <a:graphicData uri="http://schemas.openxmlformats.org/drawingml/2006/table">
            <a:tbl>
              <a:tblPr>
                <a:noFill/>
                <a:tableStyleId>{3259256F-C8E1-454E-A056-0A5DF0602C46}</a:tableStyleId>
              </a:tblPr>
              <a:tblGrid>
                <a:gridCol w="1245050"/>
                <a:gridCol w="2951925"/>
                <a:gridCol w="3252050"/>
              </a:tblGrid>
              <a:tr h="3829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Base line model</a:t>
                      </a:r>
                      <a:endParaRPr sz="1200"/>
                    </a:p>
                  </a:txBody>
                  <a:tcPr marT="91425" marB="91425" marR="91425" marL="91425"/>
                </a:tc>
                <a:tc>
                  <a:txBody>
                    <a:bodyPr/>
                    <a:lstStyle/>
                    <a:p>
                      <a:pPr indent="0" lvl="0" marL="0" rtl="0" algn="l">
                        <a:lnSpc>
                          <a:spcPct val="115000"/>
                        </a:lnSpc>
                        <a:spcBef>
                          <a:spcPts val="600"/>
                        </a:spcBef>
                        <a:spcAft>
                          <a:spcPts val="600"/>
                        </a:spcAft>
                        <a:buNone/>
                      </a:pPr>
                      <a:r>
                        <a:rPr lang="zh-CN" sz="1200">
                          <a:solidFill>
                            <a:srgbClr val="212121"/>
                          </a:solidFill>
                          <a:highlight>
                            <a:srgbClr val="FFFFFF"/>
                          </a:highlight>
                        </a:rPr>
                        <a:t>Hyper-parameter tuning</a:t>
                      </a:r>
                      <a:endParaRPr sz="1200"/>
                    </a:p>
                  </a:txBody>
                  <a:tcPr marT="91425" marB="91425" marR="91425" marL="91425"/>
                </a:tc>
              </a:tr>
              <a:tr h="365725">
                <a:tc>
                  <a:txBody>
                    <a:bodyPr/>
                    <a:lstStyle/>
                    <a:p>
                      <a:pPr indent="0" lvl="0" marL="0" rtl="0" algn="l">
                        <a:spcBef>
                          <a:spcPts val="0"/>
                        </a:spcBef>
                        <a:spcAft>
                          <a:spcPts val="0"/>
                        </a:spcAft>
                        <a:buNone/>
                      </a:pPr>
                      <a:r>
                        <a:rPr lang="zh-CN" sz="1200"/>
                        <a:t>RMSE</a:t>
                      </a:r>
                      <a:endParaRPr sz="1200"/>
                    </a:p>
                  </a:txBody>
                  <a:tcPr marT="91425" marB="91425" marR="91425" marL="91425"/>
                </a:tc>
                <a:tc>
                  <a:txBody>
                    <a:bodyPr/>
                    <a:lstStyle/>
                    <a:p>
                      <a:pPr indent="0" lvl="0" marL="0" rtl="0" algn="l">
                        <a:spcBef>
                          <a:spcPts val="0"/>
                        </a:spcBef>
                        <a:spcAft>
                          <a:spcPts val="0"/>
                        </a:spcAft>
                        <a:buNone/>
                      </a:pPr>
                      <a:r>
                        <a:rPr lang="zh-CN" sz="1200">
                          <a:solidFill>
                            <a:srgbClr val="1E1E1E"/>
                          </a:solidFill>
                          <a:highlight>
                            <a:srgbClr val="FFFFFF"/>
                          </a:highlight>
                        </a:rPr>
                        <a:t>0.3451117456497894</a:t>
                      </a:r>
                      <a:endParaRPr sz="1200">
                        <a:solidFill>
                          <a:srgbClr val="1E1E1E"/>
                        </a:solidFill>
                      </a:endParaRPr>
                    </a:p>
                  </a:txBody>
                  <a:tcPr marT="91425" marB="91425" marR="91425" marL="91425"/>
                </a:tc>
                <a:tc>
                  <a:txBody>
                    <a:bodyPr/>
                    <a:lstStyle/>
                    <a:p>
                      <a:pPr indent="0" lvl="0" marL="0" rtl="0" algn="l">
                        <a:spcBef>
                          <a:spcPts val="0"/>
                        </a:spcBef>
                        <a:spcAft>
                          <a:spcPts val="0"/>
                        </a:spcAft>
                        <a:buNone/>
                      </a:pPr>
                      <a:r>
                        <a:rPr lang="zh-CN" sz="1200">
                          <a:solidFill>
                            <a:srgbClr val="212121"/>
                          </a:solidFill>
                          <a:highlight>
                            <a:srgbClr val="FFFFFF"/>
                          </a:highlight>
                        </a:rPr>
                        <a:t>0.38573998411567584</a:t>
                      </a:r>
                      <a:endParaRPr sz="1200"/>
                    </a:p>
                  </a:txBody>
                  <a:tcPr marT="91425" marB="91425" marR="91425" marL="91425"/>
                </a:tc>
              </a:tr>
            </a:tbl>
          </a:graphicData>
        </a:graphic>
      </p:graphicFrame>
      <p:pic>
        <p:nvPicPr>
          <p:cNvPr id="226" name="Google Shape;226;p27"/>
          <p:cNvPicPr preferRelativeResize="0"/>
          <p:nvPr/>
        </p:nvPicPr>
        <p:blipFill>
          <a:blip r:embed="rId3">
            <a:alphaModFix/>
          </a:blip>
          <a:stretch>
            <a:fillRect/>
          </a:stretch>
        </p:blipFill>
        <p:spPr>
          <a:xfrm>
            <a:off x="1026425" y="2991625"/>
            <a:ext cx="6938476" cy="175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30750" y="310250"/>
            <a:ext cx="7945800" cy="63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XGBoost</a:t>
            </a:r>
            <a:endParaRPr/>
          </a:p>
        </p:txBody>
      </p:sp>
      <p:sp>
        <p:nvSpPr>
          <p:cNvPr id="232" name="Google Shape;232;p28"/>
          <p:cNvSpPr txBox="1"/>
          <p:nvPr>
            <p:ph idx="1" type="body"/>
          </p:nvPr>
        </p:nvSpPr>
        <p:spPr>
          <a:xfrm>
            <a:off x="430750" y="871150"/>
            <a:ext cx="8187300" cy="118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E1E1E"/>
              </a:buClr>
              <a:buSzPts val="1200"/>
              <a:buFont typeface="Arial"/>
              <a:buChar char="●"/>
            </a:pPr>
            <a:r>
              <a:rPr lang="zh-CN" sz="1200">
                <a:solidFill>
                  <a:srgbClr val="1E1E1E"/>
                </a:solidFill>
                <a:highlight>
                  <a:srgbClr val="FCFCFC"/>
                </a:highlight>
                <a:latin typeface="Arial"/>
                <a:ea typeface="Arial"/>
                <a:cs typeface="Arial"/>
                <a:sym typeface="Arial"/>
              </a:rPr>
              <a:t>Used for supervised learning problems</a:t>
            </a:r>
            <a:endParaRPr sz="1200">
              <a:solidFill>
                <a:srgbClr val="1E1E1E"/>
              </a:solidFill>
              <a:highlight>
                <a:srgbClr val="FCFCFC"/>
              </a:highlight>
              <a:latin typeface="Arial"/>
              <a:ea typeface="Arial"/>
              <a:cs typeface="Arial"/>
              <a:sym typeface="Arial"/>
            </a:endParaRPr>
          </a:p>
          <a:p>
            <a:pPr indent="-304800" lvl="0" marL="457200" rtl="0" algn="l">
              <a:spcBef>
                <a:spcPts val="0"/>
              </a:spcBef>
              <a:spcAft>
                <a:spcPts val="0"/>
              </a:spcAft>
              <a:buClr>
                <a:srgbClr val="1E1E1E"/>
              </a:buClr>
              <a:buSzPts val="1200"/>
              <a:buFont typeface="Arial"/>
              <a:buChar char="●"/>
            </a:pPr>
            <a:r>
              <a:rPr lang="zh-CN" sz="1200">
                <a:solidFill>
                  <a:srgbClr val="1E1E1E"/>
                </a:solidFill>
                <a:highlight>
                  <a:srgbClr val="FFFFFF"/>
                </a:highlight>
                <a:latin typeface="Arial"/>
                <a:ea typeface="Arial"/>
                <a:cs typeface="Arial"/>
                <a:sym typeface="Arial"/>
              </a:rPr>
              <a:t>XGBoost is a tree integration model, which calculates each unique feature value and can find a specific feature value as a segmentation point</a:t>
            </a:r>
            <a:endParaRPr sz="1200">
              <a:solidFill>
                <a:srgbClr val="1E1E1E"/>
              </a:solidFill>
              <a:highlight>
                <a:srgbClr val="FFFFFF"/>
              </a:highlight>
              <a:latin typeface="Arial"/>
              <a:ea typeface="Arial"/>
              <a:cs typeface="Arial"/>
              <a:sym typeface="Arial"/>
            </a:endParaRPr>
          </a:p>
          <a:p>
            <a:pPr indent="-304800" lvl="0" marL="457200" rtl="0" algn="l">
              <a:spcBef>
                <a:spcPts val="0"/>
              </a:spcBef>
              <a:spcAft>
                <a:spcPts val="0"/>
              </a:spcAft>
              <a:buClr>
                <a:srgbClr val="1E1E1E"/>
              </a:buClr>
              <a:buSzPts val="1200"/>
              <a:buFont typeface="Arial"/>
              <a:buChar char="●"/>
            </a:pPr>
            <a:r>
              <a:rPr lang="zh-CN" sz="1200">
                <a:solidFill>
                  <a:srgbClr val="1E1E1E"/>
                </a:solidFill>
                <a:latin typeface="Arial"/>
                <a:ea typeface="Arial"/>
                <a:cs typeface="Arial"/>
                <a:sym typeface="Arial"/>
              </a:rPr>
              <a:t>The idea of the XGBoost algorithm is to keep adding trees, keep splitting features to grow a tree, and each time you add a tree, you're actually learning a new function to fit the residuals that you predicted last time.</a:t>
            </a:r>
            <a:endParaRPr sz="1200">
              <a:solidFill>
                <a:srgbClr val="1E1E1E"/>
              </a:solidFill>
              <a:highlight>
                <a:srgbClr val="FFFFFF"/>
              </a:highlight>
              <a:latin typeface="Arial"/>
              <a:ea typeface="Arial"/>
              <a:cs typeface="Arial"/>
              <a:sym typeface="Arial"/>
            </a:endParaRPr>
          </a:p>
        </p:txBody>
      </p:sp>
      <p:graphicFrame>
        <p:nvGraphicFramePr>
          <p:cNvPr id="233" name="Google Shape;233;p28"/>
          <p:cNvGraphicFramePr/>
          <p:nvPr/>
        </p:nvGraphicFramePr>
        <p:xfrm>
          <a:off x="771150" y="2123925"/>
          <a:ext cx="3000000" cy="3000000"/>
        </p:xfrm>
        <a:graphic>
          <a:graphicData uri="http://schemas.openxmlformats.org/drawingml/2006/table">
            <a:tbl>
              <a:tblPr>
                <a:noFill/>
                <a:tableStyleId>{3259256F-C8E1-454E-A056-0A5DF0602C46}</a:tableStyleId>
              </a:tblPr>
              <a:tblGrid>
                <a:gridCol w="1284525"/>
                <a:gridCol w="3045525"/>
                <a:gridCol w="3355150"/>
              </a:tblGrid>
              <a:tr h="3829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Base line model</a:t>
                      </a:r>
                      <a:endParaRPr sz="1200"/>
                    </a:p>
                  </a:txBody>
                  <a:tcPr marT="91425" marB="91425" marR="91425" marL="91425"/>
                </a:tc>
                <a:tc>
                  <a:txBody>
                    <a:bodyPr/>
                    <a:lstStyle/>
                    <a:p>
                      <a:pPr indent="0" lvl="0" marL="0" rtl="0" algn="l">
                        <a:lnSpc>
                          <a:spcPct val="115000"/>
                        </a:lnSpc>
                        <a:spcBef>
                          <a:spcPts val="600"/>
                        </a:spcBef>
                        <a:spcAft>
                          <a:spcPts val="600"/>
                        </a:spcAft>
                        <a:buNone/>
                      </a:pPr>
                      <a:r>
                        <a:rPr lang="zh-CN" sz="1200">
                          <a:solidFill>
                            <a:srgbClr val="212121"/>
                          </a:solidFill>
                          <a:highlight>
                            <a:srgbClr val="FFFFFF"/>
                          </a:highlight>
                        </a:rPr>
                        <a:t>Hyper-parameter tuning</a:t>
                      </a:r>
                      <a:endParaRPr sz="1200"/>
                    </a:p>
                  </a:txBody>
                  <a:tcPr marT="91425" marB="91425" marR="91425" marL="91425"/>
                </a:tc>
              </a:tr>
              <a:tr h="365725">
                <a:tc>
                  <a:txBody>
                    <a:bodyPr/>
                    <a:lstStyle/>
                    <a:p>
                      <a:pPr indent="0" lvl="0" marL="0" rtl="0" algn="l">
                        <a:spcBef>
                          <a:spcPts val="0"/>
                        </a:spcBef>
                        <a:spcAft>
                          <a:spcPts val="0"/>
                        </a:spcAft>
                        <a:buNone/>
                      </a:pPr>
                      <a:r>
                        <a:rPr lang="zh-CN" sz="1200"/>
                        <a:t>RMSE</a:t>
                      </a:r>
                      <a:endParaRPr sz="1200"/>
                    </a:p>
                  </a:txBody>
                  <a:tcPr marT="91425" marB="91425" marR="91425" marL="91425"/>
                </a:tc>
                <a:tc>
                  <a:txBody>
                    <a:bodyPr/>
                    <a:lstStyle/>
                    <a:p>
                      <a:pPr indent="0" lvl="0" marL="0" rtl="0" algn="l">
                        <a:spcBef>
                          <a:spcPts val="0"/>
                        </a:spcBef>
                        <a:spcAft>
                          <a:spcPts val="0"/>
                        </a:spcAft>
                        <a:buNone/>
                      </a:pPr>
                      <a:r>
                        <a:rPr lang="zh-CN" sz="1200">
                          <a:solidFill>
                            <a:srgbClr val="212121"/>
                          </a:solidFill>
                          <a:highlight>
                            <a:srgbClr val="FFFFFF"/>
                          </a:highlight>
                        </a:rPr>
                        <a:t>0.3776185835762194</a:t>
                      </a:r>
                      <a:endParaRPr sz="1200">
                        <a:solidFill>
                          <a:srgbClr val="1E1E1E"/>
                        </a:solidFill>
                      </a:endParaRPr>
                    </a:p>
                  </a:txBody>
                  <a:tcPr marT="91425" marB="91425" marR="91425" marL="91425"/>
                </a:tc>
                <a:tc>
                  <a:txBody>
                    <a:bodyPr/>
                    <a:lstStyle/>
                    <a:p>
                      <a:pPr indent="0" lvl="0" marL="0" rtl="0" algn="l">
                        <a:spcBef>
                          <a:spcPts val="0"/>
                        </a:spcBef>
                        <a:spcAft>
                          <a:spcPts val="0"/>
                        </a:spcAft>
                        <a:buNone/>
                      </a:pPr>
                      <a:r>
                        <a:rPr lang="zh-CN" sz="1200">
                          <a:solidFill>
                            <a:srgbClr val="1E1E1E"/>
                          </a:solidFill>
                          <a:highlight>
                            <a:srgbClr val="FFFFFF"/>
                          </a:highlight>
                        </a:rPr>
                        <a:t>0.3660785509060014</a:t>
                      </a:r>
                      <a:endParaRPr sz="1200">
                        <a:solidFill>
                          <a:srgbClr val="1E1E1E"/>
                        </a:solidFill>
                      </a:endParaRPr>
                    </a:p>
                  </a:txBody>
                  <a:tcPr marT="91425" marB="91425" marR="91425" marL="91425"/>
                </a:tc>
              </a:tr>
            </a:tbl>
          </a:graphicData>
        </a:graphic>
      </p:graphicFrame>
      <p:pic>
        <p:nvPicPr>
          <p:cNvPr id="234" name="Google Shape;234;p28"/>
          <p:cNvPicPr preferRelativeResize="0"/>
          <p:nvPr/>
        </p:nvPicPr>
        <p:blipFill>
          <a:blip r:embed="rId3">
            <a:alphaModFix/>
          </a:blip>
          <a:stretch>
            <a:fillRect/>
          </a:stretch>
        </p:blipFill>
        <p:spPr>
          <a:xfrm>
            <a:off x="771150" y="2982975"/>
            <a:ext cx="2903751" cy="1814125"/>
          </a:xfrm>
          <a:prstGeom prst="rect">
            <a:avLst/>
          </a:prstGeom>
          <a:noFill/>
          <a:ln>
            <a:noFill/>
          </a:ln>
        </p:spPr>
      </p:pic>
      <p:pic>
        <p:nvPicPr>
          <p:cNvPr id="235" name="Google Shape;235;p28"/>
          <p:cNvPicPr preferRelativeResize="0"/>
          <p:nvPr/>
        </p:nvPicPr>
        <p:blipFill>
          <a:blip r:embed="rId4">
            <a:alphaModFix/>
          </a:blip>
          <a:stretch>
            <a:fillRect/>
          </a:stretch>
        </p:blipFill>
        <p:spPr>
          <a:xfrm>
            <a:off x="3827300" y="3024975"/>
            <a:ext cx="4629051" cy="177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Gradient Boosting</a:t>
            </a:r>
            <a:endParaRPr/>
          </a:p>
        </p:txBody>
      </p:sp>
      <p:sp>
        <p:nvSpPr>
          <p:cNvPr id="241" name="Google Shape;24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Best Model:</a:t>
            </a:r>
            <a:endParaRPr/>
          </a:p>
          <a:p>
            <a:pPr indent="0" lvl="0" marL="0" rtl="0" algn="l">
              <a:lnSpc>
                <a:spcPct val="135714"/>
              </a:lnSpc>
              <a:spcBef>
                <a:spcPts val="1200"/>
              </a:spcBef>
              <a:spcAft>
                <a:spcPts val="0"/>
              </a:spcAft>
              <a:buNone/>
            </a:pPr>
            <a:r>
              <a:rPr lang="zh-CN" sz="1050">
                <a:solidFill>
                  <a:srgbClr val="000000"/>
                </a:solidFill>
                <a:highlight>
                  <a:srgbClr val="FFFFFE"/>
                </a:highlight>
                <a:latin typeface="Courier New"/>
                <a:ea typeface="Courier New"/>
                <a:cs typeface="Courier New"/>
                <a:sym typeface="Courier New"/>
              </a:rPr>
              <a:t>model = GradientBoostingRegressor(n_estimators = </a:t>
            </a:r>
            <a:r>
              <a:rPr lang="zh-CN" sz="1050">
                <a:solidFill>
                  <a:srgbClr val="09885A"/>
                </a:solidFill>
                <a:highlight>
                  <a:srgbClr val="FFFFFE"/>
                </a:highlight>
                <a:latin typeface="Courier New"/>
                <a:ea typeface="Courier New"/>
                <a:cs typeface="Courier New"/>
                <a:sym typeface="Courier New"/>
              </a:rPr>
              <a:t>124</a:t>
            </a:r>
            <a:r>
              <a:rPr lang="zh-CN" sz="1050">
                <a:solidFill>
                  <a:srgbClr val="000000"/>
                </a:solidFill>
                <a:highlight>
                  <a:srgbClr val="FFFFFE"/>
                </a:highlight>
                <a:latin typeface="Courier New"/>
                <a:ea typeface="Courier New"/>
                <a:cs typeface="Courier New"/>
                <a:sym typeface="Courier New"/>
              </a:rPr>
              <a:t>, random_state=</a:t>
            </a:r>
            <a:r>
              <a:rPr lang="zh-CN" sz="1050">
                <a:solidFill>
                  <a:srgbClr val="09885A"/>
                </a:solidFill>
                <a:highlight>
                  <a:srgbClr val="FFFFFE"/>
                </a:highlight>
                <a:latin typeface="Courier New"/>
                <a:ea typeface="Courier New"/>
                <a:cs typeface="Courier New"/>
                <a:sym typeface="Courier New"/>
              </a:rPr>
              <a:t>0</a:t>
            </a:r>
            <a:r>
              <a:rPr lang="zh-CN" sz="1050">
                <a:solidFill>
                  <a:srgbClr val="000000"/>
                </a:solidFill>
                <a:highlight>
                  <a:srgbClr val="FFFFFE"/>
                </a:highlight>
                <a:latin typeface="Courier New"/>
                <a:ea typeface="Courier New"/>
                <a:cs typeface="Courier New"/>
                <a:sym typeface="Courier New"/>
              </a:rPr>
              <a:t>, min_samples_split=</a:t>
            </a:r>
            <a:r>
              <a:rPr lang="zh-CN" sz="1050">
                <a:solidFill>
                  <a:srgbClr val="09885A"/>
                </a:solidFill>
                <a:highlight>
                  <a:srgbClr val="FFFFFE"/>
                </a:highlight>
                <a:latin typeface="Courier New"/>
                <a:ea typeface="Courier New"/>
                <a:cs typeface="Courier New"/>
                <a:sym typeface="Courier New"/>
              </a:rPr>
              <a:t>2</a:t>
            </a:r>
            <a:r>
              <a:rPr lang="zh-CN" sz="1050">
                <a:solidFill>
                  <a:srgbClr val="000000"/>
                </a:solidFill>
                <a:highlight>
                  <a:srgbClr val="FFFFFE"/>
                </a:highlight>
                <a:latin typeface="Courier New"/>
                <a:ea typeface="Courier New"/>
                <a:cs typeface="Courier New"/>
                <a:sym typeface="Courier New"/>
              </a:rPr>
              <a:t>,min_samples_leaf=</a:t>
            </a:r>
            <a:r>
              <a:rPr lang="zh-CN" sz="1050">
                <a:solidFill>
                  <a:srgbClr val="09885A"/>
                </a:solidFill>
                <a:highlight>
                  <a:srgbClr val="FFFFFE"/>
                </a:highlight>
                <a:latin typeface="Courier New"/>
                <a:ea typeface="Courier New"/>
                <a:cs typeface="Courier New"/>
                <a:sym typeface="Courier New"/>
              </a:rPr>
              <a:t>23</a:t>
            </a:r>
            <a:r>
              <a:rPr lang="zh-CN" sz="1050">
                <a:solidFill>
                  <a:srgbClr val="000000"/>
                </a:solidFill>
                <a:highlight>
                  <a:srgbClr val="FFFFFE"/>
                </a:highlight>
                <a:latin typeface="Courier New"/>
                <a:ea typeface="Courier New"/>
                <a:cs typeface="Courier New"/>
                <a:sym typeface="Courier New"/>
              </a:rPr>
              <a:t>,subsample=</a:t>
            </a:r>
            <a:r>
              <a:rPr lang="zh-CN" sz="1050">
                <a:solidFill>
                  <a:srgbClr val="09885A"/>
                </a:solidFill>
                <a:highlight>
                  <a:srgbClr val="FFFFFE"/>
                </a:highlight>
                <a:latin typeface="Courier New"/>
                <a:ea typeface="Courier New"/>
                <a:cs typeface="Courier New"/>
                <a:sym typeface="Courier New"/>
              </a:rPr>
              <a:t>1</a:t>
            </a:r>
            <a:r>
              <a:rPr lang="zh-CN" sz="1050">
                <a:solidFill>
                  <a:srgbClr val="000000"/>
                </a:solidFill>
                <a:highlight>
                  <a:srgbClr val="FFFFFE"/>
                </a:highlight>
                <a:latin typeface="Courier New"/>
                <a:ea typeface="Courier New"/>
                <a:cs typeface="Courier New"/>
                <a:sym typeface="Courier New"/>
              </a:rPr>
              <a:t>,min_weight_fraction_leaf=</a:t>
            </a:r>
            <a:r>
              <a:rPr lang="zh-CN" sz="1050">
                <a:solidFill>
                  <a:srgbClr val="09885A"/>
                </a:solidFill>
                <a:highlight>
                  <a:srgbClr val="FFFFFE"/>
                </a:highlight>
                <a:latin typeface="Courier New"/>
                <a:ea typeface="Courier New"/>
                <a:cs typeface="Courier New"/>
                <a:sym typeface="Courier New"/>
              </a:rPr>
              <a:t>0</a:t>
            </a:r>
            <a:r>
              <a:rPr lang="zh-CN" sz="1050">
                <a:solidFill>
                  <a:srgbClr val="000000"/>
                </a:solidFill>
                <a:highlight>
                  <a:srgbClr val="FFFFFE"/>
                </a:highlight>
                <a:latin typeface="Courier New"/>
                <a:ea typeface="Courier New"/>
                <a:cs typeface="Courier New"/>
                <a:sym typeface="Courier New"/>
              </a:rPr>
              <a:t>,max_depth=</a:t>
            </a:r>
            <a:r>
              <a:rPr lang="zh-CN" sz="1050">
                <a:solidFill>
                  <a:srgbClr val="09885A"/>
                </a:solidFill>
                <a:highlight>
                  <a:srgbClr val="FFFFFE"/>
                </a:highlight>
                <a:latin typeface="Courier New"/>
                <a:ea typeface="Courier New"/>
                <a:cs typeface="Courier New"/>
                <a:sym typeface="Courier New"/>
              </a:rPr>
              <a:t>3</a:t>
            </a:r>
            <a:r>
              <a:rPr lang="zh-C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zh-CN" sz="1050">
                <a:solidFill>
                  <a:srgbClr val="000000"/>
                </a:solidFill>
                <a:highlight>
                  <a:srgbClr val="FFFFFE"/>
                </a:highlight>
                <a:latin typeface="Courier New"/>
                <a:ea typeface="Courier New"/>
                <a:cs typeface="Courier New"/>
                <a:sym typeface="Courier New"/>
              </a:rPr>
              <a:t>                                      min_impurity_decrease=</a:t>
            </a:r>
            <a:r>
              <a:rPr lang="zh-CN" sz="1050">
                <a:solidFill>
                  <a:srgbClr val="09885A"/>
                </a:solidFill>
                <a:highlight>
                  <a:srgbClr val="FFFFFE"/>
                </a:highlight>
                <a:latin typeface="Courier New"/>
                <a:ea typeface="Courier New"/>
                <a:cs typeface="Courier New"/>
                <a:sym typeface="Courier New"/>
              </a:rPr>
              <a:t>0</a:t>
            </a:r>
            <a:r>
              <a:rPr lang="zh-CN" sz="1050">
                <a:solidFill>
                  <a:srgbClr val="000000"/>
                </a:solidFill>
                <a:highlight>
                  <a:srgbClr val="FFFFFE"/>
                </a:highlight>
                <a:latin typeface="Courier New"/>
                <a:ea typeface="Courier New"/>
                <a:cs typeface="Courier New"/>
                <a:sym typeface="Courier New"/>
              </a:rPr>
              <a:t>,learning_rate=</a:t>
            </a:r>
            <a:r>
              <a:rPr lang="zh-CN" sz="1050">
                <a:solidFill>
                  <a:srgbClr val="09885A"/>
                </a:solidFill>
                <a:highlight>
                  <a:srgbClr val="FFFFFE"/>
                </a:highlight>
                <a:latin typeface="Courier New"/>
                <a:ea typeface="Courier New"/>
                <a:cs typeface="Courier New"/>
                <a:sym typeface="Courier New"/>
              </a:rPr>
              <a:t>0.1</a:t>
            </a:r>
            <a:r>
              <a:rPr lang="zh-C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zh-CN"/>
              <a:t>After extensive hyperparameter tuning, we come to the best gradient boosting model with a rmse of </a:t>
            </a:r>
            <a:r>
              <a:rPr b="1" lang="zh-CN" sz="1050">
                <a:solidFill>
                  <a:srgbClr val="212121"/>
                </a:solidFill>
                <a:highlight>
                  <a:srgbClr val="FFFFFF"/>
                </a:highlight>
                <a:latin typeface="Courier New"/>
                <a:ea typeface="Courier New"/>
                <a:cs typeface="Courier New"/>
                <a:sym typeface="Courier New"/>
              </a:rPr>
              <a:t>0.33003408231245746</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b="1" sz="1050">
              <a:solidFill>
                <a:srgbClr val="1E1E1E"/>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30650" y="355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Model Comparison</a:t>
            </a:r>
            <a:endParaRPr/>
          </a:p>
        </p:txBody>
      </p:sp>
      <p:sp>
        <p:nvSpPr>
          <p:cNvPr id="247" name="Google Shape;247;p30"/>
          <p:cNvSpPr txBox="1"/>
          <p:nvPr>
            <p:ph idx="1" type="body"/>
          </p:nvPr>
        </p:nvSpPr>
        <p:spPr>
          <a:xfrm>
            <a:off x="564300" y="1423025"/>
            <a:ext cx="51975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Except Ridge Regression, all models have RMSE less than .4, and the difference among them is very small. Gradient Boosting has the best RMSE score .33. Gradient Boosting, KNN, and SVR have RMSE less than .34, which are three best models for our dataset. </a:t>
            </a:r>
            <a:endParaRPr/>
          </a:p>
          <a:p>
            <a:pPr indent="-311150" lvl="0" marL="457200" rtl="0" algn="l">
              <a:spcBef>
                <a:spcPts val="0"/>
              </a:spcBef>
              <a:spcAft>
                <a:spcPts val="0"/>
              </a:spcAft>
              <a:buSzPts val="1300"/>
              <a:buChar char="●"/>
            </a:pPr>
            <a:r>
              <a:rPr lang="zh-CN"/>
              <a:t>By using the untransformed data, to get a more specific number in the unit of dollars we had a </a:t>
            </a:r>
            <a:r>
              <a:rPr lang="zh-CN" sz="1050">
                <a:solidFill>
                  <a:srgbClr val="1E1E1E"/>
                </a:solidFill>
                <a:highlight>
                  <a:schemeClr val="dk1"/>
                </a:highlight>
                <a:latin typeface="Times New Roman"/>
                <a:ea typeface="Times New Roman"/>
                <a:cs typeface="Times New Roman"/>
                <a:sym typeface="Times New Roman"/>
              </a:rPr>
              <a:t>Root Mean Square Error of $1592029.49. Even though it is a quite large number, this is the best result we have. </a:t>
            </a:r>
            <a:endParaRPr/>
          </a:p>
        </p:txBody>
      </p:sp>
      <p:pic>
        <p:nvPicPr>
          <p:cNvPr id="248" name="Google Shape;248;p30"/>
          <p:cNvPicPr preferRelativeResize="0"/>
          <p:nvPr/>
        </p:nvPicPr>
        <p:blipFill>
          <a:blip r:embed="rId3">
            <a:alphaModFix/>
          </a:blip>
          <a:stretch>
            <a:fillRect/>
          </a:stretch>
        </p:blipFill>
        <p:spPr>
          <a:xfrm>
            <a:off x="4098026" y="3227274"/>
            <a:ext cx="4837399" cy="1568975"/>
          </a:xfrm>
          <a:prstGeom prst="rect">
            <a:avLst/>
          </a:prstGeom>
          <a:noFill/>
          <a:ln>
            <a:noFill/>
          </a:ln>
        </p:spPr>
      </p:pic>
      <p:pic>
        <p:nvPicPr>
          <p:cNvPr id="249" name="Google Shape;249;p30"/>
          <p:cNvPicPr preferRelativeResize="0"/>
          <p:nvPr/>
        </p:nvPicPr>
        <p:blipFill>
          <a:blip r:embed="rId4">
            <a:alphaModFix/>
          </a:blip>
          <a:stretch>
            <a:fillRect/>
          </a:stretch>
        </p:blipFill>
        <p:spPr>
          <a:xfrm>
            <a:off x="6534400" y="203350"/>
            <a:ext cx="2401025" cy="202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a:t>
            </a:r>
            <a:endParaRPr/>
          </a:p>
        </p:txBody>
      </p:sp>
      <p:sp>
        <p:nvSpPr>
          <p:cNvPr id="255" name="Google Shape;255;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By using our best model to predict the non-log dependent variable we had a </a:t>
            </a:r>
            <a:r>
              <a:rPr lang="zh-CN" sz="1050">
                <a:solidFill>
                  <a:srgbClr val="1E1E1E"/>
                </a:solidFill>
                <a:highlight>
                  <a:schemeClr val="dk1"/>
                </a:highlight>
                <a:latin typeface="Times New Roman"/>
                <a:ea typeface="Times New Roman"/>
                <a:cs typeface="Times New Roman"/>
                <a:sym typeface="Times New Roman"/>
              </a:rPr>
              <a:t>Root Mean Square Error of $1592029.49. </a:t>
            </a:r>
            <a:endParaRPr/>
          </a:p>
          <a:p>
            <a:pPr indent="-311150" lvl="0" marL="457200" rtl="0" algn="l">
              <a:spcBef>
                <a:spcPts val="0"/>
              </a:spcBef>
              <a:spcAft>
                <a:spcPts val="0"/>
              </a:spcAft>
              <a:buSzPts val="1300"/>
              <a:buChar char="●"/>
            </a:pPr>
            <a:r>
              <a:rPr lang="zh-CN"/>
              <a:t>Boosting related algorithms tend to out performs linear regression related algorithms</a:t>
            </a:r>
            <a:endParaRPr/>
          </a:p>
          <a:p>
            <a:pPr indent="-311150" lvl="0" marL="457200" rtl="0" algn="l">
              <a:spcBef>
                <a:spcPts val="0"/>
              </a:spcBef>
              <a:spcAft>
                <a:spcPts val="0"/>
              </a:spcAft>
              <a:buSzPts val="1300"/>
              <a:buChar char="●"/>
            </a:pPr>
            <a:r>
              <a:rPr lang="zh-CN"/>
              <a:t>Strong linear relationships </a:t>
            </a:r>
            <a:r>
              <a:rPr lang="zh-CN"/>
              <a:t>might</a:t>
            </a:r>
            <a:r>
              <a:rPr lang="zh-CN"/>
              <a:t> not be found in this datasets</a:t>
            </a:r>
            <a:endParaRPr/>
          </a:p>
          <a:p>
            <a:pPr indent="-311150" lvl="0" marL="457200" rtl="0" algn="l">
              <a:spcBef>
                <a:spcPts val="0"/>
              </a:spcBef>
              <a:spcAft>
                <a:spcPts val="0"/>
              </a:spcAft>
              <a:buSzPts val="1300"/>
              <a:buChar char="●"/>
            </a:pPr>
            <a:r>
              <a:rPr lang="zh-CN"/>
              <a:t>Gradient Boosts have more advantages learn complex non-linear decision boundaries via Boosting.</a:t>
            </a:r>
            <a:endParaRPr/>
          </a:p>
          <a:p>
            <a:pPr indent="-311150" lvl="0" marL="457200" rtl="0" algn="l">
              <a:spcBef>
                <a:spcPts val="0"/>
              </a:spcBef>
              <a:spcAft>
                <a:spcPts val="0"/>
              </a:spcAft>
              <a:buSzPts val="1300"/>
              <a:buChar char="●"/>
            </a:pPr>
            <a:r>
              <a:rPr lang="zh-CN"/>
              <a:t>SVR &amp; KNN also have the feature of working better on non-linear relationships, which could be </a:t>
            </a:r>
            <a:r>
              <a:rPr lang="zh-CN"/>
              <a:t>potentially</a:t>
            </a:r>
            <a:r>
              <a:rPr lang="zh-CN"/>
              <a:t> have a higher score.</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Objective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2100"/>
              <a:t>We hope to find a fit model that could help predict the revenue of other restaurants</a:t>
            </a:r>
            <a:endParaRPr b="1"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Limitation</a:t>
            </a:r>
            <a:endParaRPr/>
          </a:p>
        </p:txBody>
      </p:sp>
      <p:sp>
        <p:nvSpPr>
          <p:cNvPr id="261" name="Google Shape;261;p32"/>
          <p:cNvSpPr txBox="1"/>
          <p:nvPr>
            <p:ph idx="1" type="body"/>
          </p:nvPr>
        </p:nvSpPr>
        <p:spPr>
          <a:xfrm>
            <a:off x="819150" y="19656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Very Narrowed Datasets</a:t>
            </a:r>
            <a:endParaRPr/>
          </a:p>
          <a:p>
            <a:pPr indent="-311150" lvl="0" marL="457200" rtl="0" algn="l">
              <a:spcBef>
                <a:spcPts val="0"/>
              </a:spcBef>
              <a:spcAft>
                <a:spcPts val="0"/>
              </a:spcAft>
              <a:buSzPts val="1300"/>
              <a:buChar char="●"/>
            </a:pPr>
            <a:r>
              <a:rPr lang="zh-CN"/>
              <a:t>Unkown variables</a:t>
            </a:r>
            <a:endParaRPr/>
          </a:p>
          <a:p>
            <a:pPr indent="-311150" lvl="0" marL="457200" rtl="0" algn="l">
              <a:spcBef>
                <a:spcPts val="0"/>
              </a:spcBef>
              <a:spcAft>
                <a:spcPts val="0"/>
              </a:spcAft>
              <a:buSzPts val="1300"/>
              <a:buChar char="●"/>
            </a:pPr>
            <a:r>
              <a:rPr lang="zh-CN"/>
              <a:t>Unbalance on City variable, large bias in prediction for the restaurants in these </a:t>
            </a:r>
            <a:r>
              <a:rPr lang="zh-CN"/>
              <a:t>small cities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Data Description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Id : Restaurant id.</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Open Date : opening date for a restaurant</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City : City that the restaurant is in. Note that there are unicode in the names. </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City Group: Type of the city. Big cities, or Other. </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Type: Type of the restaurant. FC: Food Court, IL: Inline, DT: Drive Thru, MB: Mobile</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P1, P2 - P37: There are three categories of these obfuscated data. 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other QSR operators.</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zh-CN" sz="4300">
                <a:solidFill>
                  <a:srgbClr val="1E1E1E"/>
                </a:solidFill>
                <a:highlight>
                  <a:schemeClr val="dk1"/>
                </a:highlight>
                <a:latin typeface="Times New Roman"/>
                <a:ea typeface="Times New Roman"/>
                <a:cs typeface="Times New Roman"/>
                <a:sym typeface="Times New Roman"/>
              </a:rPr>
              <a:t>* Revenue: The revenue column indicates a (transformed) revenue of the restaurant in a given year and is the target of predictive analysis. Please note that the values are transformed so they don't mean real dollar values. </a:t>
            </a:r>
            <a:endParaRPr sz="4300">
              <a:solidFill>
                <a:srgbClr val="1E1E1E"/>
              </a:solidFill>
              <a:highlight>
                <a:schemeClr val="dk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rgbClr val="1E1E1E"/>
              </a:solidFill>
              <a:highlight>
                <a:schemeClr val="dk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542250" y="335750"/>
            <a:ext cx="8059500" cy="60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Distribution of numerical and categorical variables</a:t>
            </a:r>
            <a:endParaRPr/>
          </a:p>
        </p:txBody>
      </p:sp>
      <p:pic>
        <p:nvPicPr>
          <p:cNvPr id="147" name="Google Shape;147;p16"/>
          <p:cNvPicPr preferRelativeResize="0"/>
          <p:nvPr/>
        </p:nvPicPr>
        <p:blipFill>
          <a:blip r:embed="rId3">
            <a:alphaModFix/>
          </a:blip>
          <a:stretch>
            <a:fillRect/>
          </a:stretch>
        </p:blipFill>
        <p:spPr>
          <a:xfrm>
            <a:off x="2283942" y="1221112"/>
            <a:ext cx="4292012" cy="3152774"/>
          </a:xfrm>
          <a:prstGeom prst="rect">
            <a:avLst/>
          </a:prstGeom>
          <a:noFill/>
          <a:ln>
            <a:noFill/>
          </a:ln>
        </p:spPr>
      </p:pic>
      <p:pic>
        <p:nvPicPr>
          <p:cNvPr id="148" name="Google Shape;148;p16"/>
          <p:cNvPicPr preferRelativeResize="0"/>
          <p:nvPr/>
        </p:nvPicPr>
        <p:blipFill>
          <a:blip r:embed="rId4">
            <a:alphaModFix/>
          </a:blip>
          <a:stretch>
            <a:fillRect/>
          </a:stretch>
        </p:blipFill>
        <p:spPr>
          <a:xfrm>
            <a:off x="626925" y="944450"/>
            <a:ext cx="1422342" cy="3706102"/>
          </a:xfrm>
          <a:prstGeom prst="rect">
            <a:avLst/>
          </a:prstGeom>
          <a:noFill/>
          <a:ln>
            <a:noFill/>
          </a:ln>
        </p:spPr>
      </p:pic>
      <p:sp>
        <p:nvSpPr>
          <p:cNvPr id="149" name="Google Shape;149;p16"/>
          <p:cNvSpPr txBox="1"/>
          <p:nvPr/>
        </p:nvSpPr>
        <p:spPr>
          <a:xfrm>
            <a:off x="6706075" y="1088225"/>
            <a:ext cx="2167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zh-CN">
                <a:latin typeface="Calibri"/>
                <a:ea typeface="Calibri"/>
                <a:cs typeface="Calibri"/>
                <a:sym typeface="Calibri"/>
              </a:rPr>
              <a:t>All the variables belong to the skewed distribution and even in some variables like P14-18, 24-27 and 30-37, the zero accounts for the biggest part, which probably indicates kind of missing values or other entry problems.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a:latin typeface="Calibri"/>
                <a:ea typeface="Calibri"/>
                <a:cs typeface="Calibri"/>
                <a:sym typeface="Calibri"/>
              </a:rPr>
              <a:t>Revenue varies a lot in different categories.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58100" y="268950"/>
            <a:ext cx="8724300" cy="62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Relationship between numerical variables and revenue</a:t>
            </a:r>
            <a:endParaRPr/>
          </a:p>
          <a:p>
            <a:pPr indent="0" lvl="0" marL="0" rtl="0" algn="l">
              <a:spcBef>
                <a:spcPts val="0"/>
              </a:spcBef>
              <a:spcAft>
                <a:spcPts val="0"/>
              </a:spcAft>
              <a:buNone/>
            </a:pPr>
            <a:r>
              <a:t/>
            </a:r>
            <a:endParaRPr/>
          </a:p>
        </p:txBody>
      </p:sp>
      <p:pic>
        <p:nvPicPr>
          <p:cNvPr id="155" name="Google Shape;155;p17"/>
          <p:cNvPicPr preferRelativeResize="0"/>
          <p:nvPr/>
        </p:nvPicPr>
        <p:blipFill>
          <a:blip r:embed="rId3">
            <a:alphaModFix/>
          </a:blip>
          <a:stretch>
            <a:fillRect/>
          </a:stretch>
        </p:blipFill>
        <p:spPr>
          <a:xfrm>
            <a:off x="775600" y="958025"/>
            <a:ext cx="3368861" cy="3806249"/>
          </a:xfrm>
          <a:prstGeom prst="rect">
            <a:avLst/>
          </a:prstGeom>
          <a:noFill/>
          <a:ln>
            <a:noFill/>
          </a:ln>
        </p:spPr>
      </p:pic>
      <p:sp>
        <p:nvSpPr>
          <p:cNvPr id="156" name="Google Shape;156;p17"/>
          <p:cNvSpPr txBox="1"/>
          <p:nvPr/>
        </p:nvSpPr>
        <p:spPr>
          <a:xfrm>
            <a:off x="5143500" y="1823025"/>
            <a:ext cx="3450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Calibri"/>
                <a:ea typeface="Calibri"/>
                <a:cs typeface="Calibri"/>
                <a:sym typeface="Calibri"/>
              </a:rPr>
              <a:t>There is no obvious linear relationship between these numberical variables and revenue.</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72700" y="291125"/>
            <a:ext cx="7635600" cy="6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Correlation within numerical variables</a:t>
            </a:r>
            <a:endParaRPr/>
          </a:p>
        </p:txBody>
      </p:sp>
      <p:sp>
        <p:nvSpPr>
          <p:cNvPr id="162" name="Google Shape;162;p18"/>
          <p:cNvSpPr txBox="1"/>
          <p:nvPr>
            <p:ph idx="1" type="body"/>
          </p:nvPr>
        </p:nvSpPr>
        <p:spPr>
          <a:xfrm>
            <a:off x="6547950" y="2046525"/>
            <a:ext cx="2316300" cy="11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800"/>
              <a:t>There is no significant correlation within numerical variables.</a:t>
            </a:r>
            <a:endParaRPr sz="1800"/>
          </a:p>
        </p:txBody>
      </p:sp>
      <p:pic>
        <p:nvPicPr>
          <p:cNvPr id="163" name="Google Shape;163;p18"/>
          <p:cNvPicPr preferRelativeResize="0"/>
          <p:nvPr/>
        </p:nvPicPr>
        <p:blipFill>
          <a:blip r:embed="rId3">
            <a:alphaModFix/>
          </a:blip>
          <a:stretch>
            <a:fillRect/>
          </a:stretch>
        </p:blipFill>
        <p:spPr>
          <a:xfrm>
            <a:off x="304800" y="943025"/>
            <a:ext cx="6103649" cy="3770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344100"/>
            <a:ext cx="7505700" cy="6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Create Dummy Variables</a:t>
            </a:r>
            <a:endParaRPr/>
          </a:p>
        </p:txBody>
      </p:sp>
      <p:sp>
        <p:nvSpPr>
          <p:cNvPr id="169" name="Google Shape;169;p19"/>
          <p:cNvSpPr txBox="1"/>
          <p:nvPr>
            <p:ph idx="1" type="body"/>
          </p:nvPr>
        </p:nvSpPr>
        <p:spPr>
          <a:xfrm>
            <a:off x="819150" y="1990725"/>
            <a:ext cx="40119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Big cities exactly include Ankara, Istanbul and Izmir so we amy remove City, and create a new dummy variable “Big cities”.</a:t>
            </a:r>
            <a:endParaRPr/>
          </a:p>
          <a:p>
            <a:pPr indent="-311150" lvl="0" marL="457200" rtl="0" algn="l">
              <a:spcBef>
                <a:spcPts val="0"/>
              </a:spcBef>
              <a:spcAft>
                <a:spcPts val="0"/>
              </a:spcAft>
              <a:buSzPts val="1300"/>
              <a:buChar char="●"/>
            </a:pPr>
            <a:r>
              <a:rPr lang="zh-CN"/>
              <a:t>As for restaurant type we can see that Food Court(FC) has the most count, we will create a dummy variable for Food Court. </a:t>
            </a:r>
            <a:endParaRPr/>
          </a:p>
        </p:txBody>
      </p:sp>
      <p:pic>
        <p:nvPicPr>
          <p:cNvPr id="170" name="Google Shape;170;p19"/>
          <p:cNvPicPr preferRelativeResize="0"/>
          <p:nvPr/>
        </p:nvPicPr>
        <p:blipFill>
          <a:blip r:embed="rId3">
            <a:alphaModFix/>
          </a:blip>
          <a:stretch>
            <a:fillRect/>
          </a:stretch>
        </p:blipFill>
        <p:spPr>
          <a:xfrm>
            <a:off x="5593491" y="2571752"/>
            <a:ext cx="3349029" cy="2288225"/>
          </a:xfrm>
          <a:prstGeom prst="rect">
            <a:avLst/>
          </a:prstGeom>
          <a:noFill/>
          <a:ln>
            <a:noFill/>
          </a:ln>
        </p:spPr>
      </p:pic>
      <p:pic>
        <p:nvPicPr>
          <p:cNvPr id="171" name="Google Shape;171;p19"/>
          <p:cNvPicPr preferRelativeResize="0"/>
          <p:nvPr/>
        </p:nvPicPr>
        <p:blipFill>
          <a:blip r:embed="rId4">
            <a:alphaModFix/>
          </a:blip>
          <a:stretch>
            <a:fillRect/>
          </a:stretch>
        </p:blipFill>
        <p:spPr>
          <a:xfrm>
            <a:off x="5541375" y="227625"/>
            <a:ext cx="3401150" cy="228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Distribution of Revenue</a:t>
            </a:r>
            <a:endParaRPr/>
          </a:p>
        </p:txBody>
      </p:sp>
      <p:sp>
        <p:nvSpPr>
          <p:cNvPr id="177" name="Google Shape;177;p20"/>
          <p:cNvSpPr txBox="1"/>
          <p:nvPr>
            <p:ph idx="1" type="body"/>
          </p:nvPr>
        </p:nvSpPr>
        <p:spPr>
          <a:xfrm>
            <a:off x="819150" y="1990725"/>
            <a:ext cx="28503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Revenue is right skewed and we can </a:t>
            </a:r>
            <a:r>
              <a:rPr lang="zh-CN"/>
              <a:t>visually</a:t>
            </a:r>
            <a:r>
              <a:rPr lang="zh-CN"/>
              <a:t> spot three outliers in this graph.</a:t>
            </a:r>
            <a:endParaRPr/>
          </a:p>
          <a:p>
            <a:pPr indent="-311150" lvl="0" marL="457200" rtl="0" algn="l">
              <a:spcBef>
                <a:spcPts val="0"/>
              </a:spcBef>
              <a:spcAft>
                <a:spcPts val="0"/>
              </a:spcAft>
              <a:buSzPts val="1300"/>
              <a:buChar char="●"/>
            </a:pPr>
            <a:r>
              <a:rPr lang="zh-CN"/>
              <a:t>Normally distributed data with no outliers tend to give a better performance for linear regression related algorithms such as Ridge&amp;Lasso.</a:t>
            </a:r>
            <a:endParaRPr/>
          </a:p>
        </p:txBody>
      </p:sp>
      <p:pic>
        <p:nvPicPr>
          <p:cNvPr id="178" name="Google Shape;178;p20"/>
          <p:cNvPicPr preferRelativeResize="0"/>
          <p:nvPr/>
        </p:nvPicPr>
        <p:blipFill>
          <a:blip r:embed="rId3">
            <a:alphaModFix/>
          </a:blip>
          <a:stretch>
            <a:fillRect/>
          </a:stretch>
        </p:blipFill>
        <p:spPr>
          <a:xfrm>
            <a:off x="4832131" y="1800201"/>
            <a:ext cx="3859269" cy="278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Log Transformation &amp; Remove outliers</a:t>
            </a:r>
            <a:endParaRPr/>
          </a:p>
        </p:txBody>
      </p:sp>
      <p:sp>
        <p:nvSpPr>
          <p:cNvPr id="184" name="Google Shape;184;p21"/>
          <p:cNvSpPr txBox="1"/>
          <p:nvPr>
            <p:ph idx="1" type="body"/>
          </p:nvPr>
        </p:nvSpPr>
        <p:spPr>
          <a:xfrm>
            <a:off x="819150" y="1990725"/>
            <a:ext cx="3452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After log transformation the distribution for revenue became normally distributed. </a:t>
            </a:r>
            <a:endParaRPr/>
          </a:p>
          <a:p>
            <a:pPr indent="-311150" lvl="0" marL="457200" rtl="0" algn="l">
              <a:spcBef>
                <a:spcPts val="0"/>
              </a:spcBef>
              <a:spcAft>
                <a:spcPts val="0"/>
              </a:spcAft>
              <a:buSzPts val="1300"/>
              <a:buChar char="●"/>
            </a:pPr>
            <a:r>
              <a:rPr lang="zh-CN"/>
              <a:t>However we found out two new outliers around log(Revenue) 14.</a:t>
            </a:r>
            <a:endParaRPr/>
          </a:p>
        </p:txBody>
      </p:sp>
      <p:pic>
        <p:nvPicPr>
          <p:cNvPr id="185" name="Google Shape;185;p21"/>
          <p:cNvPicPr preferRelativeResize="0"/>
          <p:nvPr/>
        </p:nvPicPr>
        <p:blipFill>
          <a:blip r:embed="rId3">
            <a:alphaModFix/>
          </a:blip>
          <a:stretch>
            <a:fillRect/>
          </a:stretch>
        </p:blipFill>
        <p:spPr>
          <a:xfrm>
            <a:off x="4515575" y="1735275"/>
            <a:ext cx="4162425" cy="26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