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Czurda" initials="MC" lastIdx="1" clrIdx="0">
    <p:extLst>
      <p:ext uri="{19B8F6BF-5375-455C-9EA6-DF929625EA0E}">
        <p15:presenceInfo xmlns:p15="http://schemas.microsoft.com/office/powerpoint/2012/main" userId="S-1-5-21-656055065-3396452528-816208521-11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KNN</a:t>
            </a:r>
            <a:r>
              <a:rPr lang="de-AT" dirty="0" smtClean="0"/>
              <a:t> – </a:t>
            </a:r>
            <a:br>
              <a:rPr lang="de-AT" dirty="0" smtClean="0"/>
            </a:br>
            <a:r>
              <a:rPr lang="de-AT" dirty="0" smtClean="0"/>
              <a:t>K-</a:t>
            </a:r>
            <a:r>
              <a:rPr lang="de-AT" dirty="0" err="1" smtClean="0"/>
              <a:t>Nearest</a:t>
            </a:r>
            <a:r>
              <a:rPr lang="de-AT" dirty="0" smtClean="0"/>
              <a:t> </a:t>
            </a:r>
            <a:r>
              <a:rPr lang="de-AT" dirty="0" err="1" smtClean="0"/>
              <a:t>Neighbour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Michael Czurda - </a:t>
            </a:r>
            <a:r>
              <a:rPr lang="de-AT" dirty="0"/>
              <a:t>1810277031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18628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KNN</a:t>
            </a:r>
            <a:r>
              <a:rPr lang="de-AT" dirty="0"/>
              <a:t> in der Theorie – Parameter 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Validation Error (Test Error)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Abweichung von ermittelter Klasse anhand des trainierten Modells und dem Label der </a:t>
            </a:r>
            <a:r>
              <a:rPr lang="de-AT" dirty="0" smtClean="0"/>
              <a:t>Testdaten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 smtClean="0"/>
              <a:t>Bei K=1 =&gt; „</a:t>
            </a:r>
            <a:r>
              <a:rPr lang="de-AT" dirty="0" err="1" smtClean="0"/>
              <a:t>Overfitting</a:t>
            </a:r>
            <a:r>
              <a:rPr lang="de-AT" dirty="0" smtClean="0"/>
              <a:t>“ auf Trainingsdaten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 smtClean="0"/>
              <a:t>zu großes K =&gt; Eigenschaft verloren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 smtClean="0"/>
              <a:t>Minimum =&gt; optimaler K-Wert</a:t>
            </a:r>
          </a:p>
          <a:p>
            <a:pPr marL="201168" lvl="1" indent="0">
              <a:buNone/>
            </a:pPr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636" y="2990850"/>
            <a:ext cx="6265744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22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KNN</a:t>
            </a:r>
            <a:r>
              <a:rPr lang="de-AT" dirty="0"/>
              <a:t> in der Theorie – </a:t>
            </a:r>
            <a:r>
              <a:rPr lang="de-AT" dirty="0" smtClean="0"/>
              <a:t>Vor- und Nachteile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Vorteile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Der Algorithmus ist </a:t>
            </a:r>
            <a:r>
              <a:rPr lang="de-AT" dirty="0" smtClean="0"/>
              <a:t>leicht </a:t>
            </a:r>
            <a:r>
              <a:rPr lang="de-AT" dirty="0"/>
              <a:t>zu verstehen und einfach zu </a:t>
            </a:r>
            <a:r>
              <a:rPr lang="de-AT" dirty="0" smtClean="0"/>
              <a:t>implementieren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Das Modell ist einfach gehalten, da </a:t>
            </a:r>
            <a:r>
              <a:rPr lang="de-AT" dirty="0" smtClean="0"/>
              <a:t>nur </a:t>
            </a:r>
            <a:r>
              <a:rPr lang="de-AT" dirty="0"/>
              <a:t>der Parameter K zu eruieren </a:t>
            </a:r>
            <a:r>
              <a:rPr lang="de-AT" dirty="0" smtClean="0"/>
              <a:t>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Der Algorithmus ist vielseitig, da für </a:t>
            </a:r>
            <a:r>
              <a:rPr lang="de-AT" dirty="0" smtClean="0"/>
              <a:t>Klassifizierungen</a:t>
            </a:r>
            <a:r>
              <a:rPr lang="de-AT" dirty="0"/>
              <a:t>, Regressionen und Suchen(Beispiel im Punkt "</a:t>
            </a:r>
            <a:r>
              <a:rPr lang="de-AT" dirty="0" err="1"/>
              <a:t>KNN</a:t>
            </a:r>
            <a:r>
              <a:rPr lang="de-AT" dirty="0"/>
              <a:t> in der Praxis")</a:t>
            </a: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Nachteil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Der Algorithmus wird erheblich langsamer, wenn die Anzahl der Beobachtungen und/oder unabhängigen Variablen zunimmt.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16976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KNN</a:t>
            </a:r>
            <a:r>
              <a:rPr lang="de-AT" dirty="0" smtClean="0"/>
              <a:t> in der Praxis – Pseudo Code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AT" dirty="0"/>
              <a:t>Laden der Daten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/>
              <a:t>Initialisierung von K mit einem </a:t>
            </a:r>
            <a:r>
              <a:rPr lang="de-AT" dirty="0" smtClean="0"/>
              <a:t>vernünftigen </a:t>
            </a:r>
            <a:r>
              <a:rPr lang="de-AT" dirty="0"/>
              <a:t>Wert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 smtClean="0"/>
              <a:t>Für </a:t>
            </a:r>
            <a:r>
              <a:rPr lang="de-AT" dirty="0"/>
              <a:t>jede Beobachtung in den </a:t>
            </a:r>
            <a:r>
              <a:rPr lang="de-AT" dirty="0" smtClean="0"/>
              <a:t>Trainingsdaten:</a:t>
            </a:r>
          </a:p>
          <a:p>
            <a:pPr marL="749808" lvl="1" indent="-457200">
              <a:buFont typeface="+mj-lt"/>
              <a:buAutoNum type="arabicPeriod"/>
            </a:pPr>
            <a:r>
              <a:rPr lang="de-AT" dirty="0" smtClean="0"/>
              <a:t>Die Differenz(euklidische </a:t>
            </a:r>
            <a:r>
              <a:rPr lang="de-AT" dirty="0"/>
              <a:t>Distanz) zwischen ermittelten Wert und Label </a:t>
            </a:r>
            <a:r>
              <a:rPr lang="de-AT" dirty="0" smtClean="0"/>
              <a:t>ermitteln</a:t>
            </a:r>
          </a:p>
          <a:p>
            <a:pPr marL="749808" lvl="1" indent="-457200">
              <a:buFont typeface="+mj-lt"/>
              <a:buAutoNum type="arabicPeriod"/>
            </a:pPr>
            <a:r>
              <a:rPr lang="de-AT" dirty="0" smtClean="0"/>
              <a:t>Die </a:t>
            </a:r>
            <a:r>
              <a:rPr lang="de-AT" dirty="0"/>
              <a:t>Distanz und den Index der Beobachtung in einer geordneten Liste ablegen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/>
              <a:t>Sortieren der geordneten Liste an Distanzen in aufsteigender Reihenfolge nach Distanzen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/>
              <a:t>Die ersten K Einträge der Liste nehmen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/>
              <a:t>Die Labels der K Einträge ermitteln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/>
              <a:t>Falls die Anwendung eine Regression ist, den arithmetischen Durchschnitt der K </a:t>
            </a:r>
            <a:r>
              <a:rPr lang="de-AT" dirty="0" err="1"/>
              <a:t>Lables</a:t>
            </a:r>
            <a:r>
              <a:rPr lang="de-AT" dirty="0"/>
              <a:t> ermitteln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/>
              <a:t>Falls die Anwendung eine Klassifikation ist, den Modalwert der K </a:t>
            </a:r>
            <a:r>
              <a:rPr lang="de-AT" dirty="0" err="1"/>
              <a:t>Lables</a:t>
            </a:r>
            <a:r>
              <a:rPr lang="de-AT" dirty="0"/>
              <a:t> ermitteln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91558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9247"/>
          </a:xfrm>
        </p:spPr>
        <p:txBody>
          <a:bodyPr/>
          <a:lstStyle/>
          <a:p>
            <a:r>
              <a:rPr lang="de-AT" dirty="0" err="1" smtClean="0"/>
              <a:t>KNN</a:t>
            </a:r>
            <a:r>
              <a:rPr lang="de-AT" dirty="0" smtClean="0"/>
              <a:t> in der Praxis - Regression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250" y="1159639"/>
            <a:ext cx="8208257" cy="497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08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9247"/>
          </a:xfrm>
        </p:spPr>
        <p:txBody>
          <a:bodyPr/>
          <a:lstStyle/>
          <a:p>
            <a:r>
              <a:rPr lang="de-AT" dirty="0" err="1" smtClean="0"/>
              <a:t>KNN</a:t>
            </a:r>
            <a:r>
              <a:rPr lang="de-AT" dirty="0" smtClean="0"/>
              <a:t> in der Praxis - Klassifizierung</a:t>
            </a:r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30" y="1085850"/>
            <a:ext cx="7646670" cy="517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06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KNN</a:t>
            </a:r>
            <a:r>
              <a:rPr lang="de-AT" dirty="0" smtClean="0"/>
              <a:t> in der Praxis – Empfehlungssystem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Zweck des Empfehlungssystem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Welche 5 Filme sind einem Film mit gegebenen Variablen am ähnlichsten</a:t>
            </a:r>
            <a:r>
              <a:rPr lang="de-AT" dirty="0" smtClean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Daten</a:t>
            </a:r>
          </a:p>
          <a:p>
            <a:pPr marL="0" indent="0">
              <a:buNone/>
            </a:pP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114675"/>
            <a:ext cx="9608820" cy="214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56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KNN</a:t>
            </a:r>
            <a:r>
              <a:rPr lang="de-AT" dirty="0" smtClean="0"/>
              <a:t> in der Praxis – Empfehlungssystem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AT" dirty="0" smtClean="0"/>
          </a:p>
          <a:p>
            <a:pPr>
              <a:buFont typeface="Arial" panose="020B0604020202020204" pitchFamily="34" charset="0"/>
              <a:buChar char="•"/>
            </a:pPr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90724"/>
            <a:ext cx="10121889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29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 smtClean="0"/>
              <a:t>Vielen Dank für Ihre Aufmerksamkeit!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173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	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Allgemeines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KNN</a:t>
            </a:r>
            <a:r>
              <a:rPr lang="de-AT" dirty="0" smtClean="0"/>
              <a:t> in der Theorie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KNN</a:t>
            </a:r>
            <a:r>
              <a:rPr lang="de-AT" dirty="0" smtClean="0"/>
              <a:t> in der Praxis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Zusammenfassung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1923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Supervised Machine Learning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Algorithmus lernt Logik bekannter Daten um diese auf neue Daten anzuwenden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Tabellenförmige Struktur: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 smtClean="0"/>
              <a:t>Beobachtungen =&gt; Zeilen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 smtClean="0"/>
              <a:t>Variablen =&gt; Spalten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AT" dirty="0" smtClean="0"/>
              <a:t>unabhängige Variablen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AT" dirty="0" smtClean="0"/>
              <a:t>abhängige Variabel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Klassifizierung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 smtClean="0"/>
              <a:t>Abhängige Variabel =&gt; diskreter Wert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Regression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 smtClean="0"/>
              <a:t>Abhängige Variabel =&gt; stetiger Wert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6069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KNN</a:t>
            </a:r>
            <a:r>
              <a:rPr lang="de-AT" dirty="0" smtClean="0"/>
              <a:t> in der Theorie - Funktion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Verteilung </a:t>
            </a:r>
            <a:r>
              <a:rPr lang="de-AT" dirty="0"/>
              <a:t>von Datenpunkten bestehend aus den Klassen "rote Kreise"(</a:t>
            </a:r>
            <a:r>
              <a:rPr lang="de-AT" dirty="0" err="1"/>
              <a:t>RK</a:t>
            </a:r>
            <a:r>
              <a:rPr lang="de-AT" dirty="0"/>
              <a:t>) und "grüne Rechtecke"(</a:t>
            </a:r>
            <a:r>
              <a:rPr lang="de-AT" dirty="0" err="1"/>
              <a:t>GR</a:t>
            </a:r>
            <a:r>
              <a:rPr lang="de-AT" dirty="0"/>
              <a:t>). Ziel des Algorithmus ist es die zugehörige Klasse für den "blauen Stern"(</a:t>
            </a:r>
            <a:r>
              <a:rPr lang="de-AT" dirty="0" err="1"/>
              <a:t>BS</a:t>
            </a:r>
            <a:r>
              <a:rPr lang="de-AT" dirty="0"/>
              <a:t>) zu ermitteln</a:t>
            </a:r>
            <a:r>
              <a:rPr lang="de-AT" dirty="0" smtClean="0"/>
              <a:t>.</a:t>
            </a:r>
          </a:p>
          <a:p>
            <a:endParaRPr lang="de-AT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292" y="2826857"/>
            <a:ext cx="68103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8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KNN</a:t>
            </a:r>
            <a:r>
              <a:rPr lang="de-AT" dirty="0" smtClean="0"/>
              <a:t> in der Theorie - Funktion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BS</a:t>
            </a:r>
            <a:r>
              <a:rPr lang="de-AT" dirty="0"/>
              <a:t> </a:t>
            </a:r>
            <a:r>
              <a:rPr lang="de-AT" dirty="0" smtClean="0"/>
              <a:t>-&gt; Zuordnung zu </a:t>
            </a:r>
            <a:r>
              <a:rPr lang="de-AT" dirty="0" err="1"/>
              <a:t>RK</a:t>
            </a:r>
            <a:r>
              <a:rPr lang="de-AT" dirty="0"/>
              <a:t> oder </a:t>
            </a:r>
            <a:r>
              <a:rPr lang="de-AT" dirty="0" err="1"/>
              <a:t>GR</a:t>
            </a:r>
            <a:r>
              <a:rPr lang="de-AT" dirty="0"/>
              <a:t> </a:t>
            </a:r>
            <a:endParaRPr lang="de-AT" dirty="0" smtClean="0"/>
          </a:p>
          <a:p>
            <a:r>
              <a:rPr lang="de-AT" dirty="0" smtClean="0"/>
              <a:t>K</a:t>
            </a:r>
            <a:r>
              <a:rPr lang="de-AT" dirty="0"/>
              <a:t> </a:t>
            </a:r>
            <a:r>
              <a:rPr lang="de-AT" dirty="0" smtClean="0"/>
              <a:t>steht </a:t>
            </a:r>
            <a:r>
              <a:rPr lang="de-AT" dirty="0"/>
              <a:t>für eine Anzahl an </a:t>
            </a:r>
            <a:r>
              <a:rPr lang="de-AT" dirty="0" smtClean="0"/>
              <a:t>relevanter</a:t>
            </a:r>
          </a:p>
          <a:p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292" y="2775625"/>
            <a:ext cx="68103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KNN</a:t>
            </a:r>
            <a:r>
              <a:rPr lang="de-AT" dirty="0"/>
              <a:t> in der Theorie </a:t>
            </a:r>
            <a:r>
              <a:rPr lang="de-AT" dirty="0" smtClean="0"/>
              <a:t>– Parameter 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97280" y="2009954"/>
            <a:ext cx="10058400" cy="38591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Wie zuvor ersichtlich ist Auswahl von K für die Genauigkeit entscheidend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Bei konstanten Beobachtungen und definierten K-Wert können Klassengrenzen gebildet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Je nach Lage der Beobachtung erfolgt die Zuordnung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dirty="0" err="1" smtClean="0"/>
              <a:t>Auskwirkung</a:t>
            </a:r>
            <a:r>
              <a:rPr lang="de-AT" dirty="0" smtClean="0"/>
              <a:t> von K auf Klassengrenzen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129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Auskwirkung</a:t>
            </a:r>
            <a:r>
              <a:rPr lang="de-AT" dirty="0"/>
              <a:t> von K auf </a:t>
            </a:r>
            <a:r>
              <a:rPr lang="de-AT" dirty="0" smtClean="0"/>
              <a:t>Klassengrenzen</a:t>
            </a:r>
            <a:endParaRPr lang="de-AT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2763" y="1862138"/>
            <a:ext cx="86868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48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Auskwirkung</a:t>
            </a:r>
            <a:r>
              <a:rPr lang="de-AT" dirty="0"/>
              <a:t> von K auf </a:t>
            </a:r>
            <a:r>
              <a:rPr lang="de-AT" dirty="0" smtClean="0"/>
              <a:t>Klassengrenzen</a:t>
            </a:r>
            <a:endParaRPr lang="de-AT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388" y="1891612"/>
            <a:ext cx="85915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KNN</a:t>
            </a:r>
            <a:r>
              <a:rPr lang="de-AT" dirty="0"/>
              <a:t> in der Theorie – Parameter 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dirty="0" smtClean="0"/>
              <a:t>Training Error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Abweichung von ermittelter Klasse anhand des trainierten Modells und dem Label der Testdaten</a:t>
            </a:r>
            <a:endParaRPr lang="de-AT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 smtClean="0"/>
              <a:t>Ermittlung anhand dem Modell bekannter Daten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AT" dirty="0" smtClean="0"/>
          </a:p>
          <a:p>
            <a:pPr marL="201168" lvl="1" indent="0">
              <a:buNone/>
            </a:pPr>
            <a:endParaRPr lang="de-AT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830" y="2971800"/>
            <a:ext cx="6305550" cy="31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8761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457</Words>
  <Application>Microsoft Office PowerPoint</Application>
  <PresentationFormat>Breitbild</PresentationFormat>
  <Paragraphs>66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Rückblick</vt:lpstr>
      <vt:lpstr>KNN –  K-Nearest Neighbour</vt:lpstr>
      <vt:lpstr>Agenda </vt:lpstr>
      <vt:lpstr>Supervised Machine Learning</vt:lpstr>
      <vt:lpstr>KNN in der Theorie - Funktion</vt:lpstr>
      <vt:lpstr>KNN in der Theorie - Funktion</vt:lpstr>
      <vt:lpstr>KNN in der Theorie – Parameter K</vt:lpstr>
      <vt:lpstr>Auskwirkung von K auf Klassengrenzen</vt:lpstr>
      <vt:lpstr>Auskwirkung von K auf Klassengrenzen</vt:lpstr>
      <vt:lpstr>KNN in der Theorie – Parameter K</vt:lpstr>
      <vt:lpstr>KNN in der Theorie – Parameter K</vt:lpstr>
      <vt:lpstr>KNN in der Theorie – Vor- und Nachteile</vt:lpstr>
      <vt:lpstr>KNN in der Praxis – Pseudo Code</vt:lpstr>
      <vt:lpstr>KNN in der Praxis - Regression</vt:lpstr>
      <vt:lpstr>KNN in der Praxis - Klassifizierung</vt:lpstr>
      <vt:lpstr>KNN in der Praxis – Empfehlungssystem</vt:lpstr>
      <vt:lpstr>KNN in der Praxis – Empfehlungssystem</vt:lpstr>
      <vt:lpstr>Vielen Dank für Ihre Aufmerksamkeit!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–  K-Nearest Neighbour</dc:title>
  <dc:creator>Michael Czurda</dc:creator>
  <cp:lastModifiedBy>Michael Czurda</cp:lastModifiedBy>
  <cp:revision>15</cp:revision>
  <dcterms:created xsi:type="dcterms:W3CDTF">2019-01-23T14:23:09Z</dcterms:created>
  <dcterms:modified xsi:type="dcterms:W3CDTF">2019-01-23T15:35:54Z</dcterms:modified>
</cp:coreProperties>
</file>