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zurda" initials="MC" lastIdx="1" clrIdx="0">
    <p:extLst>
      <p:ext uri="{19B8F6BF-5375-455C-9EA6-DF929625EA0E}">
        <p15:presenceInfo xmlns:p15="http://schemas.microsoft.com/office/powerpoint/2012/main" userId="S-1-5-21-656055065-3396452528-816208521-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999" autoAdjust="0"/>
  </p:normalViewPr>
  <p:slideViewPr>
    <p:cSldViewPr snapToGrid="0">
      <p:cViewPr varScale="1">
        <p:scale>
          <a:sx n="56" d="100"/>
          <a:sy n="56" d="100"/>
        </p:scale>
        <p:origin x="17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6A9D-1BAE-4DE1-99E7-06106351FFB2}" type="datetimeFigureOut">
              <a:rPr lang="de-AT" smtClean="0"/>
              <a:t>23.01.2019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19866-7D04-4679-A9CF-4CECA34B22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6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Allgemeines</a:t>
            </a:r>
          </a:p>
          <a:p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ein Supervised Machine Learning Algorithmus -&gt;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Regressionen und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KLassifizierungen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durchzuführen. Folgend werden die Begriffe oberflächlich erklärt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Machine Learning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„überwachte Lernen“-&gt;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bekannte Daten benötigt, die bereits die Logik beinhalten, die man gerne auf ein neues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Datenset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anwenden möchte. 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einzelnen Untersuchungen bestehen aus unabhängigen Variablen("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und einer abhängigen Variable("Label").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Algorithmus lernt die Logik innerhalb dieser Daten. -&gt;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 auf neue Daten angewandt werden</a:t>
            </a:r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Klassifizierung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erklärende Variable ein diskreter Wert. Die Klassen können dabei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zB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binäre Unterscheidung von "wahr" und "falsch" sein</a:t>
            </a:r>
          </a:p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Regressionsproblem hat eine reelle Zahl als zu ermittelnden Wert. Dies könnte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zB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Ermittlung des Gewichts eines Menschen sein, anhand der Informationen Geschlecht und Körpergröße.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0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Folgend findet sich eine Verteilung von Datenpunkten bestehend aus den Klassen "rote Kreise"(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"grüne Rechtecke"(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Ziel des Algorithmus ist es die zugehörige Klasse für den "blauen Stern"(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zu ermitteln.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 entweder der Klasse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zugeordnet werden. Bei der Namensgebung des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steht "K" für eine Anzahl an zu betratenden Nachbarn um die Zugehörigkeit neuer Datenpunkte zu einer Klasse zu ermitteln. 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780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Angenommen der Wert für K=3, so wird die Klassenzugehörigkeit der drei nächstgelegenen Datenpunkte ermittelt um die Klasse für den zu untersuchenden Punkt zu ermitteln.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drei nächsten Punkte zu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 alle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hohe Sicherheit können wir also sagen,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zur Klasse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gehören sollte. Hier Klasse offensichtlich da alle Nachbarn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wird ersichtlich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Auswahl des Parameters K eine entscheidende Rolle für die Genauigkeit und Funktion des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Algorithmus hat.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65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genauerer Betrachtung kann festgestellt werden,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 zunehmenden Wert für "K" die Grenzen zwischen den Klassen immer glatter werden und nicht so sprunghaft sind wie bei niedrigem K-Wert.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66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 "K" weiterhin erhöht werden bis zur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Gesamtanzhal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Beobachtungen würde sich der gesamte Bereich entweder der blauen oder roten Klasse zugeordnet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weden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 nach Gesamtmehrheit.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und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sind zwei Parameter die bei unterschiedlichen K-Werten zu beobachten sind.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ist die Abweichung von ermittelter Klasse anhand des trainierten Modells und dem Label der Testdaten. Wichtiges Merkmal hierbei ist,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Error anhand der selben Daten mit denen auch das Modell trainiert wurde ermittelt wird.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in der Grafik ersichtlich ist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für K=1 gleich 0. Dies liegt daran,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jeder Punkt sich selbst am nächsten ist in den Trainingsdaten und nur der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näherste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Punkt betrachtet wird. Mit Erhöhung von K steigt auch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da immer mehr benachbarte Punkte zur Ermittlung der Klasse berücksichtigt werden. 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721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 des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ist ersichtlich,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 K=1 die Klassengrenzen zu genau auf die Trainingsdaten abgestimmt sind und daher bei Anwendung auf unbekannte Daten das Modell unbrauchbar ist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 smtClean="0"/>
          </a:p>
          <a:p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Umso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größer K wird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umso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mehr werden die allgemeinen Eigenschaften der Daten mittels dem Modell abstrahiert, welche auch für unbekannte Daten angewandt werden können.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=&gt; Optimum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Erreichen eines Minimum steigt die Fehlerrate an, weil das Modell zu ungenau wird und Eigenschaften der Daten nicht mehr erfassen kann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280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– </a:t>
            </a:r>
            <a:br>
              <a:rPr lang="de-AT" dirty="0" smtClean="0"/>
            </a:br>
            <a:r>
              <a:rPr lang="de-AT" dirty="0" smtClean="0"/>
              <a:t>K-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Neighbour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Michael Czurda - </a:t>
            </a:r>
            <a:r>
              <a:rPr lang="de-AT" dirty="0"/>
              <a:t>1810277031</a:t>
            </a:r>
          </a:p>
        </p:txBody>
      </p:sp>
    </p:spTree>
    <p:extLst>
      <p:ext uri="{BB962C8B-B14F-4D97-AF65-F5344CB8AC3E}">
        <p14:creationId xmlns:p14="http://schemas.microsoft.com/office/powerpoint/2010/main" val="21186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Validation Error (Test Error)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</a:t>
            </a:r>
            <a:r>
              <a:rPr lang="de-AT" dirty="0" smtClean="0"/>
              <a:t>Testdaten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Bei K=1 =&gt; „</a:t>
            </a:r>
            <a:r>
              <a:rPr lang="de-AT" dirty="0" err="1" smtClean="0"/>
              <a:t>Overfitting</a:t>
            </a:r>
            <a:r>
              <a:rPr lang="de-AT" dirty="0" smtClean="0"/>
              <a:t>“ auf Trainingsdaten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zu großes K =&gt; Eigenschaft verloren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Minimum =&gt; optimaler K-Wert</a:t>
            </a:r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36" y="2990850"/>
            <a:ext cx="626574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</a:t>
            </a:r>
            <a:r>
              <a:rPr lang="de-AT" dirty="0" smtClean="0"/>
              <a:t>Vor- und Nachteile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</a:t>
            </a:r>
            <a:r>
              <a:rPr lang="de-AT" dirty="0" smtClean="0"/>
              <a:t>leicht </a:t>
            </a:r>
            <a:r>
              <a:rPr lang="de-AT" dirty="0"/>
              <a:t>zu verstehen und einfach zu </a:t>
            </a:r>
            <a:r>
              <a:rPr lang="de-AT" dirty="0" smtClean="0"/>
              <a:t>implementieren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Das Modell ist einfach gehalten, da </a:t>
            </a:r>
            <a:r>
              <a:rPr lang="de-AT" dirty="0" smtClean="0"/>
              <a:t>nur </a:t>
            </a:r>
            <a:r>
              <a:rPr lang="de-AT" dirty="0"/>
              <a:t>der Parameter K zu eruieren </a:t>
            </a:r>
            <a:r>
              <a:rPr lang="de-AT" dirty="0" smtClean="0"/>
              <a:t>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vielseitig, da für </a:t>
            </a:r>
            <a:r>
              <a:rPr lang="de-AT" dirty="0" smtClean="0"/>
              <a:t>Klassifizierungen</a:t>
            </a:r>
            <a:r>
              <a:rPr lang="de-AT" dirty="0"/>
              <a:t>, Regressionen und Suchen(Beispiel im Punkt "</a:t>
            </a:r>
            <a:r>
              <a:rPr lang="de-AT" dirty="0" err="1"/>
              <a:t>KNN</a:t>
            </a:r>
            <a:r>
              <a:rPr lang="de-AT" dirty="0"/>
              <a:t> in der Praxis")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Nachteil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wird erheblich langsamer, wenn die Anzahl der Beobachtungen und/oder unabhängigen Variablen zunimmt.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69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Pseudo Code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/>
              <a:t>Laden der Daten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Initialisierung von K mit einem </a:t>
            </a:r>
            <a:r>
              <a:rPr lang="de-AT" dirty="0" smtClean="0"/>
              <a:t>vernünftigen </a:t>
            </a:r>
            <a:r>
              <a:rPr lang="de-AT" dirty="0"/>
              <a:t>Wert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Für </a:t>
            </a:r>
            <a:r>
              <a:rPr lang="de-AT" dirty="0"/>
              <a:t>jede Beobachtung in den </a:t>
            </a:r>
            <a:r>
              <a:rPr lang="de-AT" dirty="0" smtClean="0"/>
              <a:t>Trainingsdaten: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Differenz(euklidische </a:t>
            </a:r>
            <a:r>
              <a:rPr lang="de-AT" dirty="0"/>
              <a:t>Distanz) zwischen ermittelten Wert und Label </a:t>
            </a:r>
            <a:r>
              <a:rPr lang="de-AT" dirty="0" smtClean="0"/>
              <a:t>ermitteln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</a:t>
            </a:r>
            <a:r>
              <a:rPr lang="de-AT" dirty="0"/>
              <a:t>Distanz und den Index der Beobachtung in einer geordneten Liste ablegen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Sortieren der geordneten Liste an Distanzen in aufsteigender Reihenfolge nach Distanzen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ersten K Einträge der Liste nehmen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Labels der K Einträge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Regression ist, den arithmetischen Durchschnitt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Klassifikation ist, den Modalwert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15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Regression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159639"/>
            <a:ext cx="8208257" cy="49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89" y="138023"/>
            <a:ext cx="79533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Klassifizierung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085850"/>
            <a:ext cx="7646670" cy="51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Zweck des Empfehlungssystem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Welche 5 Filme sind einem Film mit gegebenen Variablen am ähnlichsten</a:t>
            </a:r>
            <a:r>
              <a:rPr lang="de-AT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Daten</a:t>
            </a:r>
          </a:p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4675"/>
            <a:ext cx="9608820" cy="2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0724"/>
            <a:ext cx="1012188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Ihre Aufmerksamkeit!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Allgemeines und Begrifflichkeiten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Theorie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Praxis</a:t>
            </a:r>
          </a:p>
        </p:txBody>
      </p:sp>
    </p:spTree>
    <p:extLst>
      <p:ext uri="{BB962C8B-B14F-4D97-AF65-F5344CB8AC3E}">
        <p14:creationId xmlns:p14="http://schemas.microsoft.com/office/powerpoint/2010/main" val="20192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- Supervised </a:t>
            </a:r>
            <a:r>
              <a:rPr lang="de-AT" dirty="0"/>
              <a:t>Machine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Algorithmus lernt Logik bekannter Daten um diese auf neue Daten anzuwenden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Tabellenförmige Struktur: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Beobachtungen =&gt; Zeilen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Variablen =&gt; Spalten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unabhängige Variablen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abhängige Variabel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Klassifizierung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diskreter Wert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stetiger Wert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Verteilung </a:t>
            </a:r>
            <a:r>
              <a:rPr lang="de-AT" dirty="0"/>
              <a:t>von Datenpunkten bestehend aus den Klassen "rote Kreise"(</a:t>
            </a:r>
            <a:r>
              <a:rPr lang="de-AT" dirty="0" err="1"/>
              <a:t>RK</a:t>
            </a:r>
            <a:r>
              <a:rPr lang="de-AT" dirty="0"/>
              <a:t>) und "grüne Rechtecke"(</a:t>
            </a:r>
            <a:r>
              <a:rPr lang="de-AT" dirty="0" err="1"/>
              <a:t>GR</a:t>
            </a:r>
            <a:r>
              <a:rPr lang="de-AT" dirty="0"/>
              <a:t>). Ziel des Algorithmus ist es die zugehörige Klasse für den "blauen Stern"(</a:t>
            </a:r>
            <a:r>
              <a:rPr lang="de-AT" dirty="0" err="1"/>
              <a:t>BS</a:t>
            </a:r>
            <a:r>
              <a:rPr lang="de-AT" dirty="0"/>
              <a:t>) zu ermitteln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92" y="2826857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BS</a:t>
            </a:r>
            <a:r>
              <a:rPr lang="de-AT" dirty="0"/>
              <a:t> </a:t>
            </a:r>
            <a:r>
              <a:rPr lang="de-AT" dirty="0" smtClean="0"/>
              <a:t>-&gt; Zuordnung zu </a:t>
            </a:r>
            <a:r>
              <a:rPr lang="de-AT" dirty="0" err="1"/>
              <a:t>RK</a:t>
            </a:r>
            <a:r>
              <a:rPr lang="de-AT" dirty="0"/>
              <a:t> oder </a:t>
            </a:r>
            <a:r>
              <a:rPr lang="de-AT" dirty="0" err="1"/>
              <a:t>GR</a:t>
            </a:r>
            <a:r>
              <a:rPr lang="de-AT" dirty="0"/>
              <a:t> </a:t>
            </a:r>
            <a:endParaRPr lang="de-AT" dirty="0" smtClean="0"/>
          </a:p>
          <a:p>
            <a:r>
              <a:rPr lang="de-AT" dirty="0" smtClean="0"/>
              <a:t>K</a:t>
            </a:r>
            <a:r>
              <a:rPr lang="de-AT" dirty="0"/>
              <a:t> </a:t>
            </a:r>
            <a:r>
              <a:rPr lang="de-AT" dirty="0" smtClean="0"/>
              <a:t>steht </a:t>
            </a:r>
            <a:r>
              <a:rPr lang="de-AT" dirty="0"/>
              <a:t>für eine Anzahl an </a:t>
            </a:r>
            <a:r>
              <a:rPr lang="de-AT" dirty="0" smtClean="0"/>
              <a:t>relevanter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92" y="2775625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</a:t>
            </a:r>
            <a:r>
              <a:rPr lang="de-AT" dirty="0" smtClean="0"/>
              <a:t>– Parameter 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Wie zuvor ersichtlich ist Auswahl von K für die Genauigkeit entscheidend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Bei konstanten Beobachtungen und definierten K-Wert können Klassengrenzen gebildet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Je nach Lage der Beobachtung erfolgt die Zuordnung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Auskwirkung</a:t>
            </a:r>
            <a:r>
              <a:rPr lang="de-AT" dirty="0" smtClean="0"/>
              <a:t> von K auf Klassengrenzen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2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2763" y="1862138"/>
            <a:ext cx="8686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388" y="1891612"/>
            <a:ext cx="859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Training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Testdaten</a:t>
            </a:r>
            <a:endParaRPr lang="de-A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Ermittlung anhand dem Modell bekannter Daten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30" y="2971800"/>
            <a:ext cx="6305550" cy="31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1002</Words>
  <Application>Microsoft Office PowerPoint</Application>
  <PresentationFormat>Breitbild</PresentationFormat>
  <Paragraphs>101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KNN –  K-Nearest Neighbour</vt:lpstr>
      <vt:lpstr>Agenda </vt:lpstr>
      <vt:lpstr>KNN - Supervised Machine Learning</vt:lpstr>
      <vt:lpstr>KNN in der Theorie - Funktion</vt:lpstr>
      <vt:lpstr>KNN in der Theorie - Funktion</vt:lpstr>
      <vt:lpstr>KNN in der Theorie – Parameter K</vt:lpstr>
      <vt:lpstr>Auskwirkung von K auf Klassengrenzen</vt:lpstr>
      <vt:lpstr>Auskwirkung von K auf Klassengrenzen</vt:lpstr>
      <vt:lpstr>KNN in der Theorie – Parameter K</vt:lpstr>
      <vt:lpstr>KNN in der Theorie – Parameter K</vt:lpstr>
      <vt:lpstr>KNN in der Theorie – Vor- und Nachteile</vt:lpstr>
      <vt:lpstr>KNN in der Praxis – Pseudo Code</vt:lpstr>
      <vt:lpstr>KNN in der Praxis - Regression</vt:lpstr>
      <vt:lpstr>PowerPoint-Präsentation</vt:lpstr>
      <vt:lpstr>KNN in der Praxis - Klassifizierung</vt:lpstr>
      <vt:lpstr>KNN in der Praxis – Empfehlungssystem</vt:lpstr>
      <vt:lpstr>KNN in der Praxis – Empfehlungssystem</vt:lpstr>
      <vt:lpstr>Vielen Dank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 K-Nearest Neighbour</dc:title>
  <dc:creator>Michael Czurda</dc:creator>
  <cp:lastModifiedBy>Michael Czurda</cp:lastModifiedBy>
  <cp:revision>21</cp:revision>
  <dcterms:created xsi:type="dcterms:W3CDTF">2019-01-23T14:23:09Z</dcterms:created>
  <dcterms:modified xsi:type="dcterms:W3CDTF">2019-01-23T16:38:01Z</dcterms:modified>
</cp:coreProperties>
</file>