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1" r:id="rId6"/>
    <p:sldId id="260" r:id="rId7"/>
    <p:sldId id="263" r:id="rId8"/>
    <p:sldId id="262" r:id="rId9"/>
    <p:sldId id="271" r:id="rId10"/>
    <p:sldId id="272" r:id="rId11"/>
    <p:sldId id="264" r:id="rId12"/>
    <p:sldId id="273" r:id="rId13"/>
    <p:sldId id="276" r:id="rId14"/>
    <p:sldId id="274" r:id="rId15"/>
    <p:sldId id="265" r:id="rId16"/>
    <p:sldId id="266" r:id="rId17"/>
    <p:sldId id="267" r:id="rId18"/>
    <p:sldId id="270" r:id="rId19"/>
    <p:sldId id="275"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69"/>
  </p:normalViewPr>
  <p:slideViewPr>
    <p:cSldViewPr snapToGrid="0" snapToObjects="1">
      <p:cViewPr varScale="1">
        <p:scale>
          <a:sx n="90" d="100"/>
          <a:sy n="90" d="100"/>
        </p:scale>
        <p:origin x="23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C6505-4F98-2B4D-A3A9-36C5697392F1}" type="datetimeFigureOut">
              <a:rPr lang="en-US" smtClean="0"/>
              <a:t>5/9/18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C0B29-875E-9045-B184-735F3DC00512}" type="slidenum">
              <a:rPr lang="en-US" smtClean="0"/>
              <a:t>‹#›</a:t>
            </a:fld>
            <a:endParaRPr lang="en-US"/>
          </a:p>
        </p:txBody>
      </p:sp>
    </p:spTree>
    <p:extLst>
      <p:ext uri="{BB962C8B-B14F-4D97-AF65-F5344CB8AC3E}">
        <p14:creationId xmlns:p14="http://schemas.microsoft.com/office/powerpoint/2010/main" val="229509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CC0B29-875E-9045-B184-735F3DC00512}" type="slidenum">
              <a:rPr lang="en-US" smtClean="0"/>
              <a:t>6</a:t>
            </a:fld>
            <a:endParaRPr lang="en-US"/>
          </a:p>
        </p:txBody>
      </p:sp>
    </p:spTree>
    <p:extLst>
      <p:ext uri="{BB962C8B-B14F-4D97-AF65-F5344CB8AC3E}">
        <p14:creationId xmlns:p14="http://schemas.microsoft.com/office/powerpoint/2010/main" val="2019825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5/7/18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5/7/18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77DB-2F75-FF48-86AF-5DC1F6014CE5}"/>
              </a:ext>
            </a:extLst>
          </p:cNvPr>
          <p:cNvSpPr>
            <a:spLocks noGrp="1"/>
          </p:cNvSpPr>
          <p:nvPr>
            <p:ph type="ctrTitle"/>
          </p:nvPr>
        </p:nvSpPr>
        <p:spPr/>
        <p:txBody>
          <a:bodyPr/>
          <a:lstStyle/>
          <a:p>
            <a:r>
              <a:rPr lang="en-US" dirty="0"/>
              <a:t>AWS Intro Bootcamp</a:t>
            </a:r>
          </a:p>
        </p:txBody>
      </p:sp>
      <p:sp>
        <p:nvSpPr>
          <p:cNvPr id="3" name="Subtitle 2">
            <a:extLst>
              <a:ext uri="{FF2B5EF4-FFF2-40B4-BE49-F238E27FC236}">
                <a16:creationId xmlns:a16="http://schemas.microsoft.com/office/drawing/2014/main" id="{DF3FC61F-E099-2743-87E8-AD647B77230F}"/>
              </a:ext>
            </a:extLst>
          </p:cNvPr>
          <p:cNvSpPr>
            <a:spLocks noGrp="1"/>
          </p:cNvSpPr>
          <p:nvPr>
            <p:ph type="subTitle" idx="1"/>
          </p:nvPr>
        </p:nvSpPr>
        <p:spPr/>
        <p:txBody>
          <a:bodyPr/>
          <a:lstStyle/>
          <a:p>
            <a:r>
              <a:rPr lang="en-US" dirty="0"/>
              <a:t>May 12, 2018</a:t>
            </a:r>
          </a:p>
        </p:txBody>
      </p:sp>
    </p:spTree>
    <p:extLst>
      <p:ext uri="{BB962C8B-B14F-4D97-AF65-F5344CB8AC3E}">
        <p14:creationId xmlns:p14="http://schemas.microsoft.com/office/powerpoint/2010/main" val="385377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A5BC-B3C1-3147-8E16-3E7982B795E6}"/>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2DE8CD8D-EAC2-4843-9A39-54583AE62C61}"/>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C324599-58E3-C043-ACE0-53CB9EF98335}"/>
              </a:ext>
            </a:extLst>
          </p:cNvPr>
          <p:cNvPicPr>
            <a:picLocks noChangeAspect="1"/>
          </p:cNvPicPr>
          <p:nvPr/>
        </p:nvPicPr>
        <p:blipFill>
          <a:blip r:embed="rId2"/>
          <a:stretch>
            <a:fillRect/>
          </a:stretch>
        </p:blipFill>
        <p:spPr>
          <a:xfrm>
            <a:off x="1560871" y="0"/>
            <a:ext cx="9083317" cy="6867874"/>
          </a:xfrm>
          <a:prstGeom prst="rect">
            <a:avLst/>
          </a:prstGeom>
        </p:spPr>
      </p:pic>
    </p:spTree>
    <p:extLst>
      <p:ext uri="{BB962C8B-B14F-4D97-AF65-F5344CB8AC3E}">
        <p14:creationId xmlns:p14="http://schemas.microsoft.com/office/powerpoint/2010/main" val="336979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DB31-B10B-EF4C-9CA8-EBCDB641816C}"/>
              </a:ext>
            </a:extLst>
          </p:cNvPr>
          <p:cNvSpPr>
            <a:spLocks noGrp="1"/>
          </p:cNvSpPr>
          <p:nvPr>
            <p:ph type="title"/>
          </p:nvPr>
        </p:nvSpPr>
        <p:spPr/>
        <p:txBody>
          <a:bodyPr/>
          <a:lstStyle/>
          <a:p>
            <a:r>
              <a:rPr lang="en-US" dirty="0"/>
              <a:t>Adding a bastion host</a:t>
            </a:r>
          </a:p>
        </p:txBody>
      </p:sp>
      <p:sp>
        <p:nvSpPr>
          <p:cNvPr id="3" name="Content Placeholder 2">
            <a:extLst>
              <a:ext uri="{FF2B5EF4-FFF2-40B4-BE49-F238E27FC236}">
                <a16:creationId xmlns:a16="http://schemas.microsoft.com/office/drawing/2014/main" id="{F2C94B6C-EEA8-614F-A3FF-492BE0923328}"/>
              </a:ext>
            </a:extLst>
          </p:cNvPr>
          <p:cNvSpPr>
            <a:spLocks noGrp="1"/>
          </p:cNvSpPr>
          <p:nvPr>
            <p:ph idx="1"/>
          </p:nvPr>
        </p:nvSpPr>
        <p:spPr/>
        <p:txBody>
          <a:bodyPr>
            <a:normAutofit fontScale="85000" lnSpcReduction="10000"/>
          </a:bodyPr>
          <a:lstStyle/>
          <a:p>
            <a:r>
              <a:rPr lang="en-US" dirty="0"/>
              <a:t>EC2 instances in private subnets cannot be accessed directly from the internet</a:t>
            </a:r>
          </a:p>
          <a:p>
            <a:r>
              <a:rPr lang="en-US" dirty="0"/>
              <a:t>To access a private instance, you must connect from an EC2 instance in a public subnet</a:t>
            </a:r>
          </a:p>
          <a:p>
            <a:r>
              <a:rPr lang="en-US" dirty="0"/>
              <a:t>Hosts that are publicly accessible and used as entry points to access private hosts are called “bastion hosts”</a:t>
            </a:r>
          </a:p>
          <a:p>
            <a:r>
              <a:rPr lang="en-US" dirty="0"/>
              <a:t>Provides a single point that needs to be protected</a:t>
            </a:r>
          </a:p>
          <a:p>
            <a:pPr>
              <a:lnSpc>
                <a:spcPct val="170000"/>
              </a:lnSpc>
            </a:pPr>
            <a:r>
              <a:rPr lang="en-US" dirty="0"/>
              <a:t>Best practice is to have separate keys for your bastion and for your private hosts</a:t>
            </a:r>
          </a:p>
          <a:p>
            <a:r>
              <a:rPr lang="en-US" dirty="0" err="1"/>
              <a:t>Bestest</a:t>
            </a:r>
            <a:r>
              <a:rPr lang="en-US" dirty="0"/>
              <a:t> practice is to never share the PEM files and manage the authorized keys on each host in order to be able to cut off access</a:t>
            </a:r>
          </a:p>
        </p:txBody>
      </p:sp>
    </p:spTree>
    <p:extLst>
      <p:ext uri="{BB962C8B-B14F-4D97-AF65-F5344CB8AC3E}">
        <p14:creationId xmlns:p14="http://schemas.microsoft.com/office/powerpoint/2010/main" val="117722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6D2A-C0F4-044F-BD44-4BCA55D917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AED8B7-14E4-6844-8E13-4793A0DE361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14EDD24-7C15-DC4A-82F3-012DFBA3D99E}"/>
              </a:ext>
            </a:extLst>
          </p:cNvPr>
          <p:cNvPicPr>
            <a:picLocks noChangeAspect="1"/>
          </p:cNvPicPr>
          <p:nvPr/>
        </p:nvPicPr>
        <p:blipFill>
          <a:blip r:embed="rId2"/>
          <a:stretch>
            <a:fillRect/>
          </a:stretch>
        </p:blipFill>
        <p:spPr>
          <a:xfrm>
            <a:off x="680321" y="109713"/>
            <a:ext cx="10421067" cy="6387105"/>
          </a:xfrm>
          <a:prstGeom prst="rect">
            <a:avLst/>
          </a:prstGeom>
        </p:spPr>
      </p:pic>
    </p:spTree>
    <p:extLst>
      <p:ext uri="{BB962C8B-B14F-4D97-AF65-F5344CB8AC3E}">
        <p14:creationId xmlns:p14="http://schemas.microsoft.com/office/powerpoint/2010/main" val="374504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2D86-6247-6047-B6D1-BFEC2CC3479B}"/>
              </a:ext>
            </a:extLst>
          </p:cNvPr>
          <p:cNvSpPr>
            <a:spLocks noGrp="1"/>
          </p:cNvSpPr>
          <p:nvPr>
            <p:ph type="title"/>
          </p:nvPr>
        </p:nvSpPr>
        <p:spPr/>
        <p:txBody>
          <a:bodyPr/>
          <a:lstStyle/>
          <a:p>
            <a:r>
              <a:rPr lang="en-US" dirty="0"/>
              <a:t>SSH</a:t>
            </a:r>
          </a:p>
        </p:txBody>
      </p:sp>
      <p:sp>
        <p:nvSpPr>
          <p:cNvPr id="3" name="Content Placeholder 2">
            <a:extLst>
              <a:ext uri="{FF2B5EF4-FFF2-40B4-BE49-F238E27FC236}">
                <a16:creationId xmlns:a16="http://schemas.microsoft.com/office/drawing/2014/main" id="{13CD18D7-AA74-4148-90DD-F648A1DA84C2}"/>
              </a:ext>
            </a:extLst>
          </p:cNvPr>
          <p:cNvSpPr>
            <a:spLocks noGrp="1"/>
          </p:cNvSpPr>
          <p:nvPr>
            <p:ph idx="1"/>
          </p:nvPr>
        </p:nvSpPr>
        <p:spPr>
          <a:xfrm>
            <a:off x="680321" y="2336872"/>
            <a:ext cx="11292604" cy="4292527"/>
          </a:xfrm>
        </p:spPr>
        <p:txBody>
          <a:bodyPr>
            <a:normAutofit fontScale="85000" lnSpcReduction="10000"/>
          </a:bodyPr>
          <a:lstStyle/>
          <a:p>
            <a:r>
              <a:rPr lang="en-US" dirty="0"/>
              <a:t>Use an </a:t>
            </a:r>
            <a:r>
              <a:rPr lang="en-US" dirty="0" err="1"/>
              <a:t>ssh</a:t>
            </a:r>
            <a:r>
              <a:rPr lang="en-US" dirty="0"/>
              <a:t>-agent to manage all your keys</a:t>
            </a:r>
          </a:p>
          <a:p>
            <a:pPr lvl="1"/>
            <a:r>
              <a:rPr lang="en-US" dirty="0"/>
              <a:t>Too many keys can be a problem</a:t>
            </a:r>
          </a:p>
          <a:p>
            <a:r>
              <a:rPr lang="en-US" dirty="0" err="1"/>
              <a:t>ssh</a:t>
            </a:r>
            <a:r>
              <a:rPr lang="en-US" dirty="0"/>
              <a:t>-add will add keys to the agent</a:t>
            </a:r>
          </a:p>
          <a:p>
            <a:pPr lvl="1"/>
            <a:r>
              <a:rPr lang="en-US" dirty="0"/>
              <a:t>List keys stored in agent - </a:t>
            </a:r>
            <a:r>
              <a:rPr lang="en-US" b="1" dirty="0" err="1">
                <a:solidFill>
                  <a:srgbClr val="FFFF00"/>
                </a:solidFill>
              </a:rPr>
              <a:t>ssh</a:t>
            </a:r>
            <a:r>
              <a:rPr lang="en-US" b="1" dirty="0">
                <a:solidFill>
                  <a:srgbClr val="FFFF00"/>
                </a:solidFill>
              </a:rPr>
              <a:t>-add –l  </a:t>
            </a:r>
          </a:p>
          <a:p>
            <a:pPr lvl="1"/>
            <a:r>
              <a:rPr lang="en-US" dirty="0"/>
              <a:t>Add key to agent – </a:t>
            </a:r>
            <a:r>
              <a:rPr lang="en-US" b="1" dirty="0" err="1">
                <a:solidFill>
                  <a:srgbClr val="FFFF00"/>
                </a:solidFill>
              </a:rPr>
              <a:t>ssh</a:t>
            </a:r>
            <a:r>
              <a:rPr lang="en-US" b="1" dirty="0">
                <a:solidFill>
                  <a:srgbClr val="FFFF00"/>
                </a:solidFill>
              </a:rPr>
              <a:t>-add &lt;path to key&gt;</a:t>
            </a:r>
          </a:p>
          <a:p>
            <a:pPr lvl="1"/>
            <a:r>
              <a:rPr lang="en-US" dirty="0"/>
              <a:t>Remove all keys from agent – </a:t>
            </a:r>
            <a:r>
              <a:rPr lang="en-US" b="1" dirty="0" err="1">
                <a:solidFill>
                  <a:srgbClr val="FFFF00"/>
                </a:solidFill>
              </a:rPr>
              <a:t>ssh</a:t>
            </a:r>
            <a:r>
              <a:rPr lang="en-US" b="1" dirty="0">
                <a:solidFill>
                  <a:srgbClr val="FFFF00"/>
                </a:solidFill>
              </a:rPr>
              <a:t>-add -D</a:t>
            </a:r>
          </a:p>
          <a:p>
            <a:r>
              <a:rPr lang="en-US" dirty="0"/>
              <a:t>Use aliases or functions to help manage your </a:t>
            </a:r>
            <a:r>
              <a:rPr lang="en-US" dirty="0" err="1"/>
              <a:t>ssh</a:t>
            </a:r>
            <a:r>
              <a:rPr lang="en-US" dirty="0"/>
              <a:t> commands</a:t>
            </a:r>
          </a:p>
          <a:p>
            <a:r>
              <a:rPr lang="en-US" dirty="0"/>
              <a:t>Don’t store PEM files on your bastion; don’t give attackers the ability to break into your system if they get past the first hurdle</a:t>
            </a:r>
          </a:p>
          <a:p>
            <a:endParaRPr lang="en-US" dirty="0"/>
          </a:p>
          <a:p>
            <a:pPr marL="0" indent="0">
              <a:lnSpc>
                <a:spcPct val="170000"/>
              </a:lnSpc>
              <a:buNone/>
            </a:pPr>
            <a:r>
              <a:rPr lang="en-US" b="1" dirty="0" err="1">
                <a:solidFill>
                  <a:srgbClr val="FFFF00"/>
                </a:solidFill>
              </a:rPr>
              <a:t>ssh</a:t>
            </a:r>
            <a:r>
              <a:rPr lang="en-US" b="1" dirty="0">
                <a:solidFill>
                  <a:srgbClr val="FFFF00"/>
                </a:solidFill>
              </a:rPr>
              <a:t> -o </a:t>
            </a:r>
            <a:r>
              <a:rPr lang="en-US" b="1" dirty="0" err="1">
                <a:solidFill>
                  <a:srgbClr val="FFFF00"/>
                </a:solidFill>
              </a:rPr>
              <a:t>UserKnownHostsFile</a:t>
            </a:r>
            <a:r>
              <a:rPr lang="en-US" b="1" dirty="0">
                <a:solidFill>
                  <a:srgbClr val="FFFF00"/>
                </a:solidFill>
              </a:rPr>
              <a:t>=/dev/null -o </a:t>
            </a:r>
            <a:r>
              <a:rPr lang="en-US" b="1" dirty="0" err="1">
                <a:solidFill>
                  <a:srgbClr val="FFFF00"/>
                </a:solidFill>
              </a:rPr>
              <a:t>StrictHostKeyChecking</a:t>
            </a:r>
            <a:r>
              <a:rPr lang="en-US" b="1" dirty="0">
                <a:solidFill>
                  <a:srgbClr val="FFFF00"/>
                </a:solidFill>
              </a:rPr>
              <a:t>=no -o "</a:t>
            </a:r>
            <a:r>
              <a:rPr lang="en-US" b="1" dirty="0" err="1">
                <a:solidFill>
                  <a:srgbClr val="FFFF00"/>
                </a:solidFill>
              </a:rPr>
              <a:t>ProxyCommand</a:t>
            </a:r>
            <a:r>
              <a:rPr lang="en-US" b="1" dirty="0">
                <a:solidFill>
                  <a:srgbClr val="FFFF00"/>
                </a:solidFill>
              </a:rPr>
              <a:t> </a:t>
            </a:r>
            <a:r>
              <a:rPr lang="en-US" b="1" dirty="0" err="1">
                <a:solidFill>
                  <a:srgbClr val="FFFF00"/>
                </a:solidFill>
              </a:rPr>
              <a:t>ssh</a:t>
            </a:r>
            <a:r>
              <a:rPr lang="en-US" b="1" dirty="0">
                <a:solidFill>
                  <a:srgbClr val="FFFF00"/>
                </a:solidFill>
              </a:rPr>
              <a:t> -W %h:%p ec2-user@&lt;BASTION PUBLIC IP&gt;" ec2-user@&lt;HOST PRIVATE IP&gt;</a:t>
            </a:r>
          </a:p>
          <a:p>
            <a:endParaRPr lang="en-US" dirty="0"/>
          </a:p>
          <a:p>
            <a:endParaRPr lang="en-US" dirty="0"/>
          </a:p>
        </p:txBody>
      </p:sp>
    </p:spTree>
    <p:extLst>
      <p:ext uri="{BB962C8B-B14F-4D97-AF65-F5344CB8AC3E}">
        <p14:creationId xmlns:p14="http://schemas.microsoft.com/office/powerpoint/2010/main" val="409382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A670-227E-3A44-8521-CED6D27AFFF0}"/>
              </a:ext>
            </a:extLst>
          </p:cNvPr>
          <p:cNvSpPr>
            <a:spLocks noGrp="1"/>
          </p:cNvSpPr>
          <p:nvPr>
            <p:ph type="title"/>
          </p:nvPr>
        </p:nvSpPr>
        <p:spPr/>
        <p:txBody>
          <a:bodyPr/>
          <a:lstStyle/>
          <a:p>
            <a:r>
              <a:rPr lang="en-US" dirty="0"/>
              <a:t>Security Groups vs NACLs</a:t>
            </a:r>
          </a:p>
        </p:txBody>
      </p:sp>
      <p:sp>
        <p:nvSpPr>
          <p:cNvPr id="3" name="Content Placeholder 2">
            <a:extLst>
              <a:ext uri="{FF2B5EF4-FFF2-40B4-BE49-F238E27FC236}">
                <a16:creationId xmlns:a16="http://schemas.microsoft.com/office/drawing/2014/main" id="{69D76D27-7A73-DC4C-8C95-8AEEE6478F8F}"/>
              </a:ext>
            </a:extLst>
          </p:cNvPr>
          <p:cNvSpPr>
            <a:spLocks noGrp="1"/>
          </p:cNvSpPr>
          <p:nvPr>
            <p:ph idx="1"/>
          </p:nvPr>
        </p:nvSpPr>
        <p:spPr/>
        <p:txBody>
          <a:bodyPr/>
          <a:lstStyle/>
          <a:p>
            <a:r>
              <a:rPr lang="en-US" dirty="0"/>
              <a:t>Security Groups – Firewall rules applied at an instance level</a:t>
            </a:r>
          </a:p>
          <a:p>
            <a:pPr lvl="1"/>
            <a:r>
              <a:rPr lang="en-US" dirty="0"/>
              <a:t>Supports ALLOW rules only (Does not support rules to exclude)</a:t>
            </a:r>
          </a:p>
          <a:p>
            <a:pPr lvl="1"/>
            <a:r>
              <a:rPr lang="en-US" dirty="0"/>
              <a:t>All rules evaluated first before deciding whether to allow traffic</a:t>
            </a:r>
          </a:p>
          <a:p>
            <a:pPr lvl="1"/>
            <a:r>
              <a:rPr lang="en-US" dirty="0"/>
              <a:t>Stateful – Return traffic is allowed regardless of the rules in place</a:t>
            </a:r>
          </a:p>
          <a:p>
            <a:r>
              <a:rPr lang="en-US" dirty="0"/>
              <a:t>NACL (Network Access Control List) – Firewall rules at the subnet level</a:t>
            </a:r>
          </a:p>
          <a:p>
            <a:pPr lvl="1"/>
            <a:r>
              <a:rPr lang="en-US" dirty="0"/>
              <a:t>Supports ALLOW and DENY rules</a:t>
            </a:r>
          </a:p>
          <a:p>
            <a:pPr lvl="1"/>
            <a:r>
              <a:rPr lang="en-US" dirty="0"/>
              <a:t>Rules processed in order</a:t>
            </a:r>
          </a:p>
          <a:p>
            <a:pPr lvl="1"/>
            <a:r>
              <a:rPr lang="en-US" dirty="0"/>
              <a:t>Stateless – Will not remember requests; return traffic must be explicitly allowed by rules</a:t>
            </a:r>
          </a:p>
        </p:txBody>
      </p:sp>
    </p:spTree>
    <p:extLst>
      <p:ext uri="{BB962C8B-B14F-4D97-AF65-F5344CB8AC3E}">
        <p14:creationId xmlns:p14="http://schemas.microsoft.com/office/powerpoint/2010/main" val="229454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D18C-6684-3F4A-89D7-4B8839710A86}"/>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1242AA20-886E-F244-8DEE-F6B52421CB13}"/>
              </a:ext>
            </a:extLst>
          </p:cNvPr>
          <p:cNvSpPr>
            <a:spLocks noGrp="1"/>
          </p:cNvSpPr>
          <p:nvPr>
            <p:ph idx="1"/>
          </p:nvPr>
        </p:nvSpPr>
        <p:spPr/>
        <p:txBody>
          <a:bodyPr/>
          <a:lstStyle/>
          <a:p>
            <a:r>
              <a:rPr lang="en-US" dirty="0"/>
              <a:t>Load balancers are used to split traffic between registered hosts</a:t>
            </a:r>
          </a:p>
          <a:p>
            <a:r>
              <a:rPr lang="en-US" dirty="0"/>
              <a:t>ELB – Elastic Load Balancer (classic) – Routes traffic to certain EC2 instances and ports</a:t>
            </a:r>
          </a:p>
          <a:p>
            <a:r>
              <a:rPr lang="en-US" dirty="0"/>
              <a:t>ALB – Application Load Balancer – Capable of operating at the individual request level</a:t>
            </a:r>
          </a:p>
          <a:p>
            <a:pPr lvl="1"/>
            <a:r>
              <a:rPr lang="en-US" dirty="0"/>
              <a:t>Can route to more granular targets within the VPC (docker containers using dynamic ports)</a:t>
            </a:r>
          </a:p>
          <a:p>
            <a:pPr lvl="1"/>
            <a:r>
              <a:rPr lang="en-US" dirty="0"/>
              <a:t>Can route based on the content of the request itself (path based routing)</a:t>
            </a:r>
          </a:p>
        </p:txBody>
      </p:sp>
    </p:spTree>
    <p:extLst>
      <p:ext uri="{BB962C8B-B14F-4D97-AF65-F5344CB8AC3E}">
        <p14:creationId xmlns:p14="http://schemas.microsoft.com/office/powerpoint/2010/main" val="367095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3551-BEBE-AD4F-83DB-B8E6B48C4C99}"/>
              </a:ext>
            </a:extLst>
          </p:cNvPr>
          <p:cNvSpPr>
            <a:spLocks noGrp="1"/>
          </p:cNvSpPr>
          <p:nvPr>
            <p:ph type="title"/>
          </p:nvPr>
        </p:nvSpPr>
        <p:spPr/>
        <p:txBody>
          <a:bodyPr/>
          <a:lstStyle/>
          <a:p>
            <a:r>
              <a:rPr lang="en-US" dirty="0"/>
              <a:t>S3 (Simple Storage Service)</a:t>
            </a:r>
          </a:p>
        </p:txBody>
      </p:sp>
      <p:sp>
        <p:nvSpPr>
          <p:cNvPr id="3" name="Content Placeholder 2">
            <a:extLst>
              <a:ext uri="{FF2B5EF4-FFF2-40B4-BE49-F238E27FC236}">
                <a16:creationId xmlns:a16="http://schemas.microsoft.com/office/drawing/2014/main" id="{66DB40A8-9EA2-0945-900E-A5F73F2DA46D}"/>
              </a:ext>
            </a:extLst>
          </p:cNvPr>
          <p:cNvSpPr>
            <a:spLocks noGrp="1"/>
          </p:cNvSpPr>
          <p:nvPr>
            <p:ph idx="1"/>
          </p:nvPr>
        </p:nvSpPr>
        <p:spPr/>
        <p:txBody>
          <a:bodyPr/>
          <a:lstStyle/>
          <a:p>
            <a:r>
              <a:rPr lang="en-US" dirty="0"/>
              <a:t>File/Object storage service</a:t>
            </a:r>
          </a:p>
          <a:p>
            <a:r>
              <a:rPr lang="en-US" dirty="0"/>
              <a:t>99.999999999% durable</a:t>
            </a:r>
          </a:p>
          <a:p>
            <a:r>
              <a:rPr lang="en-US" dirty="0"/>
              <a:t>Global service (bucket names must be unique)</a:t>
            </a:r>
          </a:p>
        </p:txBody>
      </p:sp>
    </p:spTree>
    <p:extLst>
      <p:ext uri="{BB962C8B-B14F-4D97-AF65-F5344CB8AC3E}">
        <p14:creationId xmlns:p14="http://schemas.microsoft.com/office/powerpoint/2010/main" val="323494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C3D4-5A39-0449-808F-1BF1BF44AE0B}"/>
              </a:ext>
            </a:extLst>
          </p:cNvPr>
          <p:cNvSpPr>
            <a:spLocks noGrp="1"/>
          </p:cNvSpPr>
          <p:nvPr>
            <p:ph type="title"/>
          </p:nvPr>
        </p:nvSpPr>
        <p:spPr/>
        <p:txBody>
          <a:bodyPr/>
          <a:lstStyle/>
          <a:p>
            <a:r>
              <a:rPr lang="en-US" dirty="0"/>
              <a:t>AWS CLI</a:t>
            </a:r>
          </a:p>
        </p:txBody>
      </p:sp>
      <p:sp>
        <p:nvSpPr>
          <p:cNvPr id="3" name="Content Placeholder 2">
            <a:extLst>
              <a:ext uri="{FF2B5EF4-FFF2-40B4-BE49-F238E27FC236}">
                <a16:creationId xmlns:a16="http://schemas.microsoft.com/office/drawing/2014/main" id="{AC8FD841-851E-434C-BE77-85F4BFD5AC59}"/>
              </a:ext>
            </a:extLst>
          </p:cNvPr>
          <p:cNvSpPr>
            <a:spLocks noGrp="1"/>
          </p:cNvSpPr>
          <p:nvPr>
            <p:ph idx="1"/>
          </p:nvPr>
        </p:nvSpPr>
        <p:spPr/>
        <p:txBody>
          <a:bodyPr/>
          <a:lstStyle/>
          <a:p>
            <a:r>
              <a:rPr lang="en-US" dirty="0"/>
              <a:t>Python based command line tools to interact with AWS</a:t>
            </a:r>
          </a:p>
          <a:p>
            <a:r>
              <a:rPr lang="en-US" dirty="0"/>
              <a:t>Installed on all AWS base images</a:t>
            </a:r>
          </a:p>
          <a:p>
            <a:r>
              <a:rPr lang="en-US" dirty="0"/>
              <a:t>Useful in scripting or in determining EC2/IAM permissions</a:t>
            </a:r>
          </a:p>
        </p:txBody>
      </p:sp>
    </p:spTree>
    <p:extLst>
      <p:ext uri="{BB962C8B-B14F-4D97-AF65-F5344CB8AC3E}">
        <p14:creationId xmlns:p14="http://schemas.microsoft.com/office/powerpoint/2010/main" val="2371954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A088-45E7-E044-89E5-8567B5EC6D71}"/>
              </a:ext>
            </a:extLst>
          </p:cNvPr>
          <p:cNvSpPr>
            <a:spLocks noGrp="1"/>
          </p:cNvSpPr>
          <p:nvPr>
            <p:ph type="title"/>
          </p:nvPr>
        </p:nvSpPr>
        <p:spPr/>
        <p:txBody>
          <a:bodyPr/>
          <a:lstStyle/>
          <a:p>
            <a:r>
              <a:rPr lang="en-US" dirty="0"/>
              <a:t>EC2 </a:t>
            </a:r>
            <a:r>
              <a:rPr lang="en-US" dirty="0" err="1"/>
              <a:t>Userdata</a:t>
            </a:r>
            <a:r>
              <a:rPr lang="en-US" dirty="0"/>
              <a:t>/Metadata</a:t>
            </a:r>
          </a:p>
        </p:txBody>
      </p:sp>
      <p:sp>
        <p:nvSpPr>
          <p:cNvPr id="3" name="Content Placeholder 2">
            <a:extLst>
              <a:ext uri="{FF2B5EF4-FFF2-40B4-BE49-F238E27FC236}">
                <a16:creationId xmlns:a16="http://schemas.microsoft.com/office/drawing/2014/main" id="{E0ECAB8A-CEFA-594F-985F-DE72F7D12D45}"/>
              </a:ext>
            </a:extLst>
          </p:cNvPr>
          <p:cNvSpPr>
            <a:spLocks noGrp="1"/>
          </p:cNvSpPr>
          <p:nvPr>
            <p:ph idx="1"/>
          </p:nvPr>
        </p:nvSpPr>
        <p:spPr/>
        <p:txBody>
          <a:bodyPr/>
          <a:lstStyle/>
          <a:p>
            <a:r>
              <a:rPr lang="en-US" dirty="0" err="1"/>
              <a:t>Userdata</a:t>
            </a:r>
            <a:r>
              <a:rPr lang="en-US" dirty="0"/>
              <a:t> is an optional script or set of instructions that an EC2 instance will execute upon startup</a:t>
            </a:r>
          </a:p>
          <a:p>
            <a:pPr lvl="1"/>
            <a:r>
              <a:rPr lang="en-US" dirty="0"/>
              <a:t>Useful in bootstrapping an instance to get it ready in your system when it comes up</a:t>
            </a:r>
          </a:p>
          <a:p>
            <a:r>
              <a:rPr lang="en-US" dirty="0"/>
              <a:t>Metadata is data about the instance that is not known until runtime (EG which AZ the instance is in, public </a:t>
            </a:r>
            <a:r>
              <a:rPr lang="en-US" dirty="0" err="1"/>
              <a:t>ip</a:t>
            </a:r>
            <a:r>
              <a:rPr lang="en-US" dirty="0"/>
              <a:t> address, the instance id)</a:t>
            </a:r>
          </a:p>
          <a:p>
            <a:pPr lvl="1"/>
            <a:r>
              <a:rPr lang="en-US" dirty="0"/>
              <a:t>Useful when needing to set up start up scripts</a:t>
            </a:r>
          </a:p>
          <a:p>
            <a:pPr lvl="1"/>
            <a:r>
              <a:rPr lang="en-US" dirty="0"/>
              <a:t>Accessible by running curl on the instance:</a:t>
            </a:r>
          </a:p>
          <a:p>
            <a:pPr lvl="2"/>
            <a:r>
              <a:rPr lang="en-US" b="1" dirty="0">
                <a:solidFill>
                  <a:srgbClr val="FFFF00"/>
                </a:solidFill>
              </a:rPr>
              <a:t>curl http://169.254.169.254/latest/meta-data/</a:t>
            </a:r>
          </a:p>
        </p:txBody>
      </p:sp>
    </p:spTree>
    <p:extLst>
      <p:ext uri="{BB962C8B-B14F-4D97-AF65-F5344CB8AC3E}">
        <p14:creationId xmlns:p14="http://schemas.microsoft.com/office/powerpoint/2010/main" val="189503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9CB8-E258-7D40-A472-55AF9AA73A96}"/>
              </a:ext>
            </a:extLst>
          </p:cNvPr>
          <p:cNvSpPr>
            <a:spLocks noGrp="1"/>
          </p:cNvSpPr>
          <p:nvPr>
            <p:ph type="title"/>
          </p:nvPr>
        </p:nvSpPr>
        <p:spPr/>
        <p:txBody>
          <a:bodyPr/>
          <a:lstStyle/>
          <a:p>
            <a:r>
              <a:rPr lang="en-US" dirty="0"/>
              <a:t>Autoscaling / Launch Configurations</a:t>
            </a:r>
          </a:p>
        </p:txBody>
      </p:sp>
      <p:sp>
        <p:nvSpPr>
          <p:cNvPr id="3" name="Content Placeholder 2">
            <a:extLst>
              <a:ext uri="{FF2B5EF4-FFF2-40B4-BE49-F238E27FC236}">
                <a16:creationId xmlns:a16="http://schemas.microsoft.com/office/drawing/2014/main" id="{0B7B8AFB-9B5A-574B-901D-0C6E87290ECF}"/>
              </a:ext>
            </a:extLst>
          </p:cNvPr>
          <p:cNvSpPr>
            <a:spLocks noGrp="1"/>
          </p:cNvSpPr>
          <p:nvPr>
            <p:ph idx="1"/>
          </p:nvPr>
        </p:nvSpPr>
        <p:spPr/>
        <p:txBody>
          <a:bodyPr/>
          <a:lstStyle/>
          <a:p>
            <a:r>
              <a:rPr lang="en-US" dirty="0"/>
              <a:t>Autoscaling groups – Monitors and responds to unhealthy machines or to an increase in traffic to scale up more instances</a:t>
            </a:r>
          </a:p>
          <a:p>
            <a:pPr lvl="1"/>
            <a:r>
              <a:rPr lang="en-US" dirty="0"/>
              <a:t>Describes “when” and “how” to launch new instances</a:t>
            </a:r>
          </a:p>
          <a:p>
            <a:pPr lvl="1"/>
            <a:r>
              <a:rPr lang="en-US" dirty="0"/>
              <a:t>Can monitor EC2 health or ELB (connectivity) health</a:t>
            </a:r>
          </a:p>
          <a:p>
            <a:pPr lvl="1"/>
            <a:r>
              <a:rPr lang="en-US" dirty="0"/>
              <a:t>You can also monitor your own application and manually set the state to “Unhealthy” as desired</a:t>
            </a:r>
          </a:p>
          <a:p>
            <a:r>
              <a:rPr lang="en-US" dirty="0"/>
              <a:t>Launch configuration – Describes the instances that will be provisioned when autoscaling kicks in, including AMI, instance type, IAM role, </a:t>
            </a:r>
            <a:r>
              <a:rPr lang="en-US" dirty="0" err="1"/>
              <a:t>userdata</a:t>
            </a:r>
            <a:r>
              <a:rPr lang="en-US" dirty="0"/>
              <a:t>, disks, security groups, </a:t>
            </a:r>
            <a:r>
              <a:rPr lang="en-US" dirty="0" err="1"/>
              <a:t>etc</a:t>
            </a:r>
            <a:endParaRPr lang="en-US" dirty="0"/>
          </a:p>
          <a:p>
            <a:pPr lvl="1"/>
            <a:r>
              <a:rPr lang="en-US" dirty="0"/>
              <a:t>The definition of “what” to launch</a:t>
            </a:r>
          </a:p>
        </p:txBody>
      </p:sp>
    </p:spTree>
    <p:extLst>
      <p:ext uri="{BB962C8B-B14F-4D97-AF65-F5344CB8AC3E}">
        <p14:creationId xmlns:p14="http://schemas.microsoft.com/office/powerpoint/2010/main" val="371429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1827-103A-DB46-BBFC-256D73B0FD9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6A61E1E-5505-8C4F-A79D-C657AB67F13A}"/>
              </a:ext>
            </a:extLst>
          </p:cNvPr>
          <p:cNvSpPr>
            <a:spLocks noGrp="1"/>
          </p:cNvSpPr>
          <p:nvPr>
            <p:ph idx="1"/>
          </p:nvPr>
        </p:nvSpPr>
        <p:spPr/>
        <p:txBody>
          <a:bodyPr>
            <a:normAutofit fontScale="77500" lnSpcReduction="20000"/>
          </a:bodyPr>
          <a:lstStyle/>
          <a:p>
            <a:pPr marL="457200" indent="-457200">
              <a:buFont typeface="+mj-lt"/>
              <a:buAutoNum type="arabicPeriod"/>
            </a:pPr>
            <a:r>
              <a:rPr lang="en-US" dirty="0"/>
              <a:t>Introductions</a:t>
            </a:r>
          </a:p>
          <a:p>
            <a:pPr marL="457200" indent="-457200">
              <a:buFont typeface="+mj-lt"/>
              <a:buAutoNum type="arabicPeriod"/>
            </a:pPr>
            <a:r>
              <a:rPr lang="en-US" dirty="0"/>
              <a:t>AWS signup</a:t>
            </a:r>
          </a:p>
          <a:p>
            <a:pPr marL="457200" indent="-457200">
              <a:buFont typeface="+mj-lt"/>
              <a:buAutoNum type="arabicPeriod"/>
            </a:pPr>
            <a:r>
              <a:rPr lang="en-US" dirty="0"/>
              <a:t>IAM (Identity Access Management)</a:t>
            </a:r>
          </a:p>
          <a:p>
            <a:pPr marL="457200" indent="-457200">
              <a:buFont typeface="+mj-lt"/>
              <a:buAutoNum type="arabicPeriod"/>
            </a:pPr>
            <a:r>
              <a:rPr lang="en-US" dirty="0"/>
              <a:t>EC2 (Elastic Compute)</a:t>
            </a:r>
          </a:p>
          <a:p>
            <a:pPr marL="457200" indent="-457200">
              <a:buFont typeface="+mj-lt"/>
              <a:buAutoNum type="arabicPeriod"/>
            </a:pPr>
            <a:r>
              <a:rPr lang="en-US" dirty="0"/>
              <a:t>VPC (Virtual Private Cloud) / Networking</a:t>
            </a:r>
          </a:p>
          <a:p>
            <a:pPr marL="457200" indent="-457200">
              <a:buFont typeface="+mj-lt"/>
              <a:buAutoNum type="arabicPeriod"/>
            </a:pPr>
            <a:r>
              <a:rPr lang="en-US" b="1" dirty="0"/>
              <a:t>Lunch (?)</a:t>
            </a:r>
          </a:p>
          <a:p>
            <a:pPr marL="457200" indent="-457200">
              <a:buFont typeface="+mj-lt"/>
              <a:buAutoNum type="arabicPeriod"/>
            </a:pPr>
            <a:r>
              <a:rPr lang="en-US" dirty="0"/>
              <a:t>Set up a simple web server</a:t>
            </a:r>
          </a:p>
          <a:p>
            <a:pPr marL="457200" indent="-457200">
              <a:buFont typeface="+mj-lt"/>
              <a:buAutoNum type="arabicPeriod"/>
            </a:pPr>
            <a:r>
              <a:rPr lang="en-US" dirty="0"/>
              <a:t>Load balancing</a:t>
            </a:r>
          </a:p>
          <a:p>
            <a:pPr marL="457200" indent="-457200">
              <a:buFont typeface="+mj-lt"/>
              <a:buAutoNum type="arabicPeriod"/>
            </a:pPr>
            <a:r>
              <a:rPr lang="en-US" dirty="0"/>
              <a:t>Bootstrapping</a:t>
            </a:r>
          </a:p>
          <a:p>
            <a:pPr marL="457200" indent="-457200">
              <a:buFont typeface="+mj-lt"/>
              <a:buAutoNum type="arabicPeriod"/>
            </a:pPr>
            <a:r>
              <a:rPr lang="en-US" dirty="0"/>
              <a:t>Autoscaling</a:t>
            </a:r>
          </a:p>
          <a:p>
            <a:pPr marL="457200" indent="-457200">
              <a:buFont typeface="+mj-lt"/>
              <a:buAutoNum type="arabicPeriod"/>
            </a:pPr>
            <a:r>
              <a:rPr lang="en-US" dirty="0"/>
              <a:t>CloudFormation</a:t>
            </a:r>
          </a:p>
        </p:txBody>
      </p:sp>
    </p:spTree>
    <p:extLst>
      <p:ext uri="{BB962C8B-B14F-4D97-AF65-F5344CB8AC3E}">
        <p14:creationId xmlns:p14="http://schemas.microsoft.com/office/powerpoint/2010/main" val="361454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5FE0-BBD7-9E45-8F4A-2DA4454BD910}"/>
              </a:ext>
            </a:extLst>
          </p:cNvPr>
          <p:cNvSpPr>
            <a:spLocks noGrp="1"/>
          </p:cNvSpPr>
          <p:nvPr>
            <p:ph type="title"/>
          </p:nvPr>
        </p:nvSpPr>
        <p:spPr/>
        <p:txBody>
          <a:bodyPr/>
          <a:lstStyle/>
          <a:p>
            <a:r>
              <a:rPr lang="en-US" dirty="0" err="1"/>
              <a:t>Cloudformation</a:t>
            </a:r>
            <a:endParaRPr lang="en-US" dirty="0"/>
          </a:p>
        </p:txBody>
      </p:sp>
      <p:sp>
        <p:nvSpPr>
          <p:cNvPr id="3" name="Content Placeholder 2">
            <a:extLst>
              <a:ext uri="{FF2B5EF4-FFF2-40B4-BE49-F238E27FC236}">
                <a16:creationId xmlns:a16="http://schemas.microsoft.com/office/drawing/2014/main" id="{148FEEC2-DE84-424E-AA83-DA2B6A7F4793}"/>
              </a:ext>
            </a:extLst>
          </p:cNvPr>
          <p:cNvSpPr>
            <a:spLocks noGrp="1"/>
          </p:cNvSpPr>
          <p:nvPr>
            <p:ph idx="1"/>
          </p:nvPr>
        </p:nvSpPr>
        <p:spPr/>
        <p:txBody>
          <a:bodyPr>
            <a:normAutofit fontScale="92500" lnSpcReduction="10000"/>
          </a:bodyPr>
          <a:lstStyle/>
          <a:p>
            <a:r>
              <a:rPr lang="en-US" dirty="0" err="1"/>
              <a:t>Cloudformation</a:t>
            </a:r>
            <a:r>
              <a:rPr lang="en-US" dirty="0"/>
              <a:t> automates all the deployment and setup of the AWS resources in a repeatable manner</a:t>
            </a:r>
          </a:p>
          <a:p>
            <a:r>
              <a:rPr lang="en-US" dirty="0"/>
              <a:t>JSON or YML templates describe ”stacks” of AWS resources. These templates can (and should) be source controlled</a:t>
            </a:r>
          </a:p>
          <a:p>
            <a:r>
              <a:rPr lang="en-US" dirty="0"/>
              <a:t>AWS attempts to be as atomic as possible when creating or updating a stack</a:t>
            </a:r>
          </a:p>
          <a:p>
            <a:pPr lvl="1"/>
            <a:r>
              <a:rPr lang="en-US" dirty="0"/>
              <a:t>If there are any errors creating the stack, the entire stack will not come up</a:t>
            </a:r>
          </a:p>
          <a:p>
            <a:pPr lvl="1"/>
            <a:r>
              <a:rPr lang="en-US" dirty="0"/>
              <a:t>If there are any errors updating a stack, the stack will be rolled back to the initial state</a:t>
            </a:r>
          </a:p>
          <a:p>
            <a:r>
              <a:rPr lang="en-US" dirty="0"/>
              <a:t>Pro-tip: Group your resources and organize your stacks around life-cycle. Use multiple stacks, don’t put everything into one giant stack.</a:t>
            </a:r>
          </a:p>
        </p:txBody>
      </p:sp>
    </p:spTree>
    <p:extLst>
      <p:ext uri="{BB962C8B-B14F-4D97-AF65-F5344CB8AC3E}">
        <p14:creationId xmlns:p14="http://schemas.microsoft.com/office/powerpoint/2010/main" val="263431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C943-EB6A-FB4D-9655-6651C9A4EE79}"/>
              </a:ext>
            </a:extLst>
          </p:cNvPr>
          <p:cNvSpPr>
            <a:spLocks noGrp="1"/>
          </p:cNvSpPr>
          <p:nvPr>
            <p:ph type="title"/>
          </p:nvPr>
        </p:nvSpPr>
        <p:spPr/>
        <p:txBody>
          <a:bodyPr/>
          <a:lstStyle/>
          <a:p>
            <a:r>
              <a:rPr lang="en-US" dirty="0"/>
              <a:t>Questions? Suggestions?</a:t>
            </a:r>
          </a:p>
        </p:txBody>
      </p:sp>
      <p:sp>
        <p:nvSpPr>
          <p:cNvPr id="3" name="Content Placeholder 2">
            <a:extLst>
              <a:ext uri="{FF2B5EF4-FFF2-40B4-BE49-F238E27FC236}">
                <a16:creationId xmlns:a16="http://schemas.microsoft.com/office/drawing/2014/main" id="{85E04F9C-7B77-B04C-AC8B-561A86B7AE9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2929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1805-E621-A441-85BE-F13E330917A1}"/>
              </a:ext>
            </a:extLst>
          </p:cNvPr>
          <p:cNvSpPr>
            <a:spLocks noGrp="1"/>
          </p:cNvSpPr>
          <p:nvPr>
            <p:ph type="title"/>
          </p:nvPr>
        </p:nvSpPr>
        <p:spPr/>
        <p:txBody>
          <a:bodyPr/>
          <a:lstStyle/>
          <a:p>
            <a:r>
              <a:rPr lang="en-US" dirty="0"/>
              <a:t>AWS signup</a:t>
            </a:r>
          </a:p>
        </p:txBody>
      </p:sp>
      <p:sp>
        <p:nvSpPr>
          <p:cNvPr id="3" name="Content Placeholder 2">
            <a:extLst>
              <a:ext uri="{FF2B5EF4-FFF2-40B4-BE49-F238E27FC236}">
                <a16:creationId xmlns:a16="http://schemas.microsoft.com/office/drawing/2014/main" id="{BE4922FE-9A4A-AA49-A05A-A93D454D2F87}"/>
              </a:ext>
            </a:extLst>
          </p:cNvPr>
          <p:cNvSpPr>
            <a:spLocks noGrp="1"/>
          </p:cNvSpPr>
          <p:nvPr>
            <p:ph idx="1"/>
          </p:nvPr>
        </p:nvSpPr>
        <p:spPr/>
        <p:txBody>
          <a:bodyPr>
            <a:normAutofit/>
          </a:bodyPr>
          <a:lstStyle/>
          <a:p>
            <a:pPr marL="457200" lvl="1" indent="0">
              <a:buNone/>
            </a:pPr>
            <a:r>
              <a:rPr lang="en-US" sz="3600" dirty="0"/>
              <a:t>https://</a:t>
            </a:r>
            <a:r>
              <a:rPr lang="en-US" sz="3600" dirty="0" err="1"/>
              <a:t>aws.amazon.com</a:t>
            </a:r>
            <a:r>
              <a:rPr lang="en-US" sz="3600" dirty="0"/>
              <a:t>/</a:t>
            </a:r>
          </a:p>
        </p:txBody>
      </p:sp>
    </p:spTree>
    <p:extLst>
      <p:ext uri="{BB962C8B-B14F-4D97-AF65-F5344CB8AC3E}">
        <p14:creationId xmlns:p14="http://schemas.microsoft.com/office/powerpoint/2010/main" val="117597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33CC-69B2-FC49-8626-5181EDFCEB05}"/>
              </a:ext>
            </a:extLst>
          </p:cNvPr>
          <p:cNvSpPr>
            <a:spLocks noGrp="1"/>
          </p:cNvSpPr>
          <p:nvPr>
            <p:ph type="title"/>
          </p:nvPr>
        </p:nvSpPr>
        <p:spPr/>
        <p:txBody>
          <a:bodyPr/>
          <a:lstStyle/>
          <a:p>
            <a:r>
              <a:rPr lang="en-US" dirty="0"/>
              <a:t>IAM</a:t>
            </a:r>
          </a:p>
        </p:txBody>
      </p:sp>
      <p:sp>
        <p:nvSpPr>
          <p:cNvPr id="3" name="Content Placeholder 2">
            <a:extLst>
              <a:ext uri="{FF2B5EF4-FFF2-40B4-BE49-F238E27FC236}">
                <a16:creationId xmlns:a16="http://schemas.microsoft.com/office/drawing/2014/main" id="{2577B450-3D5C-0847-96AA-82EAED22E48C}"/>
              </a:ext>
            </a:extLst>
          </p:cNvPr>
          <p:cNvSpPr>
            <a:spLocks noGrp="1"/>
          </p:cNvSpPr>
          <p:nvPr>
            <p:ph idx="1"/>
          </p:nvPr>
        </p:nvSpPr>
        <p:spPr/>
        <p:txBody>
          <a:bodyPr>
            <a:normAutofit fontScale="85000" lnSpcReduction="20000"/>
          </a:bodyPr>
          <a:lstStyle/>
          <a:p>
            <a:r>
              <a:rPr lang="en-US" dirty="0"/>
              <a:t>IAM is used to manage access to AWS services</a:t>
            </a:r>
          </a:p>
          <a:p>
            <a:endParaRPr lang="en-US" dirty="0"/>
          </a:p>
          <a:p>
            <a:r>
              <a:rPr lang="en-US" dirty="0"/>
              <a:t>Users – An entity that represents a person or service that interacts with AWS. Consists of a name and credentials.</a:t>
            </a:r>
          </a:p>
          <a:p>
            <a:r>
              <a:rPr lang="en-US" dirty="0"/>
              <a:t>Groups – A collection of users</a:t>
            </a:r>
          </a:p>
          <a:p>
            <a:r>
              <a:rPr lang="en-US" dirty="0"/>
              <a:t>Roles – Similar to user. An identity that can be consumable by anyone (users, services, apps that don’t normally access your AWS account). Useful if you don’t want to create a new user for every entity that connects to your account (iPhone app)</a:t>
            </a:r>
          </a:p>
          <a:p>
            <a:r>
              <a:rPr lang="en-US" dirty="0"/>
              <a:t>Policies – A JSON document that defines permissions</a:t>
            </a:r>
          </a:p>
          <a:p>
            <a:r>
              <a:rPr lang="en-US" dirty="0"/>
              <a:t>Best practice – Keep a tight leash on your permissions. Be pessimistic and think the worst of people and how they might abuse the system.</a:t>
            </a:r>
          </a:p>
        </p:txBody>
      </p:sp>
    </p:spTree>
    <p:extLst>
      <p:ext uri="{BB962C8B-B14F-4D97-AF65-F5344CB8AC3E}">
        <p14:creationId xmlns:p14="http://schemas.microsoft.com/office/powerpoint/2010/main" val="207121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C356-3C4D-204F-A833-6D517FA4BC82}"/>
              </a:ext>
            </a:extLst>
          </p:cNvPr>
          <p:cNvSpPr>
            <a:spLocks noGrp="1"/>
          </p:cNvSpPr>
          <p:nvPr>
            <p:ph type="title"/>
          </p:nvPr>
        </p:nvSpPr>
        <p:spPr/>
        <p:txBody>
          <a:bodyPr/>
          <a:lstStyle/>
          <a:p>
            <a:r>
              <a:rPr lang="en-US" dirty="0"/>
              <a:t>AWS infrastructure</a:t>
            </a:r>
          </a:p>
        </p:txBody>
      </p:sp>
      <p:sp>
        <p:nvSpPr>
          <p:cNvPr id="3" name="Content Placeholder 2">
            <a:extLst>
              <a:ext uri="{FF2B5EF4-FFF2-40B4-BE49-F238E27FC236}">
                <a16:creationId xmlns:a16="http://schemas.microsoft.com/office/drawing/2014/main" id="{ACA1FCEE-7366-704C-ACF3-5A5BBF2C7FE6}"/>
              </a:ext>
            </a:extLst>
          </p:cNvPr>
          <p:cNvSpPr>
            <a:spLocks noGrp="1"/>
          </p:cNvSpPr>
          <p:nvPr>
            <p:ph idx="1"/>
          </p:nvPr>
        </p:nvSpPr>
        <p:spPr/>
        <p:txBody>
          <a:bodyPr>
            <a:normAutofit/>
          </a:bodyPr>
          <a:lstStyle/>
          <a:p>
            <a:r>
              <a:rPr lang="en-US" dirty="0"/>
              <a:t>Regions – A separate geographic area that is completely independent and isolated from other regions.</a:t>
            </a:r>
          </a:p>
          <a:p>
            <a:pPr lvl="1"/>
            <a:r>
              <a:rPr lang="en-US" dirty="0"/>
              <a:t>Examples: us-east-1 (Virginia), us-west-1 (California), ap-northeast-1 (Tokyo)</a:t>
            </a:r>
          </a:p>
          <a:p>
            <a:pPr lvl="1"/>
            <a:r>
              <a:rPr lang="en-US" dirty="0"/>
              <a:t>Not all features or services are available in every region</a:t>
            </a:r>
          </a:p>
          <a:p>
            <a:r>
              <a:rPr lang="en-US" dirty="0"/>
              <a:t>Availability Zones – A set of isolated locations that make up a region. At least two AZs in each region. AZs are connected through low-latency links. Represented by the region name and a letter identifier</a:t>
            </a:r>
          </a:p>
          <a:p>
            <a:pPr lvl="1"/>
            <a:r>
              <a:rPr lang="en-US" dirty="0"/>
              <a:t>Examples: us-east-1a, us-east-1b, us-east-1c</a:t>
            </a:r>
          </a:p>
        </p:txBody>
      </p:sp>
    </p:spTree>
    <p:extLst>
      <p:ext uri="{BB962C8B-B14F-4D97-AF65-F5344CB8AC3E}">
        <p14:creationId xmlns:p14="http://schemas.microsoft.com/office/powerpoint/2010/main" val="8101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E15A-5961-0F4B-84FB-89C63BEFB30E}"/>
              </a:ext>
            </a:extLst>
          </p:cNvPr>
          <p:cNvSpPr>
            <a:spLocks noGrp="1"/>
          </p:cNvSpPr>
          <p:nvPr>
            <p:ph type="title"/>
          </p:nvPr>
        </p:nvSpPr>
        <p:spPr/>
        <p:txBody>
          <a:bodyPr/>
          <a:lstStyle/>
          <a:p>
            <a:r>
              <a:rPr lang="en-US" dirty="0"/>
              <a:t>VPC</a:t>
            </a:r>
          </a:p>
        </p:txBody>
      </p:sp>
      <p:sp>
        <p:nvSpPr>
          <p:cNvPr id="3" name="Content Placeholder 2">
            <a:extLst>
              <a:ext uri="{FF2B5EF4-FFF2-40B4-BE49-F238E27FC236}">
                <a16:creationId xmlns:a16="http://schemas.microsoft.com/office/drawing/2014/main" id="{047B5D4A-B152-2D4D-8527-C6167D867121}"/>
              </a:ext>
            </a:extLst>
          </p:cNvPr>
          <p:cNvSpPr>
            <a:spLocks noGrp="1"/>
          </p:cNvSpPr>
          <p:nvPr>
            <p:ph idx="1"/>
          </p:nvPr>
        </p:nvSpPr>
        <p:spPr/>
        <p:txBody>
          <a:bodyPr>
            <a:normAutofit lnSpcReduction="10000"/>
          </a:bodyPr>
          <a:lstStyle/>
          <a:p>
            <a:r>
              <a:rPr lang="en-US" dirty="0"/>
              <a:t>Virtual Private Cloud – A virtual network dedicated to your account that runs inside AWS where you will launch your EC2 instances, load balancers, </a:t>
            </a:r>
            <a:r>
              <a:rPr lang="en-US" dirty="0" err="1"/>
              <a:t>etc</a:t>
            </a:r>
            <a:endParaRPr lang="en-US" dirty="0"/>
          </a:p>
          <a:p>
            <a:pPr lvl="1"/>
            <a:r>
              <a:rPr lang="en-US" dirty="0"/>
              <a:t>Isolated from other virtual networks in the cloud</a:t>
            </a:r>
          </a:p>
          <a:p>
            <a:r>
              <a:rPr lang="en-US" dirty="0"/>
              <a:t>VPCs span an entire region</a:t>
            </a:r>
          </a:p>
          <a:p>
            <a:r>
              <a:rPr lang="en-US" dirty="0"/>
              <a:t>VPCs are created with a range of IP addresses that are defined in a CIDR block (no bigger than a X.X.X.X/16)</a:t>
            </a:r>
          </a:p>
          <a:p>
            <a:r>
              <a:rPr lang="en-US" dirty="0"/>
              <a:t>You can have multiple VPCs in your account, and they can be peered (so they can talk to each other), but the CIDR ranges on the VPCs must not overlap (Plan ahead)</a:t>
            </a:r>
          </a:p>
        </p:txBody>
      </p:sp>
    </p:spTree>
    <p:extLst>
      <p:ext uri="{BB962C8B-B14F-4D97-AF65-F5344CB8AC3E}">
        <p14:creationId xmlns:p14="http://schemas.microsoft.com/office/powerpoint/2010/main" val="414205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72FC-855D-1E4E-AA28-2B8423E329B3}"/>
              </a:ext>
            </a:extLst>
          </p:cNvPr>
          <p:cNvSpPr>
            <a:spLocks noGrp="1"/>
          </p:cNvSpPr>
          <p:nvPr>
            <p:ph type="title"/>
          </p:nvPr>
        </p:nvSpPr>
        <p:spPr/>
        <p:txBody>
          <a:bodyPr/>
          <a:lstStyle/>
          <a:p>
            <a:r>
              <a:rPr lang="en-US" dirty="0"/>
              <a:t>CIDR (Classless Inter-Domain Routing)</a:t>
            </a:r>
          </a:p>
        </p:txBody>
      </p:sp>
      <p:sp>
        <p:nvSpPr>
          <p:cNvPr id="3" name="Content Placeholder 2">
            <a:extLst>
              <a:ext uri="{FF2B5EF4-FFF2-40B4-BE49-F238E27FC236}">
                <a16:creationId xmlns:a16="http://schemas.microsoft.com/office/drawing/2014/main" id="{DCA8AE1A-BB98-AF4C-9874-D467E6065085}"/>
              </a:ext>
            </a:extLst>
          </p:cNvPr>
          <p:cNvSpPr>
            <a:spLocks noGrp="1"/>
          </p:cNvSpPr>
          <p:nvPr>
            <p:ph idx="1"/>
          </p:nvPr>
        </p:nvSpPr>
        <p:spPr>
          <a:xfrm>
            <a:off x="680321" y="2336872"/>
            <a:ext cx="11206879" cy="4306815"/>
          </a:xfrm>
        </p:spPr>
        <p:txBody>
          <a:bodyPr>
            <a:normAutofit fontScale="92500" lnSpcReduction="10000"/>
          </a:bodyPr>
          <a:lstStyle/>
          <a:p>
            <a:r>
              <a:rPr lang="en-US" dirty="0"/>
              <a:t>A way to allocate or describe a range of IPs</a:t>
            </a:r>
          </a:p>
          <a:p>
            <a:r>
              <a:rPr lang="en-US" dirty="0"/>
              <a:t>Notation (IPV4): &lt;IP Address&gt;/&lt;suffix&gt;  EG: </a:t>
            </a:r>
            <a:r>
              <a:rPr lang="en-US" dirty="0">
                <a:solidFill>
                  <a:srgbClr val="FFFF00"/>
                </a:solidFill>
              </a:rPr>
              <a:t>32.51.120.0/22</a:t>
            </a:r>
          </a:p>
          <a:p>
            <a:r>
              <a:rPr lang="en-US" dirty="0"/>
              <a:t>The suffix is a number from 0-32 that defines how many bits of the IP address are “locked”</a:t>
            </a:r>
          </a:p>
          <a:p>
            <a:r>
              <a:rPr lang="en-US" b="1" dirty="0">
                <a:solidFill>
                  <a:srgbClr val="FFFF00"/>
                </a:solidFill>
              </a:rPr>
              <a:t>00100000.00110011.011110**.********</a:t>
            </a:r>
          </a:p>
          <a:p>
            <a:r>
              <a:rPr lang="en-US" dirty="0"/>
              <a:t>The above CIDR would give us a range that contains 2^(32-22) addresses = 1024 addresses</a:t>
            </a:r>
          </a:p>
          <a:p>
            <a:r>
              <a:rPr lang="en-US" dirty="0">
                <a:solidFill>
                  <a:srgbClr val="FFFF00"/>
                </a:solidFill>
              </a:rPr>
              <a:t>32.51.120.0/22</a:t>
            </a:r>
            <a:r>
              <a:rPr lang="en-US" dirty="0"/>
              <a:t> is equivalent to </a:t>
            </a:r>
            <a:r>
              <a:rPr lang="en-US" dirty="0">
                <a:solidFill>
                  <a:srgbClr val="FFFF00"/>
                </a:solidFill>
              </a:rPr>
              <a:t>32.51.123.48/22</a:t>
            </a:r>
            <a:r>
              <a:rPr lang="en-US" dirty="0"/>
              <a:t>. To avoid confusion, replace the wildcards with 0</a:t>
            </a:r>
          </a:p>
          <a:p>
            <a:pPr lvl="1"/>
            <a:r>
              <a:rPr lang="en-US" b="1" dirty="0">
                <a:solidFill>
                  <a:srgbClr val="FFFF00"/>
                </a:solidFill>
              </a:rPr>
              <a:t>00100000.00110011.011110</a:t>
            </a:r>
            <a:r>
              <a:rPr lang="en-US" b="1" dirty="0">
                <a:solidFill>
                  <a:schemeClr val="accent6">
                    <a:lumMod val="60000"/>
                    <a:lumOff val="40000"/>
                  </a:schemeClr>
                </a:solidFill>
              </a:rPr>
              <a:t>11.00110000 </a:t>
            </a:r>
            <a:r>
              <a:rPr lang="en-US" b="1" dirty="0"/>
              <a:t>=&gt;</a:t>
            </a:r>
            <a:r>
              <a:rPr lang="en-US" b="1" dirty="0">
                <a:solidFill>
                  <a:schemeClr val="accent6">
                    <a:lumMod val="60000"/>
                    <a:lumOff val="40000"/>
                  </a:schemeClr>
                </a:solidFill>
              </a:rPr>
              <a:t> </a:t>
            </a:r>
            <a:r>
              <a:rPr lang="en-US" b="1" dirty="0">
                <a:solidFill>
                  <a:srgbClr val="FFFF00"/>
                </a:solidFill>
              </a:rPr>
              <a:t>00100000.00110011.011110</a:t>
            </a:r>
            <a:r>
              <a:rPr lang="en-US" b="1" dirty="0">
                <a:solidFill>
                  <a:schemeClr val="accent6">
                    <a:lumMod val="60000"/>
                    <a:lumOff val="40000"/>
                  </a:schemeClr>
                </a:solidFill>
              </a:rPr>
              <a:t>00.00000000</a:t>
            </a:r>
          </a:p>
          <a:p>
            <a:r>
              <a:rPr lang="en-US" dirty="0">
                <a:solidFill>
                  <a:srgbClr val="FFFF00"/>
                </a:solidFill>
              </a:rPr>
              <a:t>0.0.0.0/0</a:t>
            </a:r>
            <a:r>
              <a:rPr lang="en-US" dirty="0"/>
              <a:t> = No locked bits = Any IP</a:t>
            </a:r>
          </a:p>
          <a:p>
            <a:r>
              <a:rPr lang="en-US" dirty="0">
                <a:solidFill>
                  <a:srgbClr val="FFFF00"/>
                </a:solidFill>
              </a:rPr>
              <a:t>128.32.250.42/32</a:t>
            </a:r>
            <a:r>
              <a:rPr lang="en-US" dirty="0"/>
              <a:t> = All locked bits = Only this exact IP</a:t>
            </a:r>
          </a:p>
        </p:txBody>
      </p:sp>
    </p:spTree>
    <p:extLst>
      <p:ext uri="{BB962C8B-B14F-4D97-AF65-F5344CB8AC3E}">
        <p14:creationId xmlns:p14="http://schemas.microsoft.com/office/powerpoint/2010/main" val="26731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CAF1-50E7-304F-AF08-A24002FD9BD4}"/>
              </a:ext>
            </a:extLst>
          </p:cNvPr>
          <p:cNvSpPr>
            <a:spLocks noGrp="1"/>
          </p:cNvSpPr>
          <p:nvPr>
            <p:ph type="title"/>
          </p:nvPr>
        </p:nvSpPr>
        <p:spPr/>
        <p:txBody>
          <a:bodyPr/>
          <a:lstStyle/>
          <a:p>
            <a:r>
              <a:rPr lang="en-US" dirty="0"/>
              <a:t>Subnets/Route tables/Internet Gateways/NAT</a:t>
            </a:r>
          </a:p>
        </p:txBody>
      </p:sp>
      <p:sp>
        <p:nvSpPr>
          <p:cNvPr id="3" name="Content Placeholder 2">
            <a:extLst>
              <a:ext uri="{FF2B5EF4-FFF2-40B4-BE49-F238E27FC236}">
                <a16:creationId xmlns:a16="http://schemas.microsoft.com/office/drawing/2014/main" id="{713B9069-0679-2E4A-B526-4E7767711977}"/>
              </a:ext>
            </a:extLst>
          </p:cNvPr>
          <p:cNvSpPr>
            <a:spLocks noGrp="1"/>
          </p:cNvSpPr>
          <p:nvPr>
            <p:ph idx="1"/>
          </p:nvPr>
        </p:nvSpPr>
        <p:spPr>
          <a:xfrm>
            <a:off x="680321" y="2336872"/>
            <a:ext cx="10635379" cy="4292527"/>
          </a:xfrm>
        </p:spPr>
        <p:txBody>
          <a:bodyPr>
            <a:normAutofit lnSpcReduction="10000"/>
          </a:bodyPr>
          <a:lstStyle/>
          <a:p>
            <a:r>
              <a:rPr lang="en-US" dirty="0"/>
              <a:t>Subnet – A range of IP address within your VPC.</a:t>
            </a:r>
          </a:p>
          <a:p>
            <a:pPr lvl="1"/>
            <a:r>
              <a:rPr lang="en-US" dirty="0"/>
              <a:t>Subnets are limited to a single AZ within the same region as your VPC</a:t>
            </a:r>
          </a:p>
          <a:p>
            <a:pPr lvl="1"/>
            <a:r>
              <a:rPr lang="en-US" dirty="0"/>
              <a:t>Public subnets have a route to the internet gateway</a:t>
            </a:r>
          </a:p>
          <a:p>
            <a:pPr lvl="1"/>
            <a:r>
              <a:rPr lang="en-US" dirty="0"/>
              <a:t>Private subnets don’t have a route to the internet gateway. A NAT must be used to talk to the internet</a:t>
            </a:r>
          </a:p>
          <a:p>
            <a:r>
              <a:rPr lang="en-US" dirty="0"/>
              <a:t>Route Table – A set of rules (routes) that determine where to direct traffic</a:t>
            </a:r>
          </a:p>
          <a:p>
            <a:pPr lvl="1"/>
            <a:r>
              <a:rPr lang="en-US" dirty="0"/>
              <a:t>Each subnet must be associated with one and only one route table</a:t>
            </a:r>
          </a:p>
          <a:p>
            <a:r>
              <a:rPr lang="en-US" dirty="0"/>
              <a:t>Internet Gateway – Allows communication between instances in VPC and the internet</a:t>
            </a:r>
          </a:p>
          <a:p>
            <a:r>
              <a:rPr lang="en-US" dirty="0"/>
              <a:t>NAT (Network Address Translation) – Allows instances that aren’t publicly accessible the ability to send and receive internet traffic</a:t>
            </a:r>
          </a:p>
          <a:p>
            <a:pPr lvl="1"/>
            <a:r>
              <a:rPr lang="en-US" dirty="0"/>
              <a:t>Does not allow the internet to establish the connection, just allows instances in private subnets the ability to call out</a:t>
            </a:r>
          </a:p>
          <a:p>
            <a:endParaRPr lang="en-US" dirty="0"/>
          </a:p>
        </p:txBody>
      </p:sp>
    </p:spTree>
    <p:extLst>
      <p:ext uri="{BB962C8B-B14F-4D97-AF65-F5344CB8AC3E}">
        <p14:creationId xmlns:p14="http://schemas.microsoft.com/office/powerpoint/2010/main" val="237897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EF57-F36C-2F41-8BD6-5F6E77A7D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93D071-3D71-4A43-B724-7CDD9559CD6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BA17448-87A7-7349-8C6F-760AB2F14F8F}"/>
              </a:ext>
            </a:extLst>
          </p:cNvPr>
          <p:cNvPicPr>
            <a:picLocks noChangeAspect="1"/>
          </p:cNvPicPr>
          <p:nvPr/>
        </p:nvPicPr>
        <p:blipFill>
          <a:blip r:embed="rId2"/>
          <a:stretch>
            <a:fillRect/>
          </a:stretch>
        </p:blipFill>
        <p:spPr>
          <a:xfrm>
            <a:off x="1371604" y="0"/>
            <a:ext cx="9329738" cy="6858000"/>
          </a:xfrm>
          <a:prstGeom prst="rect">
            <a:avLst/>
          </a:prstGeom>
        </p:spPr>
      </p:pic>
    </p:spTree>
    <p:extLst>
      <p:ext uri="{BB962C8B-B14F-4D97-AF65-F5344CB8AC3E}">
        <p14:creationId xmlns:p14="http://schemas.microsoft.com/office/powerpoint/2010/main" val="61034348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4193</TotalTime>
  <Words>1371</Words>
  <Application>Microsoft Macintosh PowerPoint</Application>
  <PresentationFormat>Widescreen</PresentationFormat>
  <Paragraphs>120</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Trebuchet MS</vt:lpstr>
      <vt:lpstr>Berlin</vt:lpstr>
      <vt:lpstr>AWS Intro Bootcamp</vt:lpstr>
      <vt:lpstr>Agenda</vt:lpstr>
      <vt:lpstr>AWS signup</vt:lpstr>
      <vt:lpstr>IAM</vt:lpstr>
      <vt:lpstr>AWS infrastructure</vt:lpstr>
      <vt:lpstr>VPC</vt:lpstr>
      <vt:lpstr>CIDR (Classless Inter-Domain Routing)</vt:lpstr>
      <vt:lpstr>Subnets/Route tables/Internet Gateways/NAT</vt:lpstr>
      <vt:lpstr>PowerPoint Presentation</vt:lpstr>
      <vt:lpstr>PowerPoint Presentation</vt:lpstr>
      <vt:lpstr>Adding a bastion host</vt:lpstr>
      <vt:lpstr>PowerPoint Presentation</vt:lpstr>
      <vt:lpstr>SSH</vt:lpstr>
      <vt:lpstr>Security Groups vs NACLs</vt:lpstr>
      <vt:lpstr>Load balancers</vt:lpstr>
      <vt:lpstr>S3 (Simple Storage Service)</vt:lpstr>
      <vt:lpstr>AWS CLI</vt:lpstr>
      <vt:lpstr>EC2 Userdata/Metadata</vt:lpstr>
      <vt:lpstr>Autoscaling / Launch Configurations</vt:lpstr>
      <vt:lpstr>Cloudformation</vt:lpstr>
      <vt:lpstr>Questions? Suggestions?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Intro Bootcamp</dc:title>
  <dc:creator>Michael Salzman</dc:creator>
  <cp:lastModifiedBy>Michael Salzman</cp:lastModifiedBy>
  <cp:revision>31</cp:revision>
  <dcterms:created xsi:type="dcterms:W3CDTF">2018-05-07T15:37:31Z</dcterms:created>
  <dcterms:modified xsi:type="dcterms:W3CDTF">2018-05-10T13:30:57Z</dcterms:modified>
</cp:coreProperties>
</file>