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6" r:id="rId8"/>
    <p:sldId id="259" r:id="rId9"/>
    <p:sldId id="260" r:id="rId10"/>
    <p:sldId id="263" r:id="rId11"/>
    <p:sldId id="265" r:id="rId12"/>
    <p:sldId id="267" r:id="rId13"/>
    <p:sldId id="268" r:id="rId14"/>
    <p:sldId id="261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AF03-C114-4F8F-A706-C2213F1933A7}" type="datetime1">
              <a:rPr lang="fr-FR" smtClean="0"/>
              <a:t>21/03/2023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7F0D-165E-409E-864C-E021C6E59E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2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E26B-B1C2-41F5-AFFD-731282AA4934}" type="datetime1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8518-F7DC-49BC-9F94-94E3144E69A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6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59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0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44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34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56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2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58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7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47766-FCCD-4996-A3F5-962A6CD70543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6EB20-3AAF-435F-9BDB-3D4F4734C416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C2773-C2B8-4CF5-9DAF-C2CB31B44054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C7EC-7DAF-4859-BD1E-26D7D7F1D849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150A9-20F9-4EB6-A4AF-036CCB5ABFD0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88D8F-6B72-466E-83CC-E6F5CEA805F5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39990-AB53-4F5B-AAE3-224BB3B7F497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5982-0AEE-4919-9470-90C1A4D41F8E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F15A8-EB6B-4FDC-AFB6-14D7A83B14A3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C28C2-2524-42D9-93A2-33B5674F60C2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844390C-838D-4AD0-820C-8F12C7FB2D0E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FC383F2-748B-4B2D-9E80-65085793A3A6}" type="datetime1">
              <a:rPr lang="fr-FR" noProof="0" smtClean="0"/>
              <a:t>21/03/2023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4109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Les sources</a:t>
            </a:r>
          </a:p>
        </p:txBody>
      </p:sp>
      <p:pic>
        <p:nvPicPr>
          <p:cNvPr id="5" name="Image 4" descr="Numéro de métier finance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62DB0C-1D0D-DB2B-ACCA-CDC02A2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4" y="396171"/>
            <a:ext cx="3349532" cy="6661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Darkfeed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8C5AC8-F982-D23C-F175-B46F8ED0A2E5}"/>
              </a:ext>
            </a:extLst>
          </p:cNvPr>
          <p:cNvSpPr txBox="1"/>
          <p:nvPr/>
        </p:nvSpPr>
        <p:spPr>
          <a:xfrm>
            <a:off x="300385" y="1349071"/>
            <a:ext cx="405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Il propose également des services </a:t>
            </a:r>
            <a:r>
              <a:rPr lang="fr-FR" b="1" dirty="0">
                <a:solidFill>
                  <a:schemeClr val="bg1"/>
                </a:solidFill>
              </a:rPr>
              <a:t>payants</a:t>
            </a:r>
            <a:r>
              <a:rPr lang="fr-FR" dirty="0">
                <a:solidFill>
                  <a:schemeClr val="bg1"/>
                </a:solidFill>
              </a:rPr>
              <a:t> mais très intéressants comme des interviews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Des statistiques détaillées sur les attaques qui ont lieu chaque semaine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L’arrivée de nouveaux groupes de ransomwares</a:t>
            </a: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7968C-6CBC-18F7-7A71-5C31D8438897}"/>
              </a:ext>
            </a:extLst>
          </p:cNvPr>
          <p:cNvSpPr/>
          <p:nvPr/>
        </p:nvSpPr>
        <p:spPr>
          <a:xfrm>
            <a:off x="4654297" y="4890725"/>
            <a:ext cx="7537703" cy="1967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F5E70D-6A9A-E1A7-9EDA-A4FFFB76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0"/>
            <a:ext cx="7537704" cy="48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DE78-BAE2-350B-8614-F58DD591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5" y="169682"/>
            <a:ext cx="2460396" cy="1131216"/>
          </a:xfrm>
        </p:spPr>
        <p:txBody>
          <a:bodyPr>
            <a:normAutofit fontScale="90000"/>
          </a:bodyPr>
          <a:lstStyle/>
          <a:p>
            <a:r>
              <a:rPr lang="fr-FR" dirty="0"/>
              <a:t>BONUS : </a:t>
            </a:r>
            <a:r>
              <a:rPr lang="fr-FR" dirty="0" err="1"/>
              <a:t>cia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CCC33C-55B0-507E-D98A-45457958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92" y="0"/>
            <a:ext cx="9100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4" name="Image 3" descr="Numéro de métier finance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914462-85A0-04F1-D966-AADECDDF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382" y="-3131"/>
            <a:ext cx="8733618" cy="68611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C3DFA73-A549-AEAF-A4D0-1164882754C3}"/>
              </a:ext>
            </a:extLst>
          </p:cNvPr>
          <p:cNvSpPr txBox="1"/>
          <p:nvPr/>
        </p:nvSpPr>
        <p:spPr>
          <a:xfrm>
            <a:off x="279209" y="235671"/>
            <a:ext cx="3101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LOCKBIT :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Groupe numéro 1 de cyber hacker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Plus grand nombre d'attaques par ransomware en 2022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Responsable de 33% des attaques de ransomwares détectées en 2022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41" y="98158"/>
            <a:ext cx="3363974" cy="533437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 err="1">
                <a:solidFill>
                  <a:srgbClr val="FFFFFF"/>
                </a:solidFill>
              </a:rPr>
              <a:t>BlackCat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7A32C0-FC31-3B1E-1947-E933CFAEB49C}"/>
              </a:ext>
            </a:extLst>
          </p:cNvPr>
          <p:cNvSpPr txBox="1"/>
          <p:nvPr/>
        </p:nvSpPr>
        <p:spPr>
          <a:xfrm>
            <a:off x="7766649" y="989814"/>
            <a:ext cx="4091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Première apparition en 2021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2ème groupe le plus actif en 2022 après </a:t>
            </a:r>
            <a:r>
              <a:rPr lang="fr-FR" dirty="0" err="1">
                <a:solidFill>
                  <a:schemeClr val="bg1"/>
                </a:solidFill>
              </a:rPr>
              <a:t>Lockbit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Plus de 300 attaques à leur actif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1D5282-576F-CB8A-C6A4-1F3A1190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76297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41" y="98158"/>
            <a:ext cx="3363974" cy="533437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 err="1">
                <a:solidFill>
                  <a:srgbClr val="FFFFFF"/>
                </a:solidFill>
              </a:rPr>
              <a:t>BlackCat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7A32C0-FC31-3B1E-1947-E933CFAEB49C}"/>
              </a:ext>
            </a:extLst>
          </p:cNvPr>
          <p:cNvSpPr txBox="1"/>
          <p:nvPr/>
        </p:nvSpPr>
        <p:spPr>
          <a:xfrm>
            <a:off x="7836991" y="954303"/>
            <a:ext cx="4091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Le groupe propose également sur le site la possibilité de télécharger les données des entreprises qui n’ont pas payé la rançon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On y retrouve des millions de données exposés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N’importe qui peut télécharger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A36155-9CCC-F11A-F57E-1A2805CB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7726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62DB0C-1D0D-DB2B-ACCA-CDC02A2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4" y="396171"/>
            <a:ext cx="3349532" cy="666145"/>
          </a:xfrm>
        </p:spPr>
        <p:txBody>
          <a:bodyPr>
            <a:normAutofit fontScale="90000"/>
          </a:bodyPr>
          <a:lstStyle/>
          <a:p>
            <a:r>
              <a:rPr lang="fr-FR" dirty="0"/>
              <a:t>Darknet live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46E5EE-4E6F-E741-4AEC-29C68B6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86" y="-1"/>
            <a:ext cx="8343193" cy="685799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8C5AC8-F982-D23C-F175-B46F8ED0A2E5}"/>
              </a:ext>
            </a:extLst>
          </p:cNvPr>
          <p:cNvSpPr txBox="1"/>
          <p:nvPr/>
        </p:nvSpPr>
        <p:spPr>
          <a:xfrm>
            <a:off x="292231" y="1357460"/>
            <a:ext cx="405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Aucune censure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Actualité a l’échelle mondiale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Article sur l’actualité du </a:t>
            </a:r>
            <a:r>
              <a:rPr lang="fr-FR" dirty="0" err="1">
                <a:solidFill>
                  <a:schemeClr val="bg1"/>
                </a:solidFill>
              </a:rPr>
              <a:t>dark</a:t>
            </a:r>
            <a:r>
              <a:rPr lang="fr-FR" dirty="0">
                <a:solidFill>
                  <a:schemeClr val="bg1"/>
                </a:solidFill>
              </a:rPr>
              <a:t> web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416" y="120937"/>
            <a:ext cx="3658203" cy="510659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Flash light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415" y="780965"/>
            <a:ext cx="3658203" cy="3574219"/>
          </a:xfrm>
        </p:spPr>
        <p:txBody>
          <a:bodyPr rtlCol="0">
            <a:normAutofit lnSpcReduction="10000"/>
          </a:bodyPr>
          <a:lstStyle/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Site d'actualités sur le </a:t>
            </a:r>
            <a:r>
              <a:rPr lang="fr-FR" dirty="0" err="1">
                <a:solidFill>
                  <a:schemeClr val="bg1"/>
                </a:solidFill>
              </a:rPr>
              <a:t>dark</a:t>
            </a:r>
            <a:r>
              <a:rPr lang="fr-FR" dirty="0">
                <a:solidFill>
                  <a:schemeClr val="bg1"/>
                </a:solidFill>
              </a:rPr>
              <a:t> web pour les personnes vivant dans une région fortement censurée avec un accès limité aux actualités. </a:t>
            </a:r>
          </a:p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Il se concentre principalement sur la couverture de l'actualité mondiale</a:t>
            </a:r>
          </a:p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Le point négatif du site est que les vendeurs peuvent faire de la pub pour leur contenu qui n’est pas forcément éthique (vente de carte…)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3B70F-57F1-B0A8-0B2D-E0386C97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86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41" y="98158"/>
            <a:ext cx="3363974" cy="533437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 err="1">
                <a:solidFill>
                  <a:srgbClr val="FFFFFF"/>
                </a:solidFill>
              </a:rPr>
              <a:t>Dread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7A32C0-FC31-3B1E-1947-E933CFAEB49C}"/>
              </a:ext>
            </a:extLst>
          </p:cNvPr>
          <p:cNvSpPr txBox="1"/>
          <p:nvPr/>
        </p:nvSpPr>
        <p:spPr>
          <a:xfrm>
            <a:off x="7758260" y="989814"/>
            <a:ext cx="40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86CC0D-3703-BD1C-E04E-95E130AC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75928" cy="68580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34D2F32-5964-C435-F584-01DE02C1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408" y="831299"/>
            <a:ext cx="4089417" cy="3574219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Comparable a </a:t>
            </a:r>
            <a:r>
              <a:rPr lang="fr-FR" dirty="0" err="1">
                <a:solidFill>
                  <a:schemeClr val="bg1"/>
                </a:solidFill>
              </a:rPr>
              <a:t>Reddit</a:t>
            </a:r>
            <a:endParaRPr lang="fr-FR" dirty="0">
              <a:solidFill>
                <a:schemeClr val="bg1"/>
              </a:solidFill>
            </a:endParaRPr>
          </a:p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Possible de s’abonner a des pages spécifique pour suivre l’actualité</a:t>
            </a:r>
          </a:p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Aucune censure </a:t>
            </a:r>
          </a:p>
          <a:p>
            <a:pPr rtl="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Attention aux fausses informations </a:t>
            </a:r>
          </a:p>
          <a:p>
            <a:pPr rtl="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8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62DB0C-1D0D-DB2B-ACCA-CDC02A2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4" y="396171"/>
            <a:ext cx="3349532" cy="6661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Darkfeed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8C5AC8-F982-D23C-F175-B46F8ED0A2E5}"/>
              </a:ext>
            </a:extLst>
          </p:cNvPr>
          <p:cNvSpPr txBox="1"/>
          <p:nvPr/>
        </p:nvSpPr>
        <p:spPr>
          <a:xfrm>
            <a:off x="182939" y="1298737"/>
            <a:ext cx="4053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Accessible sur le </a:t>
            </a:r>
            <a:r>
              <a:rPr lang="fr-FR" b="1" dirty="0">
                <a:solidFill>
                  <a:schemeClr val="bg1"/>
                </a:solidFill>
              </a:rPr>
              <a:t>Clear WEB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Propose des statistiques avancées sur les attaques récentes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Monitoring des dernières attaques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Très actif sur Twitter, il publie des qu’une attaque a lieu en spécifiant qui est l’attaquant et qui est la victime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7968C-6CBC-18F7-7A71-5C31D8438897}"/>
              </a:ext>
            </a:extLst>
          </p:cNvPr>
          <p:cNvSpPr/>
          <p:nvPr/>
        </p:nvSpPr>
        <p:spPr>
          <a:xfrm>
            <a:off x="4654297" y="4473835"/>
            <a:ext cx="7537703" cy="2384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B6FC5F-E929-D4B3-AAC8-33E0BCC5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0"/>
            <a:ext cx="7537702" cy="3429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4E3E8C-3EFD-BD97-E4F5-4050E1318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8" y="3429000"/>
            <a:ext cx="7537702" cy="33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8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62DB0C-1D0D-DB2B-ACCA-CDC02A2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4" y="396171"/>
            <a:ext cx="3349532" cy="6661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Darkfeed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8C5AC8-F982-D23C-F175-B46F8ED0A2E5}"/>
              </a:ext>
            </a:extLst>
          </p:cNvPr>
          <p:cNvSpPr txBox="1"/>
          <p:nvPr/>
        </p:nvSpPr>
        <p:spPr>
          <a:xfrm>
            <a:off x="182939" y="1298737"/>
            <a:ext cx="405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Monitor d’une grande partie des sites des groupes de cybercriminels </a:t>
            </a: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On peut savoir quel site est en ligne ou non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Il recense également les liens pour accéder a chaque sites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7968C-6CBC-18F7-7A71-5C31D8438897}"/>
              </a:ext>
            </a:extLst>
          </p:cNvPr>
          <p:cNvSpPr/>
          <p:nvPr/>
        </p:nvSpPr>
        <p:spPr>
          <a:xfrm>
            <a:off x="4654297" y="4706225"/>
            <a:ext cx="7537703" cy="2151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66D6E1-D760-7168-3F6A-508F8418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0"/>
            <a:ext cx="7537703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73487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financière</Template>
  <TotalTime>118</TotalTime>
  <Words>299</Words>
  <Application>Microsoft Office PowerPoint</Application>
  <PresentationFormat>Grand écran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Expédition</vt:lpstr>
      <vt:lpstr>Les sources</vt:lpstr>
      <vt:lpstr>Présentation PowerPoint</vt:lpstr>
      <vt:lpstr>BlackCat</vt:lpstr>
      <vt:lpstr>BlackCat</vt:lpstr>
      <vt:lpstr>Darknet live</vt:lpstr>
      <vt:lpstr>Flash light</vt:lpstr>
      <vt:lpstr>Dread</vt:lpstr>
      <vt:lpstr>Darkfeed</vt:lpstr>
      <vt:lpstr>Darkfeed</vt:lpstr>
      <vt:lpstr>Darkfeed</vt:lpstr>
      <vt:lpstr>BONUS : 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d’expédition financière</dc:title>
  <dc:creator>Théo FRENE</dc:creator>
  <cp:lastModifiedBy>Théo FRENE</cp:lastModifiedBy>
  <cp:revision>5</cp:revision>
  <dcterms:created xsi:type="dcterms:W3CDTF">2023-03-21T15:52:04Z</dcterms:created>
  <dcterms:modified xsi:type="dcterms:W3CDTF">2023-03-21T17:50:10Z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