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2" r:id="rId28"/>
    <p:sldId id="284" r:id="rId29"/>
    <p:sldId id="285" r:id="rId30"/>
    <p:sldId id="286" r:id="rId31"/>
    <p:sldId id="288" r:id="rId32"/>
    <p:sldId id="287" r:id="rId33"/>
    <p:sldId id="289" r:id="rId34"/>
    <p:sldId id="290" r:id="rId35"/>
    <p:sldId id="291" r:id="rId36"/>
    <p:sldId id="292" r:id="rId37"/>
    <p:sldId id="293" r:id="rId38"/>
    <p:sldId id="294" r:id="rId3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4" y="3096"/>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20/08/2016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20/08/2016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20/08/2016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20/08/2016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20/08/2016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20/08/2016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20/08/2016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20/08/2016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20/08/2016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20/08/2016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20/08/2016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20/08/2016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Students</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9649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Teachers</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0613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9</a:t>
            </a:r>
          </a:p>
        </p:txBody>
      </p:sp>
      <p:sp>
        <p:nvSpPr>
          <p:cNvPr id="6" name="Rectangle 5"/>
          <p:cNvSpPr/>
          <p:nvPr/>
        </p:nvSpPr>
        <p:spPr>
          <a:xfrm>
            <a:off x="831153" y="109410"/>
            <a:ext cx="70406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Requests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view the student requests in order to set up a lesson.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04319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10</a:t>
            </a:r>
          </a:p>
        </p:txBody>
      </p:sp>
      <p:sp>
        <p:nvSpPr>
          <p:cNvPr id="6" name="Rectangle 5"/>
          <p:cNvSpPr/>
          <p:nvPr/>
        </p:nvSpPr>
        <p:spPr>
          <a:xfrm>
            <a:off x="831153" y="109410"/>
            <a:ext cx="70406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Timetable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view the timetable to see what my schedule is so I can show up on time for lessons.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Given I have predetermined classes when I go to check the class times then it should show the timetable with all classes available.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99774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11</a:t>
            </a:r>
          </a:p>
        </p:txBody>
      </p:sp>
      <p:sp>
        <p:nvSpPr>
          <p:cNvPr id="6" name="Rectangle 5"/>
          <p:cNvSpPr/>
          <p:nvPr/>
        </p:nvSpPr>
        <p:spPr>
          <a:xfrm>
            <a:off x="831153" y="109410"/>
            <a:ext cx="70406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Information</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access information on students in order to better understand my class.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Given I need information about the students when I am viewing my class list then I expect to be able to view some information about students.</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07407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12</a:t>
            </a:r>
          </a:p>
        </p:txBody>
      </p:sp>
      <p:sp>
        <p:nvSpPr>
          <p:cNvPr id="6" name="Rectangle 5"/>
          <p:cNvSpPr/>
          <p:nvPr/>
        </p:nvSpPr>
        <p:spPr>
          <a:xfrm>
            <a:off x="831153" y="109410"/>
            <a:ext cx="70406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Contract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receive and view my contract at anytime to check for violations or to see requirements of termination if necessary.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323386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13</a:t>
            </a:r>
          </a:p>
        </p:txBody>
      </p:sp>
      <p:sp>
        <p:nvSpPr>
          <p:cNvPr id="6" name="Rectangle 5"/>
          <p:cNvSpPr/>
          <p:nvPr/>
        </p:nvSpPr>
        <p:spPr>
          <a:xfrm>
            <a:off x="831153" y="109410"/>
            <a:ext cx="70406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View</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a different view to the students, however I need some of the same aspects as timetables are the same but student information is not.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am a teacher when I am viewing the system then I must be able to have a different view in order to access information which is required of my role.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47474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14</a:t>
            </a:r>
          </a:p>
        </p:txBody>
      </p:sp>
      <p:sp>
        <p:nvSpPr>
          <p:cNvPr id="6" name="Rectangle 5"/>
          <p:cNvSpPr/>
          <p:nvPr/>
        </p:nvSpPr>
        <p:spPr>
          <a:xfrm>
            <a:off x="831153" y="109410"/>
            <a:ext cx="70406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Principal Contact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contact the principle in order to apply for a teaching position as this is the only point of contact.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am looking for a job when I look to contact the principle then I should be able to do this either through the system or via email without errors.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15157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15</a:t>
            </a:r>
          </a:p>
        </p:txBody>
      </p:sp>
      <p:sp>
        <p:nvSpPr>
          <p:cNvPr id="6" name="Rectangle 5"/>
          <p:cNvSpPr/>
          <p:nvPr/>
        </p:nvSpPr>
        <p:spPr>
          <a:xfrm>
            <a:off x="831153" y="109410"/>
            <a:ext cx="70406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Status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see if they are a new or continuing student in order to adjust lessons for them.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student is continuing When I go to plan lesson then I should be able to include challenging stimulus to engage the continuing student further.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039864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Administrator</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619481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16</a:t>
            </a:r>
          </a:p>
        </p:txBody>
      </p:sp>
      <p:sp>
        <p:nvSpPr>
          <p:cNvPr id="6" name="Rectangle 5"/>
          <p:cNvSpPr/>
          <p:nvPr/>
        </p:nvSpPr>
        <p:spPr>
          <a:xfrm>
            <a:off x="831153" y="109410"/>
            <a:ext cx="683296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Appointment Details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change appointment details if someone changes their mind on specific information.</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can log using a special administrator account, with privileges only I can access</a:t>
            </a:r>
          </a:p>
          <a:p>
            <a:pPr marL="342900" indent="-342900">
              <a:buFont typeface="Arial" panose="020B0604020202020204" pitchFamily="34" charset="0"/>
              <a:buChar char="•"/>
            </a:pPr>
            <a:r>
              <a:rPr lang="en-AU" sz="2000" dirty="0">
                <a:solidFill>
                  <a:schemeClr val="tx1"/>
                </a:solidFill>
              </a:rPr>
              <a:t>I have a special place where I can receive information about if someone wants to change appointment details</a:t>
            </a:r>
          </a:p>
          <a:p>
            <a:pPr marL="342900" indent="-342900">
              <a:buFont typeface="Arial" panose="020B0604020202020204" pitchFamily="34" charset="0"/>
              <a:buChar char="•"/>
            </a:pPr>
            <a:r>
              <a:rPr lang="en-AU" sz="2000" dirty="0">
                <a:solidFill>
                  <a:schemeClr val="tx1"/>
                </a:solidFill>
              </a:rPr>
              <a:t>I have the ability to change the required appointment details or cancel altogether using a form that prefills with data that I then change</a:t>
            </a:r>
          </a:p>
          <a:p>
            <a:pPr marL="342900" indent="-342900">
              <a:buFont typeface="Arial" panose="020B0604020202020204" pitchFamily="34" charset="0"/>
              <a:buChar char="•"/>
            </a:pPr>
            <a:r>
              <a:rPr lang="en-AU" sz="2000" dirty="0">
                <a:solidFill>
                  <a:schemeClr val="tx1"/>
                </a:solidFill>
              </a:rPr>
              <a:t>The application has an area where the user can request changes</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2719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a:t>
            </a:r>
          </a:p>
        </p:txBody>
      </p:sp>
      <p:sp>
        <p:nvSpPr>
          <p:cNvPr id="6" name="Rectangle 5"/>
          <p:cNvSpPr/>
          <p:nvPr/>
        </p:nvSpPr>
        <p:spPr>
          <a:xfrm>
            <a:off x="831153" y="109410"/>
            <a:ext cx="70406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Timetable Details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the timetable to view what classes and details are needed to learn the particular instrument.</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Given a student/parent wants to view timetable/classes </a:t>
            </a:r>
          </a:p>
          <a:p>
            <a:r>
              <a:rPr lang="en-AU" sz="2000" dirty="0">
                <a:solidFill>
                  <a:schemeClr val="tx1"/>
                </a:solidFill>
              </a:rPr>
              <a:t>    When looking for timeslots/lessons for my instrument</a:t>
            </a:r>
          </a:p>
          <a:p>
            <a:r>
              <a:rPr lang="en-AU" sz="2000" dirty="0">
                <a:solidFill>
                  <a:schemeClr val="tx1"/>
                </a:solidFill>
              </a:rPr>
              <a:t>    Then they are able to access the timetable through the application</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17</a:t>
            </a:r>
          </a:p>
        </p:txBody>
      </p:sp>
      <p:sp>
        <p:nvSpPr>
          <p:cNvPr id="6" name="Rectangle 5"/>
          <p:cNvSpPr/>
          <p:nvPr/>
        </p:nvSpPr>
        <p:spPr>
          <a:xfrm>
            <a:off x="831153" y="109410"/>
            <a:ext cx="683296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Appointment Management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book appointments if some one needs to meet with a teacher.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720470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18</a:t>
            </a:r>
          </a:p>
        </p:txBody>
      </p:sp>
      <p:sp>
        <p:nvSpPr>
          <p:cNvPr id="6" name="Rectangle 5"/>
          <p:cNvSpPr/>
          <p:nvPr/>
        </p:nvSpPr>
        <p:spPr>
          <a:xfrm>
            <a:off x="831153" y="109410"/>
            <a:ext cx="683296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Timetable Management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organise the timetables so that there are no clashes and people can visibly see the timetable allotments.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can log using a special administrator account, with privileges only I can access</a:t>
            </a:r>
          </a:p>
          <a:p>
            <a:pPr marL="342900" indent="-342900">
              <a:buFont typeface="Arial" panose="020B0604020202020204" pitchFamily="34" charset="0"/>
              <a:buChar char="•"/>
            </a:pPr>
            <a:r>
              <a:rPr lang="en-AU" sz="2000" dirty="0">
                <a:solidFill>
                  <a:schemeClr val="tx1"/>
                </a:solidFill>
              </a:rPr>
              <a:t> I have a special tool that lets me change and organise the timetable </a:t>
            </a:r>
          </a:p>
          <a:p>
            <a:pPr marL="342900" indent="-342900">
              <a:buFont typeface="Arial" panose="020B0604020202020204" pitchFamily="34" charset="0"/>
              <a:buChar char="•"/>
            </a:pPr>
            <a:r>
              <a:rPr lang="en-AU" sz="2000" dirty="0">
                <a:solidFill>
                  <a:schemeClr val="tx1"/>
                </a:solidFill>
              </a:rPr>
              <a:t>The tool warns me if there are any clashes, such as double booked rooms or a teacher required to be in two places at once</a:t>
            </a:r>
          </a:p>
          <a:p>
            <a:pPr marL="342900" indent="-342900">
              <a:buFont typeface="Arial" panose="020B0604020202020204" pitchFamily="34" charset="0"/>
              <a:buChar char="•"/>
            </a:pPr>
            <a:r>
              <a:rPr lang="en-AU" sz="2000" dirty="0">
                <a:solidFill>
                  <a:schemeClr val="tx1"/>
                </a:solidFill>
              </a:rPr>
              <a:t>When I press a finalise button it instantly updates the database so that everyone can see the changes</a:t>
            </a:r>
          </a:p>
          <a:p>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64378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19</a:t>
            </a:r>
          </a:p>
        </p:txBody>
      </p:sp>
      <p:sp>
        <p:nvSpPr>
          <p:cNvPr id="6" name="Rectangle 5"/>
          <p:cNvSpPr/>
          <p:nvPr/>
        </p:nvSpPr>
        <p:spPr>
          <a:xfrm>
            <a:off x="831153" y="109410"/>
            <a:ext cx="683296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Queries</a:t>
            </a:r>
          </a:p>
        </p:txBody>
      </p:sp>
      <p:sp>
        <p:nvSpPr>
          <p:cNvPr id="7" name="Rectangle 6"/>
          <p:cNvSpPr/>
          <p:nvPr/>
        </p:nvSpPr>
        <p:spPr>
          <a:xfrm>
            <a:off x="78000" y="928435"/>
            <a:ext cx="9828000" cy="106880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receive queries so that I can either help solve them or forward them to the corresponding parties. </a:t>
            </a:r>
          </a:p>
        </p:txBody>
      </p:sp>
      <p:sp>
        <p:nvSpPr>
          <p:cNvPr id="8" name="Rectangle 7"/>
          <p:cNvSpPr/>
          <p:nvPr/>
        </p:nvSpPr>
        <p:spPr>
          <a:xfrm>
            <a:off x="39153" y="2170305"/>
            <a:ext cx="9828000" cy="278522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can log using a special administrator account, with privileges only I can access (if no email is used)</a:t>
            </a:r>
          </a:p>
          <a:p>
            <a:pPr marL="342900" indent="-342900">
              <a:buFont typeface="Arial" panose="020B0604020202020204" pitchFamily="34" charset="0"/>
              <a:buChar char="•"/>
            </a:pPr>
            <a:r>
              <a:rPr lang="en-AU" sz="2000" dirty="0">
                <a:solidFill>
                  <a:schemeClr val="tx1"/>
                </a:solidFill>
              </a:rPr>
              <a:t>I have a special area where I can receive queries and forward them to other parties (This could be done over email)</a:t>
            </a:r>
          </a:p>
          <a:p>
            <a:pPr marL="342900" indent="-342900">
              <a:buFont typeface="Arial" panose="020B0604020202020204" pitchFamily="34" charset="0"/>
              <a:buChar char="•"/>
            </a:pPr>
            <a:r>
              <a:rPr lang="en-AU" sz="2000" dirty="0">
                <a:solidFill>
                  <a:schemeClr val="tx1"/>
                </a:solidFill>
              </a:rPr>
              <a:t>The application has an area where the user can send queries to the admin (possibly with a reply email attached) </a:t>
            </a:r>
          </a:p>
          <a:p>
            <a:pPr marL="342900" indent="-342900">
              <a:buFont typeface="Arial" panose="020B0604020202020204" pitchFamily="34" charset="0"/>
              <a:buChar char="•"/>
            </a:pPr>
            <a:r>
              <a:rPr lang="en-AU" sz="2000" dirty="0">
                <a:solidFill>
                  <a:schemeClr val="tx1"/>
                </a:solidFill>
              </a:rPr>
              <a:t>I have the ability to forward the message to other parties </a:t>
            </a: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4/8</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of 4 if done over email or 8 if done in the system</a:t>
            </a:r>
          </a:p>
        </p:txBody>
      </p:sp>
    </p:spTree>
    <p:extLst>
      <p:ext uri="{BB962C8B-B14F-4D97-AF65-F5344CB8AC3E}">
        <p14:creationId xmlns:p14="http://schemas.microsoft.com/office/powerpoint/2010/main" val="2381750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20</a:t>
            </a:r>
          </a:p>
        </p:txBody>
      </p:sp>
      <p:sp>
        <p:nvSpPr>
          <p:cNvPr id="6" name="Rectangle 5"/>
          <p:cNvSpPr/>
          <p:nvPr/>
        </p:nvSpPr>
        <p:spPr>
          <a:xfrm>
            <a:off x="831153" y="109410"/>
            <a:ext cx="683296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Database Search</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search the database if I am allocated to search the database in case I need to do a job requiring information stored within the database.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access to a MySQL terminal (can’t easily be done in the app securely, direct access to the server using terminal or workbench for an admin is best option)</a:t>
            </a:r>
          </a:p>
          <a:p>
            <a:pPr marL="342900" indent="-342900">
              <a:buFont typeface="Arial" panose="020B0604020202020204" pitchFamily="34" charset="0"/>
              <a:buChar char="•"/>
            </a:pPr>
            <a:r>
              <a:rPr lang="en-AU" sz="2000" dirty="0">
                <a:solidFill>
                  <a:schemeClr val="tx1"/>
                </a:solidFill>
              </a:rPr>
              <a:t>If want to do in app must have an area specific to the admin</a:t>
            </a:r>
          </a:p>
          <a:p>
            <a:pPr marL="342900" indent="-342900">
              <a:buFont typeface="Arial" panose="020B0604020202020204" pitchFamily="34" charset="0"/>
              <a:buChar char="•"/>
            </a:pPr>
            <a:r>
              <a:rPr lang="en-AU" sz="2000" dirty="0">
                <a:solidFill>
                  <a:schemeClr val="tx1"/>
                </a:solidFill>
              </a:rPr>
              <a:t>This area lets me select which table I want to see </a:t>
            </a:r>
          </a:p>
          <a:p>
            <a:pPr marL="342900" indent="-342900">
              <a:buFont typeface="Arial" panose="020B0604020202020204" pitchFamily="34" charset="0"/>
              <a:buChar char="•"/>
            </a:pPr>
            <a:r>
              <a:rPr lang="en-AU" sz="2000" dirty="0">
                <a:solidFill>
                  <a:schemeClr val="tx1"/>
                </a:solidFill>
              </a:rPr>
              <a:t>I can then sort by column and search specific columns in the tables</a:t>
            </a:r>
          </a:p>
          <a:p>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1/8</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1 if done over MySQL 8 if done in the system  </a:t>
            </a:r>
          </a:p>
        </p:txBody>
      </p:sp>
    </p:spTree>
    <p:extLst>
      <p:ext uri="{BB962C8B-B14F-4D97-AF65-F5344CB8AC3E}">
        <p14:creationId xmlns:p14="http://schemas.microsoft.com/office/powerpoint/2010/main" val="993004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21</a:t>
            </a:r>
          </a:p>
        </p:txBody>
      </p:sp>
      <p:sp>
        <p:nvSpPr>
          <p:cNvPr id="6" name="Rectangle 5"/>
          <p:cNvSpPr/>
          <p:nvPr/>
        </p:nvSpPr>
        <p:spPr>
          <a:xfrm>
            <a:off x="831153" y="109410"/>
            <a:ext cx="666452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Database Entry</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enter data into the database in case student or other details need to be updated.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access to a MySQL terminal (can’t easily be done in the app securely, direct access to the server using terminal or workbench for an admin is best option)</a:t>
            </a:r>
          </a:p>
          <a:p>
            <a:pPr marL="342900" indent="-342900">
              <a:buFont typeface="Arial" panose="020B0604020202020204" pitchFamily="34" charset="0"/>
              <a:buChar char="•"/>
            </a:pPr>
            <a:r>
              <a:rPr lang="en-AU" sz="2000" dirty="0">
                <a:solidFill>
                  <a:schemeClr val="tx1"/>
                </a:solidFill>
              </a:rPr>
              <a:t>If want to do in app must have an area specific to the admin</a:t>
            </a:r>
          </a:p>
          <a:p>
            <a:pPr marL="342900" indent="-342900">
              <a:buFont typeface="Arial" panose="020B0604020202020204" pitchFamily="34" charset="0"/>
              <a:buChar char="•"/>
            </a:pPr>
            <a:r>
              <a:rPr lang="en-AU" sz="2000" dirty="0">
                <a:solidFill>
                  <a:schemeClr val="tx1"/>
                </a:solidFill>
              </a:rPr>
              <a:t>This area lets me search for students which will generate a form that autofill’s with the student data that can then be changed and saved</a:t>
            </a:r>
          </a:p>
          <a:p>
            <a:pPr marL="342900" indent="-342900">
              <a:buFont typeface="Arial" panose="020B0604020202020204" pitchFamily="34" charset="0"/>
              <a:buChar char="•"/>
            </a:pPr>
            <a:r>
              <a:rPr lang="en-AU" sz="2000" dirty="0">
                <a:solidFill>
                  <a:schemeClr val="tx1"/>
                </a:solidFill>
              </a:rPr>
              <a:t>I can also choose to create new student</a:t>
            </a:r>
          </a:p>
          <a:p>
            <a:endParaRPr lang="en-AU" sz="2000" dirty="0">
              <a:solidFill>
                <a:schemeClr val="tx1"/>
              </a:solidFill>
            </a:endParaRP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1/16</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1 if done over MySQL 16 if done in the system</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985046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22</a:t>
            </a:r>
          </a:p>
        </p:txBody>
      </p:sp>
      <p:sp>
        <p:nvSpPr>
          <p:cNvPr id="6" name="Rectangle 5"/>
          <p:cNvSpPr/>
          <p:nvPr/>
        </p:nvSpPr>
        <p:spPr>
          <a:xfrm>
            <a:off x="831153" y="109410"/>
            <a:ext cx="666452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Instruments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view the conditions of the instruments so that it can be brought up in regards to what needs to happen to the instruments to keep them in a condition that is adequate for hiring.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The application has a page with a table that displays information for each instrument in rows</a:t>
            </a:r>
          </a:p>
          <a:p>
            <a:pPr marL="342900" indent="-342900">
              <a:buFont typeface="Arial" panose="020B0604020202020204" pitchFamily="34" charset="0"/>
              <a:buChar char="•"/>
            </a:pPr>
            <a:r>
              <a:rPr lang="en-AU" sz="2000" dirty="0">
                <a:solidFill>
                  <a:schemeClr val="tx1"/>
                </a:solidFill>
              </a:rPr>
              <a:t>This table can be searched by instrument type, brand, condition. instrument model and instrument serial number</a:t>
            </a:r>
          </a:p>
          <a:p>
            <a:endParaRPr lang="en-AU" sz="2000" dirty="0">
              <a:solidFill>
                <a:schemeClr val="tx1"/>
              </a:solidFill>
            </a:endParaRP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4272198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Principle</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7666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23</a:t>
            </a:r>
          </a:p>
        </p:txBody>
      </p:sp>
      <p:sp>
        <p:nvSpPr>
          <p:cNvPr id="6" name="Rectangle 5"/>
          <p:cNvSpPr/>
          <p:nvPr/>
        </p:nvSpPr>
        <p:spPr>
          <a:xfrm>
            <a:off x="831153" y="109410"/>
            <a:ext cx="666452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Messages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receive messages from teachers, applicants and parents/ students in case one of them needs to get in touch with me.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a professional email address hosted within the application visible to everyone, through which I can get into contact and be contacted by people.</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108545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24</a:t>
            </a:r>
          </a:p>
        </p:txBody>
      </p:sp>
      <p:sp>
        <p:nvSpPr>
          <p:cNvPr id="6" name="Rectangle 5"/>
          <p:cNvSpPr/>
          <p:nvPr/>
        </p:nvSpPr>
        <p:spPr>
          <a:xfrm>
            <a:off x="831153" y="109410"/>
            <a:ext cx="666452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Database</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receive messages from teachers, applicants and parents/ students in case one of them needs to get in touch with me.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access to a feature which allows me to specify and view tables in the database that I wish to see.</a:t>
            </a:r>
          </a:p>
          <a:p>
            <a:pPr marL="342900" indent="-342900">
              <a:buFont typeface="Arial" panose="020B0604020202020204" pitchFamily="34" charset="0"/>
              <a:buChar char="•"/>
            </a:pPr>
            <a:r>
              <a:rPr lang="en-AU" sz="2000" dirty="0">
                <a:solidFill>
                  <a:schemeClr val="tx1"/>
                </a:solidFill>
              </a:rPr>
              <a:t>I can use this feature to make changes to information in the database.</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1914259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25</a:t>
            </a:r>
          </a:p>
        </p:txBody>
      </p:sp>
      <p:sp>
        <p:nvSpPr>
          <p:cNvPr id="6" name="Rectangle 5"/>
          <p:cNvSpPr/>
          <p:nvPr/>
        </p:nvSpPr>
        <p:spPr>
          <a:xfrm>
            <a:off x="831153" y="109410"/>
            <a:ext cx="666452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Contracts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issue contracts to teachers and students,/ parents and as well I need a way of reviewing those contracts.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the ability to email people contracts for their viewing.</a:t>
            </a:r>
          </a:p>
          <a:p>
            <a:pPr marL="342900" indent="-342900">
              <a:buFont typeface="Arial" panose="020B0604020202020204" pitchFamily="34" charset="0"/>
              <a:buChar char="•"/>
            </a:pPr>
            <a:r>
              <a:rPr lang="en-AU" sz="2000" dirty="0">
                <a:solidFill>
                  <a:schemeClr val="tx1"/>
                </a:solidFill>
              </a:rPr>
              <a:t>I have the ability to receive emails.</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22360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a:t>
            </a:r>
          </a:p>
        </p:txBody>
      </p:sp>
      <p:sp>
        <p:nvSpPr>
          <p:cNvPr id="6" name="Rectangle 5"/>
          <p:cNvSpPr/>
          <p:nvPr/>
        </p:nvSpPr>
        <p:spPr>
          <a:xfrm>
            <a:off x="831153" y="109410"/>
            <a:ext cx="70406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Timetable Schedule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timetables to see which classes fit with my existing schedule.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022053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26</a:t>
            </a:r>
          </a:p>
        </p:txBody>
      </p:sp>
      <p:sp>
        <p:nvSpPr>
          <p:cNvPr id="6" name="Rectangle 5"/>
          <p:cNvSpPr/>
          <p:nvPr/>
        </p:nvSpPr>
        <p:spPr>
          <a:xfrm>
            <a:off x="831153" y="109410"/>
            <a:ext cx="666452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Instruments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view the instruments in case more money needs to be applied to the repairing or procuring of new instruments.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I have a tool where I can specify and view information in the database</a:t>
            </a:r>
          </a:p>
          <a:p>
            <a:pPr marL="342900" indent="-342900">
              <a:buFont typeface="Arial" panose="020B0604020202020204" pitchFamily="34" charset="0"/>
              <a:buChar char="•"/>
            </a:pPr>
            <a:r>
              <a:rPr lang="en-AU" sz="2000" dirty="0">
                <a:solidFill>
                  <a:schemeClr val="tx1"/>
                </a:solidFill>
              </a:rPr>
              <a:t>I can access information in the database related to instruments</a:t>
            </a:r>
          </a:p>
          <a:p>
            <a:pPr marL="342900" indent="-342900">
              <a:buFont typeface="Arial" panose="020B0604020202020204" pitchFamily="34" charset="0"/>
              <a:buChar char="•"/>
            </a:pPr>
            <a:r>
              <a:rPr lang="en-AU" sz="2000" dirty="0">
                <a:solidFill>
                  <a:schemeClr val="tx1"/>
                </a:solidFill>
              </a:rPr>
              <a:t>instrument tables in the database contains information in relation to the quantity and condition of instruments</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4080965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ParentS</a:t>
            </a:r>
            <a:endParaRPr lang="en-AU" dirty="0"/>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586888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27</a:t>
            </a:r>
          </a:p>
        </p:txBody>
      </p:sp>
      <p:sp>
        <p:nvSpPr>
          <p:cNvPr id="6" name="Rectangle 5"/>
          <p:cNvSpPr/>
          <p:nvPr/>
        </p:nvSpPr>
        <p:spPr>
          <a:xfrm>
            <a:off x="831153" y="109410"/>
            <a:ext cx="666452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Account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access to my child’s account to view feedback, attendance and be able to book on behalf of my child. As if I need to book for my child, and view the progress. Also I can make sure that my child is participating and that we are not wasting money.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Child and parent accounts should be the same and feature the same information and functionality</a:t>
            </a:r>
          </a:p>
          <a:p>
            <a:pPr marL="342900" indent="-342900">
              <a:buFont typeface="Arial" panose="020B0604020202020204" pitchFamily="34" charset="0"/>
              <a:buChar char="•"/>
            </a:pPr>
            <a:r>
              <a:rPr lang="en-AU" sz="2000" dirty="0">
                <a:solidFill>
                  <a:schemeClr val="tx1"/>
                </a:solidFill>
              </a:rPr>
              <a:t>There is one account shared with me and my child</a:t>
            </a:r>
          </a:p>
          <a:p>
            <a:pPr marL="342900" indent="-342900">
              <a:buFont typeface="Arial" panose="020B0604020202020204" pitchFamily="34" charset="0"/>
              <a:buChar char="•"/>
            </a:pPr>
            <a:r>
              <a:rPr lang="en-AU" sz="2000" dirty="0">
                <a:solidFill>
                  <a:schemeClr val="tx1"/>
                </a:solidFill>
              </a:rPr>
              <a:t>The accounts display all previous appointments booked and whether they were attended or not</a:t>
            </a:r>
          </a:p>
          <a:p>
            <a:pPr marL="342900" indent="-342900">
              <a:buFont typeface="Arial" panose="020B0604020202020204" pitchFamily="34" charset="0"/>
              <a:buChar char="•"/>
            </a:pPr>
            <a:r>
              <a:rPr lang="en-AU" sz="2000" dirty="0">
                <a:solidFill>
                  <a:schemeClr val="tx1"/>
                </a:solidFill>
              </a:rPr>
              <a:t>User accounts display my child's average grade</a:t>
            </a:r>
          </a:p>
          <a:p>
            <a:pPr marL="342900" indent="-342900">
              <a:buFont typeface="Arial" panose="020B0604020202020204" pitchFamily="34" charset="0"/>
              <a:buChar char="•"/>
            </a:pPr>
            <a:r>
              <a:rPr lang="en-AU" sz="2000" dirty="0">
                <a:solidFill>
                  <a:schemeClr val="tx1"/>
                </a:solidFill>
              </a:rPr>
              <a:t>The account has the ability to book lessons</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570765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28</a:t>
            </a:r>
          </a:p>
        </p:txBody>
      </p:sp>
      <p:sp>
        <p:nvSpPr>
          <p:cNvPr id="6" name="Rectangle 5"/>
          <p:cNvSpPr/>
          <p:nvPr/>
        </p:nvSpPr>
        <p:spPr>
          <a:xfrm>
            <a:off x="831153" y="109410"/>
            <a:ext cx="666452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Contacted</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be contacted if something is going wrong with my child so that I can figure out how to help my child.</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My phone number and email are tied to my account</a:t>
            </a:r>
          </a:p>
          <a:p>
            <a:pPr marL="342900" indent="-342900">
              <a:buFont typeface="Arial" panose="020B0604020202020204" pitchFamily="34" charset="0"/>
              <a:buChar char="•"/>
            </a:pPr>
            <a:r>
              <a:rPr lang="en-AU" sz="2000" dirty="0">
                <a:solidFill>
                  <a:schemeClr val="tx1"/>
                </a:solidFill>
              </a:rPr>
              <a:t>The teachers should be able to easily obtain my contact info from their account</a:t>
            </a:r>
          </a:p>
          <a:p>
            <a:pPr marL="342900" indent="-342900">
              <a:buFont typeface="Arial" panose="020B0604020202020204" pitchFamily="34" charset="0"/>
              <a:buChar char="•"/>
            </a:pPr>
            <a:r>
              <a:rPr lang="en-AU" sz="2000" dirty="0">
                <a:solidFill>
                  <a:schemeClr val="tx1"/>
                </a:solidFill>
              </a:rPr>
              <a:t>I shouldn't be able to make an account unless all my details are on the system</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109222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29</a:t>
            </a:r>
          </a:p>
        </p:txBody>
      </p:sp>
      <p:sp>
        <p:nvSpPr>
          <p:cNvPr id="6" name="Rectangle 5"/>
          <p:cNvSpPr/>
          <p:nvPr/>
        </p:nvSpPr>
        <p:spPr>
          <a:xfrm>
            <a:off x="831153" y="109410"/>
            <a:ext cx="666452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Contact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lodge my contact details so that I can keep in contact with the staff in case any issues arise as it is important to solve issues as soon as possible.</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My phone number and email are tied to my account</a:t>
            </a:r>
          </a:p>
          <a:p>
            <a:pPr marL="342900" indent="-342900">
              <a:buFont typeface="Arial" panose="020B0604020202020204" pitchFamily="34" charset="0"/>
              <a:buChar char="•"/>
            </a:pPr>
            <a:r>
              <a:rPr lang="en-AU" sz="2000" dirty="0">
                <a:solidFill>
                  <a:schemeClr val="tx1"/>
                </a:solidFill>
              </a:rPr>
              <a:t>I should be able to enter emergency contact details for my child when I sign up</a:t>
            </a:r>
          </a:p>
          <a:p>
            <a:pPr marL="342900" indent="-342900">
              <a:buFont typeface="Arial" panose="020B0604020202020204" pitchFamily="34" charset="0"/>
              <a:buChar char="•"/>
            </a:pPr>
            <a:r>
              <a:rPr lang="en-AU" sz="2000" dirty="0">
                <a:solidFill>
                  <a:schemeClr val="tx1"/>
                </a:solidFill>
              </a:rPr>
              <a:t>I also need to be able to get staff and administration contact details as a printable document</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614642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30</a:t>
            </a:r>
          </a:p>
        </p:txBody>
      </p:sp>
      <p:sp>
        <p:nvSpPr>
          <p:cNvPr id="6" name="Rectangle 5"/>
          <p:cNvSpPr/>
          <p:nvPr/>
        </p:nvSpPr>
        <p:spPr>
          <a:xfrm>
            <a:off x="831153" y="109410"/>
            <a:ext cx="666452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Payments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how to pay for tuition and lending instruments so that my child can go to the school.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attends the school when I go to pay then I should be able to make a payment without error either through the telephone or via the app.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653753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31</a:t>
            </a:r>
          </a:p>
        </p:txBody>
      </p:sp>
      <p:sp>
        <p:nvSpPr>
          <p:cNvPr id="6" name="Rectangle 5"/>
          <p:cNvSpPr/>
          <p:nvPr/>
        </p:nvSpPr>
        <p:spPr>
          <a:xfrm>
            <a:off x="831153" y="109410"/>
            <a:ext cx="666452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Lesson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the length of the lesson as my child attends this lesson.</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attends classes when I go to view the duration then I should be able to view this clearly and easily.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0750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32</a:t>
            </a:r>
          </a:p>
        </p:txBody>
      </p:sp>
      <p:sp>
        <p:nvSpPr>
          <p:cNvPr id="6" name="Rectangle 5"/>
          <p:cNvSpPr/>
          <p:nvPr/>
        </p:nvSpPr>
        <p:spPr>
          <a:xfrm>
            <a:off x="831153" y="109410"/>
            <a:ext cx="666452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Course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the length of the course so that I know how long my child must attend.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is enrolled in the course when I go to see how long the course is Then I should be able to view this information without hassle.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618282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33</a:t>
            </a:r>
          </a:p>
        </p:txBody>
      </p:sp>
      <p:sp>
        <p:nvSpPr>
          <p:cNvPr id="6" name="Rectangle 5"/>
          <p:cNvSpPr/>
          <p:nvPr/>
        </p:nvSpPr>
        <p:spPr>
          <a:xfrm>
            <a:off x="831153" y="109410"/>
            <a:ext cx="666452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School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see information about the school in order to see if it is a fit for my child.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could potentially enrol in the school when I go to view information about the school then this should be easily accessible.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141170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a:t>
            </a:r>
          </a:p>
        </p:txBody>
      </p:sp>
      <p:sp>
        <p:nvSpPr>
          <p:cNvPr id="6" name="Rectangle 5"/>
          <p:cNvSpPr/>
          <p:nvPr/>
        </p:nvSpPr>
        <p:spPr>
          <a:xfrm>
            <a:off x="831153" y="109410"/>
            <a:ext cx="70406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Instrument Category</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access the catalogue of instruments in case I need to loan something.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89207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4</a:t>
            </a:r>
          </a:p>
        </p:txBody>
      </p:sp>
      <p:sp>
        <p:nvSpPr>
          <p:cNvPr id="6" name="Rectangle 5"/>
          <p:cNvSpPr/>
          <p:nvPr/>
        </p:nvSpPr>
        <p:spPr>
          <a:xfrm>
            <a:off x="831153" y="109410"/>
            <a:ext cx="70406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Administrator Contact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contact someone from either admin, or teachers in order to discuss issues that may arise IE. Sickness or other issue.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a student/parent wants to contact an administrator/teacher </a:t>
            </a:r>
          </a:p>
          <a:p>
            <a:pPr lvl="1"/>
            <a:r>
              <a:rPr lang="en-AU" sz="2000" dirty="0">
                <a:solidFill>
                  <a:schemeClr val="tx1"/>
                </a:solidFill>
              </a:rPr>
              <a:t>When an issue arises</a:t>
            </a:r>
          </a:p>
          <a:p>
            <a:pPr lvl="1"/>
            <a:r>
              <a:rPr lang="en-AU" sz="2000" dirty="0">
                <a:solidFill>
                  <a:schemeClr val="tx1"/>
                </a:solidFill>
              </a:rPr>
              <a:t>When a time needs to be changed</a:t>
            </a:r>
          </a:p>
          <a:p>
            <a:pPr lvl="1"/>
            <a:r>
              <a:rPr lang="en-AU" sz="2000" dirty="0">
                <a:solidFill>
                  <a:schemeClr val="tx1"/>
                </a:solidFill>
              </a:rPr>
              <a:t>Then they can contact someone and change bookings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50025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5</a:t>
            </a:r>
          </a:p>
        </p:txBody>
      </p:sp>
      <p:sp>
        <p:nvSpPr>
          <p:cNvPr id="6" name="Rectangle 5"/>
          <p:cNvSpPr/>
          <p:nvPr/>
        </p:nvSpPr>
        <p:spPr>
          <a:xfrm>
            <a:off x="831153" y="109410"/>
            <a:ext cx="70406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Language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view what languages the teachers speak, in order to be able to find the best fit for my experience.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Given a student/parent wants to find a well suited teacher </a:t>
            </a:r>
          </a:p>
          <a:p>
            <a:r>
              <a:rPr lang="en-AU" sz="2000" dirty="0">
                <a:solidFill>
                  <a:schemeClr val="tx1"/>
                </a:solidFill>
              </a:rPr>
              <a:t>    When searching for teachers</a:t>
            </a:r>
          </a:p>
          <a:p>
            <a:r>
              <a:rPr lang="en-AU" sz="2000" dirty="0">
                <a:solidFill>
                  <a:schemeClr val="tx1"/>
                </a:solidFill>
              </a:rPr>
              <a:t>    Then they can search for them</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88555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6</a:t>
            </a:r>
          </a:p>
        </p:txBody>
      </p:sp>
      <p:sp>
        <p:nvSpPr>
          <p:cNvPr id="6" name="Rectangle 5"/>
          <p:cNvSpPr/>
          <p:nvPr/>
        </p:nvSpPr>
        <p:spPr>
          <a:xfrm>
            <a:off x="831153" y="109410"/>
            <a:ext cx="70406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Teachers Experience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the teachers experience so that I can find the best fit for my current level of proficiency.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26219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7</a:t>
            </a:r>
          </a:p>
        </p:txBody>
      </p:sp>
      <p:sp>
        <p:nvSpPr>
          <p:cNvPr id="6" name="Rectangle 5"/>
          <p:cNvSpPr/>
          <p:nvPr/>
        </p:nvSpPr>
        <p:spPr>
          <a:xfrm>
            <a:off x="831153" y="109410"/>
            <a:ext cx="70406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Timetabling</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view the timetable in order to see the details of the particular class, such as time and location, as well as the name of the teacher.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Given a student/parent wants to view an ordered timetable </a:t>
            </a:r>
          </a:p>
          <a:p>
            <a:r>
              <a:rPr lang="en-AU" sz="2000" dirty="0">
                <a:solidFill>
                  <a:schemeClr val="tx1"/>
                </a:solidFill>
              </a:rPr>
              <a:t>    When looking for a certain criterion</a:t>
            </a:r>
          </a:p>
          <a:p>
            <a:r>
              <a:rPr lang="en-AU" sz="2000" dirty="0">
                <a:solidFill>
                  <a:schemeClr val="tx1"/>
                </a:solidFill>
              </a:rPr>
              <a:t>    Then they can find the necessary tools</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0672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8</a:t>
            </a:r>
          </a:p>
        </p:txBody>
      </p:sp>
      <p:sp>
        <p:nvSpPr>
          <p:cNvPr id="6" name="Rectangle 5"/>
          <p:cNvSpPr/>
          <p:nvPr/>
        </p:nvSpPr>
        <p:spPr>
          <a:xfrm>
            <a:off x="831153" y="109410"/>
            <a:ext cx="70406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Contract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have access to the contract and may want to review the contract at anytime in case of an issue or termination of the contract.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94504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2628</Words>
  <Application>Microsoft Office PowerPoint</Application>
  <PresentationFormat>A4 Paper (210x297 mm)</PresentationFormat>
  <Paragraphs>355</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Students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Teachers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Administrator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vt:lpstr>
      <vt:lpstr>PowerPoint Presentation</vt:lpstr>
      <vt:lpstr>PowerPoint Presentation</vt:lpstr>
      <vt:lpstr>PowerPoint Presentation</vt:lpstr>
      <vt:lpstr>PowerPoint Presentation</vt:lpstr>
      <vt:lpstr>ParentS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Michael Devenish</cp:lastModifiedBy>
  <cp:revision>12</cp:revision>
  <dcterms:created xsi:type="dcterms:W3CDTF">2011-08-10T11:51:47Z</dcterms:created>
  <dcterms:modified xsi:type="dcterms:W3CDTF">2016-08-20T13:03:21Z</dcterms:modified>
</cp:coreProperties>
</file>