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 id="261" r:id="rId7"/>
    <p:sldId id="262" r:id="rId8"/>
    <p:sldId id="264" r:id="rId9"/>
    <p:sldId id="265"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2" r:id="rId28"/>
    <p:sldId id="284" r:id="rId29"/>
    <p:sldId id="285" r:id="rId30"/>
    <p:sldId id="286" r:id="rId31"/>
    <p:sldId id="288" r:id="rId32"/>
    <p:sldId id="287" r:id="rId33"/>
    <p:sldId id="289" r:id="rId34"/>
    <p:sldId id="290" r:id="rId35"/>
    <p:sldId id="291" r:id="rId36"/>
    <p:sldId id="292" r:id="rId37"/>
    <p:sldId id="293" r:id="rId38"/>
    <p:sldId id="294" r:id="rId39"/>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0" y="78"/>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21/08/2016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21/08/2016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21/08/2016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21/08/2016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21/08/2016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21/08/2016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21/08/2016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21/08/2016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21/08/2016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21/08/2016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21/08/2016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21/08/2016</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Students</a:t>
            </a:r>
          </a:p>
        </p:txBody>
      </p:sp>
      <p:sp>
        <p:nvSpPr>
          <p:cNvPr id="3" name="Text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96490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Teachers</a:t>
            </a:r>
          </a:p>
        </p:txBody>
      </p:sp>
      <p:sp>
        <p:nvSpPr>
          <p:cNvPr id="3" name="Text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906131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88305"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T01</a:t>
            </a:r>
          </a:p>
        </p:txBody>
      </p:sp>
      <p:sp>
        <p:nvSpPr>
          <p:cNvPr id="6" name="Rectangle 5"/>
          <p:cNvSpPr/>
          <p:nvPr/>
        </p:nvSpPr>
        <p:spPr>
          <a:xfrm>
            <a:off x="999459" y="109410"/>
            <a:ext cx="687233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Student Requests</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view the student requests in order to set up a lesson.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4043194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5641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T02</a:t>
            </a:r>
          </a:p>
        </p:txBody>
      </p:sp>
      <p:sp>
        <p:nvSpPr>
          <p:cNvPr id="6" name="Rectangle 5"/>
          <p:cNvSpPr/>
          <p:nvPr/>
        </p:nvSpPr>
        <p:spPr>
          <a:xfrm>
            <a:off x="967563" y="109410"/>
            <a:ext cx="690422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Timetable</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view the timetable to see what my schedule is so I can show up on time for lessons.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Given I have predetermined classes when I go to check the class times then it should show the timetable with all classes available. </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997742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67042"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T03</a:t>
            </a:r>
          </a:p>
        </p:txBody>
      </p:sp>
      <p:sp>
        <p:nvSpPr>
          <p:cNvPr id="6" name="Rectangle 5"/>
          <p:cNvSpPr/>
          <p:nvPr/>
        </p:nvSpPr>
        <p:spPr>
          <a:xfrm>
            <a:off x="978195" y="109410"/>
            <a:ext cx="6893596"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Student Information</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access information on students in order to better understand my class.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Given I need information about the students when I am viewing my class list then I expect to be able to view some information about students.</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074078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77673"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T04</a:t>
            </a:r>
          </a:p>
        </p:txBody>
      </p:sp>
      <p:sp>
        <p:nvSpPr>
          <p:cNvPr id="6" name="Rectangle 5"/>
          <p:cNvSpPr/>
          <p:nvPr/>
        </p:nvSpPr>
        <p:spPr>
          <a:xfrm>
            <a:off x="988827" y="109410"/>
            <a:ext cx="688296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Contract</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receive and view my contract at anytime to check for violations or to see requirements of termination if necessary.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C</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323386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1388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T05</a:t>
            </a:r>
          </a:p>
        </p:txBody>
      </p:sp>
      <p:sp>
        <p:nvSpPr>
          <p:cNvPr id="6" name="Rectangle 5"/>
          <p:cNvSpPr/>
          <p:nvPr/>
        </p:nvSpPr>
        <p:spPr>
          <a:xfrm>
            <a:off x="925033" y="109410"/>
            <a:ext cx="694675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View</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a different view to the students, however I need some of the same aspects as timetables are the same but student information is not.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I am a teacher when I am viewing the system then I must be able to have a different view in order to access information which is required of my role. </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474746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5641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T06</a:t>
            </a:r>
          </a:p>
        </p:txBody>
      </p:sp>
      <p:sp>
        <p:nvSpPr>
          <p:cNvPr id="6" name="Rectangle 5"/>
          <p:cNvSpPr/>
          <p:nvPr/>
        </p:nvSpPr>
        <p:spPr>
          <a:xfrm>
            <a:off x="967563" y="109410"/>
            <a:ext cx="690422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Principal Contact</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contact the principle in order to apply for a teaching position as this is the only point of contact.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I am looking for a job when I look to contact the principle then I should be able to do this either through the system or via email without errors. </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4151574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67042"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T07</a:t>
            </a:r>
          </a:p>
        </p:txBody>
      </p:sp>
      <p:sp>
        <p:nvSpPr>
          <p:cNvPr id="6" name="Rectangle 5"/>
          <p:cNvSpPr/>
          <p:nvPr/>
        </p:nvSpPr>
        <p:spPr>
          <a:xfrm>
            <a:off x="978195" y="109410"/>
            <a:ext cx="6893596"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Student Status</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see if they are a new or continuing student in order to adjust lessons for them.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My student is continuing When I go to plan lesson then I should be able to include challenging stimulus to engage the continuing student further. </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039864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Administrator</a:t>
            </a:r>
          </a:p>
        </p:txBody>
      </p:sp>
      <p:sp>
        <p:nvSpPr>
          <p:cNvPr id="3" name="Text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619481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03247"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A01</a:t>
            </a:r>
          </a:p>
        </p:txBody>
      </p:sp>
      <p:sp>
        <p:nvSpPr>
          <p:cNvPr id="6" name="Rectangle 5"/>
          <p:cNvSpPr/>
          <p:nvPr/>
        </p:nvSpPr>
        <p:spPr>
          <a:xfrm>
            <a:off x="914400" y="109410"/>
            <a:ext cx="6749716"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Appointment Details</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change appointment details if someone changes their mind on specific information.</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I can log using a special administrator account, with privileges only I can access</a:t>
            </a:r>
          </a:p>
          <a:p>
            <a:pPr marL="342900" indent="-342900">
              <a:buFont typeface="Arial" panose="020B0604020202020204" pitchFamily="34" charset="0"/>
              <a:buChar char="•"/>
            </a:pPr>
            <a:r>
              <a:rPr lang="en-AU" sz="2000" dirty="0">
                <a:solidFill>
                  <a:schemeClr val="tx1"/>
                </a:solidFill>
              </a:rPr>
              <a:t>I have a special place where I can receive information about if someone wants to change appointment details</a:t>
            </a:r>
          </a:p>
          <a:p>
            <a:pPr marL="342900" indent="-342900">
              <a:buFont typeface="Arial" panose="020B0604020202020204" pitchFamily="34" charset="0"/>
              <a:buChar char="•"/>
            </a:pPr>
            <a:r>
              <a:rPr lang="en-AU" sz="2000" dirty="0">
                <a:solidFill>
                  <a:schemeClr val="tx1"/>
                </a:solidFill>
              </a:rPr>
              <a:t>I have the ability to change the required appointment details or cancel altogether using a form that prefills with data that I then change</a:t>
            </a:r>
          </a:p>
          <a:p>
            <a:pPr marL="342900" indent="-342900">
              <a:buFont typeface="Arial" panose="020B0604020202020204" pitchFamily="34" charset="0"/>
              <a:buChar char="•"/>
            </a:pPr>
            <a:r>
              <a:rPr lang="en-AU" sz="2000" dirty="0">
                <a:solidFill>
                  <a:schemeClr val="tx1"/>
                </a:solidFill>
              </a:rPr>
              <a:t>The application has an area where the user can request changes</a:t>
            </a:r>
          </a:p>
          <a:p>
            <a:pPr marL="342900" indent="-342900">
              <a:buFont typeface="Arial" panose="020B0604020202020204" pitchFamily="34" charset="0"/>
              <a:buChar char="•"/>
            </a:pPr>
            <a:endParaRPr lang="en-AU" sz="2000" dirty="0">
              <a:solidFill>
                <a:schemeClr val="tx1"/>
              </a:solidFill>
            </a:endParaRPr>
          </a:p>
        </p:txBody>
      </p:sp>
      <p:sp>
        <p:nvSpPr>
          <p:cNvPr id="11" name="Rectangle 10"/>
          <p:cNvSpPr/>
          <p:nvPr/>
        </p:nvSpPr>
        <p:spPr>
          <a:xfrm>
            <a:off x="8719930" y="109410"/>
            <a:ext cx="1147223"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16</a:t>
            </a:r>
          </a:p>
        </p:txBody>
      </p:sp>
      <p:sp>
        <p:nvSpPr>
          <p:cNvPr id="12" name="Rectangle 11"/>
          <p:cNvSpPr/>
          <p:nvPr/>
        </p:nvSpPr>
        <p:spPr>
          <a:xfrm>
            <a:off x="7736116"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27191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947626"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S01</a:t>
            </a:r>
          </a:p>
        </p:txBody>
      </p:sp>
      <p:sp>
        <p:nvSpPr>
          <p:cNvPr id="6" name="Rectangle 5"/>
          <p:cNvSpPr/>
          <p:nvPr/>
        </p:nvSpPr>
        <p:spPr>
          <a:xfrm>
            <a:off x="1058779" y="109410"/>
            <a:ext cx="6813012"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Timetable Details</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a:solidFill>
                  <a:schemeClr val="tx1"/>
                </a:solidFill>
              </a:rPr>
              <a:t>As a student I need to be able to view the timetable to view what classes and details are needed to learn the particular instrument.</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Given a student/parent wants to view timetable/classes </a:t>
            </a:r>
          </a:p>
          <a:p>
            <a:r>
              <a:rPr lang="en-AU" sz="2000" dirty="0">
                <a:solidFill>
                  <a:schemeClr val="tx1"/>
                </a:solidFill>
              </a:rPr>
              <a:t>    When looking for timeslots/lessons for my instrument</a:t>
            </a:r>
          </a:p>
          <a:p>
            <a:r>
              <a:rPr lang="en-AU" sz="2000" dirty="0">
                <a:solidFill>
                  <a:schemeClr val="tx1"/>
                </a:solidFill>
              </a:rPr>
              <a:t>    Then they are able to access the timetable through the application</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45777"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A02</a:t>
            </a:r>
          </a:p>
        </p:txBody>
      </p:sp>
      <p:sp>
        <p:nvSpPr>
          <p:cNvPr id="6" name="Rectangle 5"/>
          <p:cNvSpPr/>
          <p:nvPr/>
        </p:nvSpPr>
        <p:spPr>
          <a:xfrm>
            <a:off x="956930" y="109410"/>
            <a:ext cx="6707186"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Appointment Management</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book appointments if some one needs to meet with a teacher.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endParaRPr lang="en-AU" sz="2000" dirty="0">
              <a:solidFill>
                <a:schemeClr val="tx1"/>
              </a:solidFill>
            </a:endParaRPr>
          </a:p>
        </p:txBody>
      </p:sp>
      <p:sp>
        <p:nvSpPr>
          <p:cNvPr id="11" name="Rectangle 10"/>
          <p:cNvSpPr/>
          <p:nvPr/>
        </p:nvSpPr>
        <p:spPr>
          <a:xfrm>
            <a:off x="8719930" y="109410"/>
            <a:ext cx="1147223"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16</a:t>
            </a:r>
          </a:p>
        </p:txBody>
      </p:sp>
      <p:sp>
        <p:nvSpPr>
          <p:cNvPr id="12" name="Rectangle 11"/>
          <p:cNvSpPr/>
          <p:nvPr/>
        </p:nvSpPr>
        <p:spPr>
          <a:xfrm>
            <a:off x="7736116"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720470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5641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A03</a:t>
            </a:r>
          </a:p>
        </p:txBody>
      </p:sp>
      <p:sp>
        <p:nvSpPr>
          <p:cNvPr id="6" name="Rectangle 5"/>
          <p:cNvSpPr/>
          <p:nvPr/>
        </p:nvSpPr>
        <p:spPr>
          <a:xfrm>
            <a:off x="967563" y="109410"/>
            <a:ext cx="669655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Timetable Management</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organise the timetables so that there are no clashes and people can visibly see the timetable allotments.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I can log using a special administrator account, with privileges only I can access</a:t>
            </a:r>
          </a:p>
          <a:p>
            <a:pPr marL="342900" indent="-342900">
              <a:buFont typeface="Arial" panose="020B0604020202020204" pitchFamily="34" charset="0"/>
              <a:buChar char="•"/>
            </a:pPr>
            <a:r>
              <a:rPr lang="en-AU" sz="2000" dirty="0">
                <a:solidFill>
                  <a:schemeClr val="tx1"/>
                </a:solidFill>
              </a:rPr>
              <a:t> I have a special tool that lets me change and organise the timetable </a:t>
            </a:r>
          </a:p>
          <a:p>
            <a:pPr marL="342900" indent="-342900">
              <a:buFont typeface="Arial" panose="020B0604020202020204" pitchFamily="34" charset="0"/>
              <a:buChar char="•"/>
            </a:pPr>
            <a:r>
              <a:rPr lang="en-AU" sz="2000" dirty="0">
                <a:solidFill>
                  <a:schemeClr val="tx1"/>
                </a:solidFill>
              </a:rPr>
              <a:t>The tool warns me if there are any clashes, such as double booked rooms or a teacher required to be in two places at once</a:t>
            </a:r>
          </a:p>
          <a:p>
            <a:pPr marL="342900" indent="-342900">
              <a:buFont typeface="Arial" panose="020B0604020202020204" pitchFamily="34" charset="0"/>
              <a:buChar char="•"/>
            </a:pPr>
            <a:r>
              <a:rPr lang="en-AU" sz="2000" dirty="0">
                <a:solidFill>
                  <a:schemeClr val="tx1"/>
                </a:solidFill>
              </a:rPr>
              <a:t>When I press a finalise button it instantly updates the database so that everyone can see the changes</a:t>
            </a:r>
          </a:p>
          <a:p>
            <a:endParaRPr lang="en-AU" sz="2000" dirty="0">
              <a:solidFill>
                <a:schemeClr val="tx1"/>
              </a:solidFill>
            </a:endParaRPr>
          </a:p>
        </p:txBody>
      </p:sp>
      <p:sp>
        <p:nvSpPr>
          <p:cNvPr id="11" name="Rectangle 10"/>
          <p:cNvSpPr/>
          <p:nvPr/>
        </p:nvSpPr>
        <p:spPr>
          <a:xfrm>
            <a:off x="8719930" y="109410"/>
            <a:ext cx="1147223"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16</a:t>
            </a:r>
          </a:p>
        </p:txBody>
      </p:sp>
      <p:sp>
        <p:nvSpPr>
          <p:cNvPr id="12" name="Rectangle 11"/>
          <p:cNvSpPr/>
          <p:nvPr/>
        </p:nvSpPr>
        <p:spPr>
          <a:xfrm>
            <a:off x="7736116"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643783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1388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A04</a:t>
            </a:r>
          </a:p>
        </p:txBody>
      </p:sp>
      <p:sp>
        <p:nvSpPr>
          <p:cNvPr id="6" name="Rectangle 5"/>
          <p:cNvSpPr/>
          <p:nvPr/>
        </p:nvSpPr>
        <p:spPr>
          <a:xfrm>
            <a:off x="925033" y="109410"/>
            <a:ext cx="673908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Queries</a:t>
            </a:r>
          </a:p>
        </p:txBody>
      </p:sp>
      <p:sp>
        <p:nvSpPr>
          <p:cNvPr id="7" name="Rectangle 6"/>
          <p:cNvSpPr/>
          <p:nvPr/>
        </p:nvSpPr>
        <p:spPr>
          <a:xfrm>
            <a:off x="78000" y="928435"/>
            <a:ext cx="9828000" cy="1068808"/>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receive queries so that I can either help solve them or forward them to the corresponding parties. </a:t>
            </a:r>
          </a:p>
        </p:txBody>
      </p:sp>
      <p:sp>
        <p:nvSpPr>
          <p:cNvPr id="8" name="Rectangle 7"/>
          <p:cNvSpPr/>
          <p:nvPr/>
        </p:nvSpPr>
        <p:spPr>
          <a:xfrm>
            <a:off x="39153" y="2170305"/>
            <a:ext cx="9828000" cy="2785226"/>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I can log using a special administrator account, with privileges only I can access (if no email is used)</a:t>
            </a:r>
          </a:p>
          <a:p>
            <a:pPr marL="342900" indent="-342900">
              <a:buFont typeface="Arial" panose="020B0604020202020204" pitchFamily="34" charset="0"/>
              <a:buChar char="•"/>
            </a:pPr>
            <a:r>
              <a:rPr lang="en-AU" sz="2000" dirty="0">
                <a:solidFill>
                  <a:schemeClr val="tx1"/>
                </a:solidFill>
              </a:rPr>
              <a:t>I have a special area where I can receive queries and forward them to other parties (This could be done over email)</a:t>
            </a:r>
          </a:p>
          <a:p>
            <a:pPr marL="342900" indent="-342900">
              <a:buFont typeface="Arial" panose="020B0604020202020204" pitchFamily="34" charset="0"/>
              <a:buChar char="•"/>
            </a:pPr>
            <a:r>
              <a:rPr lang="en-AU" sz="2000" dirty="0">
                <a:solidFill>
                  <a:schemeClr val="tx1"/>
                </a:solidFill>
              </a:rPr>
              <a:t>The application has an area where the user can send queries to the admin (possibly with a reply email attached) </a:t>
            </a:r>
          </a:p>
          <a:p>
            <a:pPr marL="342900" indent="-342900">
              <a:buFont typeface="Arial" panose="020B0604020202020204" pitchFamily="34" charset="0"/>
              <a:buChar char="•"/>
            </a:pPr>
            <a:r>
              <a:rPr lang="en-AU" sz="2000" dirty="0">
                <a:solidFill>
                  <a:schemeClr val="tx1"/>
                </a:solidFill>
              </a:rPr>
              <a:t>I have the ability to forward the message to other parties </a:t>
            </a:r>
          </a:p>
        </p:txBody>
      </p:sp>
      <p:sp>
        <p:nvSpPr>
          <p:cNvPr id="11" name="Rectangle 10"/>
          <p:cNvSpPr/>
          <p:nvPr/>
        </p:nvSpPr>
        <p:spPr>
          <a:xfrm>
            <a:off x="8719930" y="109410"/>
            <a:ext cx="1147223"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4/8</a:t>
            </a:r>
          </a:p>
        </p:txBody>
      </p:sp>
      <p:sp>
        <p:nvSpPr>
          <p:cNvPr id="12" name="Rectangle 11"/>
          <p:cNvSpPr/>
          <p:nvPr/>
        </p:nvSpPr>
        <p:spPr>
          <a:xfrm>
            <a:off x="7736116"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Difficulty of 4 if done over email or 8 if done in the system</a:t>
            </a:r>
          </a:p>
        </p:txBody>
      </p:sp>
    </p:spTree>
    <p:extLst>
      <p:ext uri="{BB962C8B-B14F-4D97-AF65-F5344CB8AC3E}">
        <p14:creationId xmlns:p14="http://schemas.microsoft.com/office/powerpoint/2010/main" val="2381750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1388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A05</a:t>
            </a:r>
          </a:p>
        </p:txBody>
      </p:sp>
      <p:sp>
        <p:nvSpPr>
          <p:cNvPr id="6" name="Rectangle 5"/>
          <p:cNvSpPr/>
          <p:nvPr/>
        </p:nvSpPr>
        <p:spPr>
          <a:xfrm>
            <a:off x="925033" y="109410"/>
            <a:ext cx="673908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Database Search</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search the database if I am allocated to search the database in case I need to do a job requiring information stored within the database.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I have access to a MySQL terminal (can’t easily be done in the app securely, direct access to the server using terminal or workbench for an admin is best option)</a:t>
            </a:r>
          </a:p>
          <a:p>
            <a:pPr marL="342900" indent="-342900">
              <a:buFont typeface="Arial" panose="020B0604020202020204" pitchFamily="34" charset="0"/>
              <a:buChar char="•"/>
            </a:pPr>
            <a:r>
              <a:rPr lang="en-AU" sz="2000" dirty="0">
                <a:solidFill>
                  <a:schemeClr val="tx1"/>
                </a:solidFill>
              </a:rPr>
              <a:t>If want to do in app must have an area specific to the admin</a:t>
            </a:r>
          </a:p>
          <a:p>
            <a:pPr marL="342900" indent="-342900">
              <a:buFont typeface="Arial" panose="020B0604020202020204" pitchFamily="34" charset="0"/>
              <a:buChar char="•"/>
            </a:pPr>
            <a:r>
              <a:rPr lang="en-AU" sz="2000" dirty="0">
                <a:solidFill>
                  <a:schemeClr val="tx1"/>
                </a:solidFill>
              </a:rPr>
              <a:t>This area lets me select which table I want to see </a:t>
            </a:r>
          </a:p>
          <a:p>
            <a:pPr marL="342900" indent="-342900">
              <a:buFont typeface="Arial" panose="020B0604020202020204" pitchFamily="34" charset="0"/>
              <a:buChar char="•"/>
            </a:pPr>
            <a:r>
              <a:rPr lang="en-AU" sz="2000" dirty="0">
                <a:solidFill>
                  <a:schemeClr val="tx1"/>
                </a:solidFill>
              </a:rPr>
              <a:t>I can then sort by column and search specific columns in the tables</a:t>
            </a:r>
          </a:p>
          <a:p>
            <a:endParaRPr lang="en-AU" sz="2000" dirty="0">
              <a:solidFill>
                <a:schemeClr val="tx1"/>
              </a:solidFill>
            </a:endParaRPr>
          </a:p>
        </p:txBody>
      </p:sp>
      <p:sp>
        <p:nvSpPr>
          <p:cNvPr id="11" name="Rectangle 10"/>
          <p:cNvSpPr/>
          <p:nvPr/>
        </p:nvSpPr>
        <p:spPr>
          <a:xfrm>
            <a:off x="8719930" y="109410"/>
            <a:ext cx="1147223"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1/8</a:t>
            </a:r>
          </a:p>
        </p:txBody>
      </p:sp>
      <p:sp>
        <p:nvSpPr>
          <p:cNvPr id="12" name="Rectangle 11"/>
          <p:cNvSpPr/>
          <p:nvPr/>
        </p:nvSpPr>
        <p:spPr>
          <a:xfrm>
            <a:off x="7736116"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Difficulty 1 if done over MySQL 8 if done in the system  </a:t>
            </a:r>
          </a:p>
        </p:txBody>
      </p:sp>
    </p:spTree>
    <p:extLst>
      <p:ext uri="{BB962C8B-B14F-4D97-AF65-F5344CB8AC3E}">
        <p14:creationId xmlns:p14="http://schemas.microsoft.com/office/powerpoint/2010/main" val="993004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03248"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A06</a:t>
            </a:r>
          </a:p>
        </p:txBody>
      </p:sp>
      <p:sp>
        <p:nvSpPr>
          <p:cNvPr id="6" name="Rectangle 5"/>
          <p:cNvSpPr/>
          <p:nvPr/>
        </p:nvSpPr>
        <p:spPr>
          <a:xfrm>
            <a:off x="914400" y="109410"/>
            <a:ext cx="6581274"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Database Entry</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enter data into the database in case student or other details need to be updated.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I have access to a MySQL terminal (can’t easily be done in the app securely, direct access to the server using terminal or workbench for an admin is best option)</a:t>
            </a:r>
          </a:p>
          <a:p>
            <a:pPr marL="342900" indent="-342900">
              <a:buFont typeface="Arial" panose="020B0604020202020204" pitchFamily="34" charset="0"/>
              <a:buChar char="•"/>
            </a:pPr>
            <a:r>
              <a:rPr lang="en-AU" sz="2000" dirty="0">
                <a:solidFill>
                  <a:schemeClr val="tx1"/>
                </a:solidFill>
              </a:rPr>
              <a:t>If want to do in app must have an area specific to the admin</a:t>
            </a:r>
          </a:p>
          <a:p>
            <a:pPr marL="342900" indent="-342900">
              <a:buFont typeface="Arial" panose="020B0604020202020204" pitchFamily="34" charset="0"/>
              <a:buChar char="•"/>
            </a:pPr>
            <a:r>
              <a:rPr lang="en-AU" sz="2000" dirty="0">
                <a:solidFill>
                  <a:schemeClr val="tx1"/>
                </a:solidFill>
              </a:rPr>
              <a:t>This area lets me search for students which will generate a form that autofill’s with the student data that can then be changed and saved</a:t>
            </a:r>
          </a:p>
          <a:p>
            <a:pPr marL="342900" indent="-342900">
              <a:buFont typeface="Arial" panose="020B0604020202020204" pitchFamily="34" charset="0"/>
              <a:buChar char="•"/>
            </a:pPr>
            <a:r>
              <a:rPr lang="en-AU" sz="2000" dirty="0">
                <a:solidFill>
                  <a:schemeClr val="tx1"/>
                </a:solidFill>
              </a:rPr>
              <a:t>I can also choose to create new student</a:t>
            </a:r>
          </a:p>
          <a:p>
            <a:endParaRPr lang="en-AU" sz="2000" dirty="0">
              <a:solidFill>
                <a:schemeClr val="tx1"/>
              </a:solidFill>
            </a:endParaRP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1/16</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Difficulty 1 if done over MySQL 16 if done in the system</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985046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24512"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A07</a:t>
            </a:r>
          </a:p>
        </p:txBody>
      </p:sp>
      <p:sp>
        <p:nvSpPr>
          <p:cNvPr id="6" name="Rectangle 5"/>
          <p:cNvSpPr/>
          <p:nvPr/>
        </p:nvSpPr>
        <p:spPr>
          <a:xfrm>
            <a:off x="935665" y="109410"/>
            <a:ext cx="6560009"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Instruments</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view the conditions of the instruments so that it can be brought up in regards to what needs to happen to the instruments to keep them in a condition that is adequate for hiring.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The application has a page with a table that displays information for each instrument in rows</a:t>
            </a:r>
          </a:p>
          <a:p>
            <a:pPr marL="342900" indent="-342900">
              <a:buFont typeface="Arial" panose="020B0604020202020204" pitchFamily="34" charset="0"/>
              <a:buChar char="•"/>
            </a:pPr>
            <a:r>
              <a:rPr lang="en-AU" sz="2000" dirty="0">
                <a:solidFill>
                  <a:schemeClr val="tx1"/>
                </a:solidFill>
              </a:rPr>
              <a:t>This table can be searched by instrument type, brand, condition. instrument model and instrument serial number</a:t>
            </a:r>
          </a:p>
          <a:p>
            <a:endParaRPr lang="en-AU" sz="2000" dirty="0">
              <a:solidFill>
                <a:schemeClr val="tx1"/>
              </a:solidFill>
            </a:endParaRP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4272198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Principle</a:t>
            </a:r>
          </a:p>
        </p:txBody>
      </p:sp>
      <p:sp>
        <p:nvSpPr>
          <p:cNvPr id="3" name="Text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7666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909573"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Pr01</a:t>
            </a:r>
          </a:p>
        </p:txBody>
      </p:sp>
      <p:sp>
        <p:nvSpPr>
          <p:cNvPr id="6" name="Rectangle 5"/>
          <p:cNvSpPr/>
          <p:nvPr/>
        </p:nvSpPr>
        <p:spPr>
          <a:xfrm>
            <a:off x="1020726" y="109410"/>
            <a:ext cx="647494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Principle Messages</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principle I need to be able to receive messages from teachers, applicants and parents/ students in case one of them needs to get in touch with me.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I have a professional email address hosted within the application visible to everyone, through which I can get into contact and be contacted by people.</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2108545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930838"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Pr02</a:t>
            </a:r>
          </a:p>
        </p:txBody>
      </p:sp>
      <p:sp>
        <p:nvSpPr>
          <p:cNvPr id="6" name="Rectangle 5"/>
          <p:cNvSpPr/>
          <p:nvPr/>
        </p:nvSpPr>
        <p:spPr>
          <a:xfrm>
            <a:off x="1041991" y="109410"/>
            <a:ext cx="645368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Principle Database</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principle I need to be able to receive messages from teachers, applicants and parents/ students in case one of them needs to get in touch with me.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I have access to a feature which allows me to specify and view tables in the database that I wish to see.</a:t>
            </a:r>
          </a:p>
          <a:p>
            <a:pPr marL="342900" indent="-342900">
              <a:buFont typeface="Arial" panose="020B0604020202020204" pitchFamily="34" charset="0"/>
              <a:buChar char="•"/>
            </a:pPr>
            <a:r>
              <a:rPr lang="en-AU" sz="2000" dirty="0">
                <a:solidFill>
                  <a:schemeClr val="tx1"/>
                </a:solidFill>
              </a:rPr>
              <a:t>I can use this feature to make changes to information in the database.</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W</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1914259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24512"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Pr03</a:t>
            </a:r>
          </a:p>
        </p:txBody>
      </p:sp>
      <p:sp>
        <p:nvSpPr>
          <p:cNvPr id="6" name="Rectangle 5"/>
          <p:cNvSpPr/>
          <p:nvPr/>
        </p:nvSpPr>
        <p:spPr>
          <a:xfrm>
            <a:off x="935665" y="109410"/>
            <a:ext cx="6560009"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Principle Contracts</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principle I need to be able to issue contracts to teachers and students,/ parents and as well I need a way of reviewing those contracts.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I have the ability to email people contracts for their viewing.</a:t>
            </a:r>
          </a:p>
          <a:p>
            <a:pPr marL="342900" indent="-342900">
              <a:buFont typeface="Arial" panose="020B0604020202020204" pitchFamily="34" charset="0"/>
              <a:buChar char="•"/>
            </a:pPr>
            <a:r>
              <a:rPr lang="en-AU" sz="2000" dirty="0">
                <a:solidFill>
                  <a:schemeClr val="tx1"/>
                </a:solidFill>
              </a:rPr>
              <a:t>I have the ability to receive emails.</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C</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3223603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60997"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S02</a:t>
            </a:r>
          </a:p>
        </p:txBody>
      </p:sp>
      <p:sp>
        <p:nvSpPr>
          <p:cNvPr id="6" name="Rectangle 5"/>
          <p:cNvSpPr/>
          <p:nvPr/>
        </p:nvSpPr>
        <p:spPr>
          <a:xfrm>
            <a:off x="972151" y="109410"/>
            <a:ext cx="6899639"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Timetable Schedule</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a:solidFill>
                  <a:schemeClr val="tx1"/>
                </a:solidFill>
              </a:rPr>
              <a:t>As a student I need to be able to view timetables to see which classes fit with my existing schedule.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022053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9894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Pro4</a:t>
            </a:r>
          </a:p>
        </p:txBody>
      </p:sp>
      <p:sp>
        <p:nvSpPr>
          <p:cNvPr id="6" name="Rectangle 5"/>
          <p:cNvSpPr/>
          <p:nvPr/>
        </p:nvSpPr>
        <p:spPr>
          <a:xfrm>
            <a:off x="1010093" y="109410"/>
            <a:ext cx="648558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Principle Instruments</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principle I need to be able to view the instruments in case more money needs to be applied to the repairing or procuring of new instruments.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I have a tool where I can specify and view information in the database</a:t>
            </a:r>
          </a:p>
          <a:p>
            <a:pPr marL="342900" indent="-342900">
              <a:buFont typeface="Arial" panose="020B0604020202020204" pitchFamily="34" charset="0"/>
              <a:buChar char="•"/>
            </a:pPr>
            <a:r>
              <a:rPr lang="en-AU" sz="2000" dirty="0">
                <a:solidFill>
                  <a:schemeClr val="tx1"/>
                </a:solidFill>
              </a:rPr>
              <a:t>I can access information in the database related to instruments</a:t>
            </a:r>
          </a:p>
          <a:p>
            <a:pPr marL="342900" indent="-342900">
              <a:buFont typeface="Arial" panose="020B0604020202020204" pitchFamily="34" charset="0"/>
              <a:buChar char="•"/>
            </a:pPr>
            <a:r>
              <a:rPr lang="en-AU" sz="2000" dirty="0">
                <a:solidFill>
                  <a:schemeClr val="tx1"/>
                </a:solidFill>
              </a:rPr>
              <a:t>instrument tables in the database contains information in relation to the quantity and condition of instruments</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C</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4080965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ParentS</a:t>
            </a:r>
            <a:endParaRPr lang="en-AU" dirty="0"/>
          </a:p>
        </p:txBody>
      </p:sp>
      <p:sp>
        <p:nvSpPr>
          <p:cNvPr id="3" name="Text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586888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941469"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Pa01</a:t>
            </a:r>
          </a:p>
        </p:txBody>
      </p:sp>
      <p:sp>
        <p:nvSpPr>
          <p:cNvPr id="6" name="Rectangle 5"/>
          <p:cNvSpPr/>
          <p:nvPr/>
        </p:nvSpPr>
        <p:spPr>
          <a:xfrm>
            <a:off x="1052622" y="109410"/>
            <a:ext cx="644305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Account</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access to my child’s account to view feedback, attendance and be able to book on behalf of my child. As if I need to book for my child, and view the progress. Also I can make sure that my child is participating and that we are not wasting money. </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Child and parent accounts should be the same and feature the same information and functionality</a:t>
            </a:r>
          </a:p>
          <a:p>
            <a:pPr marL="342900" indent="-342900">
              <a:buFont typeface="Arial" panose="020B0604020202020204" pitchFamily="34" charset="0"/>
              <a:buChar char="•"/>
            </a:pPr>
            <a:r>
              <a:rPr lang="en-AU" sz="2000" dirty="0">
                <a:solidFill>
                  <a:schemeClr val="tx1"/>
                </a:solidFill>
              </a:rPr>
              <a:t>There is one account shared with me and my child</a:t>
            </a:r>
          </a:p>
          <a:p>
            <a:pPr marL="342900" indent="-342900">
              <a:buFont typeface="Arial" panose="020B0604020202020204" pitchFamily="34" charset="0"/>
              <a:buChar char="•"/>
            </a:pPr>
            <a:r>
              <a:rPr lang="en-AU" sz="2000" dirty="0">
                <a:solidFill>
                  <a:schemeClr val="tx1"/>
                </a:solidFill>
              </a:rPr>
              <a:t>The accounts display all previous appointments booked and whether they were attended or not</a:t>
            </a:r>
          </a:p>
          <a:p>
            <a:pPr marL="342900" indent="-342900">
              <a:buFont typeface="Arial" panose="020B0604020202020204" pitchFamily="34" charset="0"/>
              <a:buChar char="•"/>
            </a:pPr>
            <a:r>
              <a:rPr lang="en-AU" sz="2000" dirty="0">
                <a:solidFill>
                  <a:schemeClr val="tx1"/>
                </a:solidFill>
              </a:rPr>
              <a:t>User accounts display my child's average grade</a:t>
            </a:r>
          </a:p>
          <a:p>
            <a:pPr marL="342900" indent="-342900">
              <a:buFont typeface="Arial" panose="020B0604020202020204" pitchFamily="34" charset="0"/>
              <a:buChar char="•"/>
            </a:pPr>
            <a:r>
              <a:rPr lang="en-AU" sz="2000" dirty="0">
                <a:solidFill>
                  <a:schemeClr val="tx1"/>
                </a:solidFill>
              </a:rPr>
              <a:t>The account has the ability to book lessons</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2570765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930838"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Pa02</a:t>
            </a:r>
          </a:p>
        </p:txBody>
      </p:sp>
      <p:sp>
        <p:nvSpPr>
          <p:cNvPr id="6" name="Rectangle 5"/>
          <p:cNvSpPr/>
          <p:nvPr/>
        </p:nvSpPr>
        <p:spPr>
          <a:xfrm>
            <a:off x="1041991" y="109410"/>
            <a:ext cx="645368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Contacted</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be able to be contacted if something is going wrong with my child so that I can figure out how to help my child.</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My phone number and email are tied to my account</a:t>
            </a:r>
          </a:p>
          <a:p>
            <a:pPr marL="342900" indent="-342900">
              <a:buFont typeface="Arial" panose="020B0604020202020204" pitchFamily="34" charset="0"/>
              <a:buChar char="•"/>
            </a:pPr>
            <a:r>
              <a:rPr lang="en-AU" sz="2000" dirty="0">
                <a:solidFill>
                  <a:schemeClr val="tx1"/>
                </a:solidFill>
              </a:rPr>
              <a:t>The teachers should be able to easily obtain my contact info from their account</a:t>
            </a:r>
          </a:p>
          <a:p>
            <a:pPr marL="342900" indent="-342900">
              <a:buFont typeface="Arial" panose="020B0604020202020204" pitchFamily="34" charset="0"/>
              <a:buChar char="•"/>
            </a:pPr>
            <a:r>
              <a:rPr lang="en-AU" sz="2000" dirty="0">
                <a:solidFill>
                  <a:schemeClr val="tx1"/>
                </a:solidFill>
              </a:rPr>
              <a:t>I shouldn't be able to make an account unless all my details are on the system</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3109222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9894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Pa03</a:t>
            </a:r>
          </a:p>
        </p:txBody>
      </p:sp>
      <p:sp>
        <p:nvSpPr>
          <p:cNvPr id="6" name="Rectangle 5"/>
          <p:cNvSpPr/>
          <p:nvPr/>
        </p:nvSpPr>
        <p:spPr>
          <a:xfrm>
            <a:off x="1010093" y="109410"/>
            <a:ext cx="648558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Contact</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be able to lodge my contact details so that I can keep in contact with the staff in case any issues arise as it is important to solve issues as soon as possible.</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My phone number and email are tied to my account</a:t>
            </a:r>
          </a:p>
          <a:p>
            <a:pPr marL="342900" indent="-342900">
              <a:buFont typeface="Arial" panose="020B0604020202020204" pitchFamily="34" charset="0"/>
              <a:buChar char="•"/>
            </a:pPr>
            <a:r>
              <a:rPr lang="en-AU" sz="2000" dirty="0">
                <a:solidFill>
                  <a:schemeClr val="tx1"/>
                </a:solidFill>
              </a:rPr>
              <a:t>I should be able to enter emergency contact details for my child when I sign up</a:t>
            </a:r>
          </a:p>
          <a:p>
            <a:pPr marL="342900" indent="-342900">
              <a:buFont typeface="Arial" panose="020B0604020202020204" pitchFamily="34" charset="0"/>
              <a:buChar char="•"/>
            </a:pPr>
            <a:r>
              <a:rPr lang="en-AU" sz="2000" dirty="0">
                <a:solidFill>
                  <a:schemeClr val="tx1"/>
                </a:solidFill>
              </a:rPr>
              <a:t>I also need to be able to get staff and administration contact details as a printable document</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26146428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67042"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Pa04</a:t>
            </a:r>
          </a:p>
        </p:txBody>
      </p:sp>
      <p:sp>
        <p:nvSpPr>
          <p:cNvPr id="6" name="Rectangle 5"/>
          <p:cNvSpPr/>
          <p:nvPr/>
        </p:nvSpPr>
        <p:spPr>
          <a:xfrm>
            <a:off x="978195" y="109410"/>
            <a:ext cx="6517479"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Payments</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know how to pay for tuition and lending instruments so that my child can go to the school. </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my child attends the school when I go to pay then I should be able to make a payment without error either through the telephone or via the app.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4/16</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4 if simply list the </a:t>
            </a:r>
            <a:r>
              <a:rPr lang="en-AU" sz="2000" dirty="0" err="1">
                <a:solidFill>
                  <a:schemeClr val="tx1"/>
                </a:solidFill>
              </a:rPr>
              <a:t>bsb</a:t>
            </a:r>
            <a:r>
              <a:rPr lang="en-AU" sz="2000" dirty="0">
                <a:solidFill>
                  <a:schemeClr val="tx1"/>
                </a:solidFill>
              </a:rPr>
              <a:t> and account number and a lesson/instrument id but 16 if done inside of the application</a:t>
            </a: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6537534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67042"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Pa05</a:t>
            </a:r>
          </a:p>
        </p:txBody>
      </p:sp>
      <p:sp>
        <p:nvSpPr>
          <p:cNvPr id="6" name="Rectangle 5"/>
          <p:cNvSpPr/>
          <p:nvPr/>
        </p:nvSpPr>
        <p:spPr>
          <a:xfrm>
            <a:off x="978195" y="109410"/>
            <a:ext cx="6517479"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Lesson Information </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know the length of the lesson as my child attends this lesson.</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my child attends classes when I go to view the duration then I should be able to view this clearly and easily.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307508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88307"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Pa06</a:t>
            </a:r>
          </a:p>
        </p:txBody>
      </p:sp>
      <p:sp>
        <p:nvSpPr>
          <p:cNvPr id="6" name="Rectangle 5"/>
          <p:cNvSpPr/>
          <p:nvPr/>
        </p:nvSpPr>
        <p:spPr>
          <a:xfrm>
            <a:off x="999460" y="109410"/>
            <a:ext cx="6496214"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Course Information </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know the length of the course so that I know how long my child must attend. </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my child is enrolled in the course when I go to see how long the course is Then I should be able to view this information without hassle.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26182822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920205"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Pa06</a:t>
            </a:r>
          </a:p>
        </p:txBody>
      </p:sp>
      <p:sp>
        <p:nvSpPr>
          <p:cNvPr id="6" name="Rectangle 5"/>
          <p:cNvSpPr/>
          <p:nvPr/>
        </p:nvSpPr>
        <p:spPr>
          <a:xfrm>
            <a:off x="1031358" y="109410"/>
            <a:ext cx="6464316"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School Information </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be able to see information about the school in order to see if it is a fit for my child. </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my child could potentially enrol in the school when I go to view information about the school then this should be easily accessible.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141170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995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S03</a:t>
            </a:r>
          </a:p>
        </p:txBody>
      </p:sp>
      <p:sp>
        <p:nvSpPr>
          <p:cNvPr id="6" name="Rectangle 5"/>
          <p:cNvSpPr/>
          <p:nvPr/>
        </p:nvSpPr>
        <p:spPr>
          <a:xfrm>
            <a:off x="1010653" y="109410"/>
            <a:ext cx="686113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Instrument Category</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need to be able to access the catalogue of instruments in case I need to loan something.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892078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973368"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S04</a:t>
            </a:r>
          </a:p>
        </p:txBody>
      </p:sp>
      <p:sp>
        <p:nvSpPr>
          <p:cNvPr id="6" name="Rectangle 5"/>
          <p:cNvSpPr/>
          <p:nvPr/>
        </p:nvSpPr>
        <p:spPr>
          <a:xfrm>
            <a:off x="1084521" y="109410"/>
            <a:ext cx="6787270"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Administrator Contact</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need to be able to contact someone from either admin, or teachers in order to discuss issues that may arise IE. Sickness or other issue.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a student/parent wants to contact an administrator/teacher </a:t>
            </a:r>
          </a:p>
          <a:p>
            <a:pPr lvl="1"/>
            <a:r>
              <a:rPr lang="en-AU" sz="2000" dirty="0">
                <a:solidFill>
                  <a:schemeClr val="tx1"/>
                </a:solidFill>
              </a:rPr>
              <a:t>When an issue arises</a:t>
            </a:r>
          </a:p>
          <a:p>
            <a:pPr lvl="1"/>
            <a:r>
              <a:rPr lang="en-AU" sz="2000" dirty="0">
                <a:solidFill>
                  <a:schemeClr val="tx1"/>
                </a:solidFill>
              </a:rPr>
              <a:t>When a time needs to be changed</a:t>
            </a:r>
          </a:p>
          <a:p>
            <a:pPr lvl="1"/>
            <a:r>
              <a:rPr lang="en-AU" sz="2000" dirty="0">
                <a:solidFill>
                  <a:schemeClr val="tx1"/>
                </a:solidFill>
              </a:rPr>
              <a:t>Then they can contact someone and change bookings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500258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77673"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S05</a:t>
            </a:r>
          </a:p>
        </p:txBody>
      </p:sp>
      <p:sp>
        <p:nvSpPr>
          <p:cNvPr id="6" name="Rectangle 5"/>
          <p:cNvSpPr/>
          <p:nvPr/>
        </p:nvSpPr>
        <p:spPr>
          <a:xfrm>
            <a:off x="988827" y="109410"/>
            <a:ext cx="688296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Language</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need to be able to view what languages the teachers speak, in order to be able to find the best fit for my experience.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Given a student/parent wants to find a well suited teacher </a:t>
            </a:r>
          </a:p>
          <a:p>
            <a:r>
              <a:rPr lang="en-AU" sz="2000" dirty="0">
                <a:solidFill>
                  <a:schemeClr val="tx1"/>
                </a:solidFill>
              </a:rPr>
              <a:t>    When searching for teachers</a:t>
            </a:r>
          </a:p>
          <a:p>
            <a:r>
              <a:rPr lang="en-AU" sz="2000" dirty="0">
                <a:solidFill>
                  <a:schemeClr val="tx1"/>
                </a:solidFill>
              </a:rPr>
              <a:t>    Then they can search for them</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885550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45775"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S06</a:t>
            </a:r>
          </a:p>
        </p:txBody>
      </p:sp>
      <p:sp>
        <p:nvSpPr>
          <p:cNvPr id="6" name="Rectangle 5"/>
          <p:cNvSpPr/>
          <p:nvPr/>
        </p:nvSpPr>
        <p:spPr>
          <a:xfrm>
            <a:off x="956929" y="109410"/>
            <a:ext cx="691486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Teachers Experience</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a:solidFill>
                  <a:schemeClr val="tx1"/>
                </a:solidFill>
              </a:rPr>
              <a:t>As a student I need to be able to view the teachers experience so that I can find the best fit for my current level of proficiency.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C</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4262194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35143"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S07</a:t>
            </a:r>
          </a:p>
        </p:txBody>
      </p:sp>
      <p:sp>
        <p:nvSpPr>
          <p:cNvPr id="6" name="Rectangle 5"/>
          <p:cNvSpPr/>
          <p:nvPr/>
        </p:nvSpPr>
        <p:spPr>
          <a:xfrm>
            <a:off x="946297" y="109410"/>
            <a:ext cx="692549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Timetabling</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need to be able to view the timetable in order to see the details of the particular class, such as time and location, as well as the name of the teacher.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Given a student/parent wants to view an ordered timetable </a:t>
            </a:r>
          </a:p>
          <a:p>
            <a:r>
              <a:rPr lang="en-AU" sz="2000" dirty="0">
                <a:solidFill>
                  <a:schemeClr val="tx1"/>
                </a:solidFill>
              </a:rPr>
              <a:t>    When looking for a certain criterion</a:t>
            </a:r>
          </a:p>
          <a:p>
            <a:r>
              <a:rPr lang="en-AU" sz="2000" dirty="0">
                <a:solidFill>
                  <a:schemeClr val="tx1"/>
                </a:solidFill>
              </a:rPr>
              <a:t>    Then they can find the necessary tools</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06726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88305"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S08</a:t>
            </a:r>
          </a:p>
        </p:txBody>
      </p:sp>
      <p:sp>
        <p:nvSpPr>
          <p:cNvPr id="6" name="Rectangle 5"/>
          <p:cNvSpPr/>
          <p:nvPr/>
        </p:nvSpPr>
        <p:spPr>
          <a:xfrm>
            <a:off x="999459" y="109410"/>
            <a:ext cx="687233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Contract</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need to be able to have access to the contract and may want to review the contract at anytime in case of an issue or termination of the contract.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94504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2649</Words>
  <Application>Microsoft Office PowerPoint</Application>
  <PresentationFormat>A4 Paper (210x297 mm)</PresentationFormat>
  <Paragraphs>356</Paragraphs>
  <Slides>38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Calibri</vt:lpstr>
      <vt:lpstr>Office Theme</vt:lpstr>
      <vt:lpstr>Students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Teachers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Administrator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Principle</vt:lpstr>
      <vt:lpstr>PowerPoint Presentation</vt:lpstr>
      <vt:lpstr>PowerPoint Presentation</vt:lpstr>
      <vt:lpstr>PowerPoint Presentation</vt:lpstr>
      <vt:lpstr>PowerPoint Presentation</vt:lpstr>
      <vt:lpstr>ParentS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Michael Devenish</cp:lastModifiedBy>
  <cp:revision>15</cp:revision>
  <dcterms:created xsi:type="dcterms:W3CDTF">2011-08-10T11:51:47Z</dcterms:created>
  <dcterms:modified xsi:type="dcterms:W3CDTF">2016-08-21T05:02:05Z</dcterms:modified>
</cp:coreProperties>
</file>