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2" r:id="rId6"/>
    <p:sldId id="260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620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Candidats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 w="635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Candidat</c:v>
                </c:pt>
              </c:strCache>
            </c:strRef>
          </c:tx>
          <c:spPr>
            <a:ln w="53975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53975">
                <a:solidFill>
                  <a:schemeClr val="tx1"/>
                </a:solidFill>
              </a:ln>
              <a:effectLst/>
              <a:sp3d contourW="53975">
                <a:contourClr>
                  <a:schemeClr val="tx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53975">
                <a:solidFill>
                  <a:schemeClr val="tx1"/>
                </a:solidFill>
              </a:ln>
              <a:effectLst/>
              <a:sp3d contourW="53975">
                <a:contourClr>
                  <a:schemeClr val="tx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53975">
                <a:solidFill>
                  <a:schemeClr val="tx1"/>
                </a:solidFill>
              </a:ln>
              <a:effectLst/>
              <a:sp3d contourW="53975">
                <a:contourClr>
                  <a:schemeClr val="tx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53975">
                <a:solidFill>
                  <a:schemeClr val="tx1"/>
                </a:solidFill>
              </a:ln>
              <a:effectLst/>
              <a:sp3d contourW="53975">
                <a:contourClr>
                  <a:schemeClr val="tx1"/>
                </a:contourClr>
              </a:sp3d>
            </c:spPr>
          </c:dPt>
          <c:cat>
            <c:strRef>
              <c:f>Feuil1!$A$2:$A$5</c:f>
              <c:strCache>
                <c:ptCount val="4"/>
                <c:pt idx="0">
                  <c:v>Candidat 1</c:v>
                </c:pt>
                <c:pt idx="1">
                  <c:v>Candidat 2</c:v>
                </c:pt>
                <c:pt idx="2">
                  <c:v>Candidat 3</c:v>
                </c:pt>
                <c:pt idx="3">
                  <c:v>Candidat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32-4A8A-9FA9-263483728A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Candidats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 w="635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 err="1">
                <a:solidFill>
                  <a:schemeClr val="bg1"/>
                </a:solidFill>
              </a:rPr>
              <a:t>Candidats</a:t>
            </a:r>
            <a:endParaRPr lang="en-US" sz="2400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Candidats</c:v>
                </c:pt>
              </c:strCache>
            </c:strRef>
          </c:tx>
          <c:spPr>
            <a:ln w="50800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50800">
                <a:solidFill>
                  <a:schemeClr val="tx1"/>
                </a:solidFill>
              </a:ln>
              <a:effectLst/>
              <a:sp3d contourW="50800">
                <a:contourClr>
                  <a:schemeClr val="tx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50800">
                <a:solidFill>
                  <a:schemeClr val="tx1"/>
                </a:solidFill>
              </a:ln>
              <a:effectLst/>
              <a:sp3d contourW="50800">
                <a:contourClr>
                  <a:schemeClr val="tx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50800">
                <a:solidFill>
                  <a:schemeClr val="tx1"/>
                </a:solidFill>
              </a:ln>
              <a:effectLst/>
              <a:sp3d contourW="50800">
                <a:contourClr>
                  <a:schemeClr val="tx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50800">
                <a:solidFill>
                  <a:schemeClr val="tx1"/>
                </a:solidFill>
              </a:ln>
              <a:effectLst/>
              <a:sp3d contourW="50800">
                <a:contourClr>
                  <a:schemeClr val="tx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50800">
                <a:solidFill>
                  <a:schemeClr val="tx1"/>
                </a:solidFill>
              </a:ln>
              <a:effectLst/>
              <a:sp3d contourW="50800">
                <a:contourClr>
                  <a:schemeClr val="tx1"/>
                </a:contourClr>
              </a:sp3d>
            </c:spPr>
          </c:dPt>
          <c:cat>
            <c:strRef>
              <c:f>Feuil1!$A$2:$A$6</c:f>
              <c:strCache>
                <c:ptCount val="5"/>
                <c:pt idx="0">
                  <c:v>1er candidat</c:v>
                </c:pt>
                <c:pt idx="1">
                  <c:v>2eme candidat</c:v>
                </c:pt>
                <c:pt idx="2">
                  <c:v>3eme candidat</c:v>
                </c:pt>
                <c:pt idx="3">
                  <c:v>4eme candidat</c:v>
                </c:pt>
                <c:pt idx="4">
                  <c:v>Votes blanc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  <c:pt idx="0">
                  <c:v>2.5</c:v>
                </c:pt>
                <c:pt idx="1">
                  <c:v>3</c:v>
                </c:pt>
                <c:pt idx="2">
                  <c:v>1.5</c:v>
                </c:pt>
                <c:pt idx="3">
                  <c:v>1.2</c:v>
                </c:pt>
                <c:pt idx="4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99-43D7-A92E-5D14C72650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 err="1">
                <a:solidFill>
                  <a:schemeClr val="bg1"/>
                </a:solidFill>
              </a:rPr>
              <a:t>Candidats</a:t>
            </a:r>
            <a:endParaRPr lang="en-US" sz="2400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Candidats</c:v>
                </c:pt>
              </c:strCache>
            </c:strRef>
          </c:tx>
          <c:spPr>
            <a:ln w="50800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50800">
                <a:solidFill>
                  <a:schemeClr val="tx1"/>
                </a:solidFill>
              </a:ln>
              <a:effectLst/>
              <a:sp3d contourW="50800">
                <a:contourClr>
                  <a:schemeClr val="tx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50800">
                <a:solidFill>
                  <a:schemeClr val="tx1"/>
                </a:solidFill>
              </a:ln>
              <a:effectLst/>
              <a:sp3d contourW="50800">
                <a:contourClr>
                  <a:schemeClr val="tx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50800">
                <a:solidFill>
                  <a:schemeClr val="tx1"/>
                </a:solidFill>
              </a:ln>
              <a:effectLst/>
              <a:sp3d contourW="50800">
                <a:contourClr>
                  <a:schemeClr val="tx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50800">
                <a:solidFill>
                  <a:schemeClr val="tx1"/>
                </a:solidFill>
              </a:ln>
              <a:effectLst/>
              <a:sp3d contourW="50800">
                <a:contourClr>
                  <a:schemeClr val="tx1"/>
                </a:contourClr>
              </a:sp3d>
            </c:spPr>
          </c:dPt>
          <c:cat>
            <c:strRef>
              <c:f>Feuil1!$A$2:$A$5</c:f>
              <c:strCache>
                <c:ptCount val="3"/>
                <c:pt idx="0">
                  <c:v>Candidat 1</c:v>
                </c:pt>
                <c:pt idx="1">
                  <c:v>Candidat 2</c:v>
                </c:pt>
                <c:pt idx="2">
                  <c:v>Votes blancs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4.2</c:v>
                </c:pt>
                <c:pt idx="1">
                  <c:v>3.2</c:v>
                </c:pt>
                <c:pt idx="2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7E-4CDE-802C-9E01A51E24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3AE9E0-08B2-0BCD-77B8-59231023D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CA2317-FB93-C407-66CD-A8B2D0996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7BA513-08BB-ED82-3AD8-3D018415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FB72-864E-49B8-9263-262C9B7ACAC5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D71ECD-1BFA-5E71-02F3-2A31F7FDF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104E5C-D33A-88C6-D7AE-3C8CCBCD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683C-9CAD-4E4E-A6CB-33FF137F43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74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12324C-EB75-DBEB-DB28-B4C17478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E5A687-582C-8002-2864-8D97E1524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1B789E-3AB5-DDE8-A2C1-DB48AE6C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FB72-864E-49B8-9263-262C9B7ACAC5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E99D36-BDDB-942E-E35F-3FABDB1C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D9E362-8EFB-0A36-6532-BB9AF2602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683C-9CAD-4E4E-A6CB-33FF137F43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4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98CCE48-143F-9E15-DECA-F1C4FED43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1B99C2-8AF4-159A-23F3-A69CE0C3C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F1B7AA-1651-99B3-93F9-C72B4150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FB72-864E-49B8-9263-262C9B7ACAC5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E8AA06-7469-8CF0-16EE-6C0C4388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61B484-A3EF-561D-00A1-8BB1E42C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683C-9CAD-4E4E-A6CB-33FF137F43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85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CB2D8-CCC2-497B-E528-A16EDED0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6E48F7-C861-2C27-29EF-8AED12DE6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CF61B0-85DF-ACF7-A461-36784420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FB72-864E-49B8-9263-262C9B7ACAC5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0681D0-7D15-6941-EBBB-3F7233EA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664480-61D5-BC27-471B-EC9D3164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683C-9CAD-4E4E-A6CB-33FF137F43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54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194A0-8FC9-9556-5C30-50E07CB6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39C10B-0B66-40D2-5E08-72425F1C7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26014B-CBC5-6B52-E38B-28F30563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FB72-864E-49B8-9263-262C9B7ACAC5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752013-409E-D327-6C0A-A60379D4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9122AA-7094-C377-B6A3-A8E0A382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683C-9CAD-4E4E-A6CB-33FF137F43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45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A83982-D1D5-EEA2-D496-4C2C5AB7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9CD00-C790-0579-9B6D-EA8FAE7EB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1BD2D5-0DBE-4336-893B-816DF84CD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0024A3-D536-58CC-28C4-960CB172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FB72-864E-49B8-9263-262C9B7ACAC5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49795D-4A66-5832-3D4E-D9C11277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EC4C14-4FB7-4C16-89E2-9A1A04CE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683C-9CAD-4E4E-A6CB-33FF137F43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53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E1617E-2E4B-FCC3-698A-D553442BD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A7725D-3662-41FE-4CBE-964B99C10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CEEB99-CE39-6D54-5B68-C9B030638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DD6077D-3798-78DA-64F5-D3A1BAF8D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AD91256-5C82-D16C-6D8D-A4E2C1F6C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E87E1A-6951-AA75-1273-4499EA85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FB72-864E-49B8-9263-262C9B7ACAC5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FE31933-830D-BF14-FF0A-F9B00F9F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60C357F-E31E-BFEA-853C-1594A7C8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683C-9CAD-4E4E-A6CB-33FF137F43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61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10A15-99AC-E070-6F3E-28F79BA3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F35431-CEAB-5259-C2A0-ECB77E6F5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FB72-864E-49B8-9263-262C9B7ACAC5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221B26-5B46-7570-78F9-5F22B321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AE5B00-786E-ACC1-F9AA-8B5E40CA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683C-9CAD-4E4E-A6CB-33FF137F43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92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75D6615-7D70-CFC8-FE7C-FB7A23AD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FB72-864E-49B8-9263-262C9B7ACAC5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1E6934-4790-271F-540F-5E0B2310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0E1ACB-D435-6B66-9FF7-927E64C8A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683C-9CAD-4E4E-A6CB-33FF137F43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23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9386D-8D08-EC1A-A2FA-D5178E9C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BF83FD-3B04-5943-D790-269AD4FBA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B56BED-2DA5-5BC0-1B88-88D9046F2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57C933-754D-E7BE-E103-8A9395FD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FB72-864E-49B8-9263-262C9B7ACAC5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164B2E-802E-25CC-327F-4277C80C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3CFE5C-C001-E0BD-836E-E31610B7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683C-9CAD-4E4E-A6CB-33FF137F43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03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36A4BA-F893-64CB-874B-786DAD021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C7BC0E2-94B6-1BC6-66E5-AABD2F9BE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FF7E98-B210-C92A-44B2-F46F0CED2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33A792-CA65-5F10-3AF6-C43E8E974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FB72-864E-49B8-9263-262C9B7ACAC5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8CF591-19E8-3CFB-3A7B-BE1F8B012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1F61B4-B7C2-210D-6A23-2C702C45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683C-9CAD-4E4E-A6CB-33FF137F43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75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CBB808F-9C00-B477-DC86-588367A9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13DF35-AC62-A9C1-3392-2D871126A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1163B6-DE57-CEE1-A77C-5D7ED8EC3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4FB72-864E-49B8-9263-262C9B7ACAC5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4784EC-D426-FB94-C64B-C0AE42B19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F0C888-BB4A-0DD9-AD28-D30B3521F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1683C-9CAD-4E4E-A6CB-33FF137F43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2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20D8F17-99C6-87C0-1620-7BFB704803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3" t="18806" r="15114" b="835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950BC3E-C1B4-FA3C-CC7D-16D1A6D721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189" r="-8927"/>
          <a:stretch/>
        </p:blipFill>
        <p:spPr>
          <a:xfrm>
            <a:off x="12946743" y="0"/>
            <a:ext cx="333828" cy="6858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E36BADE-137E-C68D-2804-2D99F0F3FA68}"/>
              </a:ext>
            </a:extLst>
          </p:cNvPr>
          <p:cNvSpPr txBox="1"/>
          <p:nvPr/>
        </p:nvSpPr>
        <p:spPr>
          <a:xfrm>
            <a:off x="13280571" y="1628507"/>
            <a:ext cx="313508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  <a:endParaRPr lang="fr-FR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Vote majoritaire</a:t>
            </a:r>
          </a:p>
          <a:p>
            <a:pPr marL="457200" indent="-457200">
              <a:buFont typeface="+mj-lt"/>
              <a:buAutoNum type="arabicPeriod"/>
            </a:pPr>
            <a:endParaRPr lang="fr-F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Election à 2 tours</a:t>
            </a:r>
          </a:p>
          <a:p>
            <a:pPr marL="457200" indent="-457200">
              <a:buFont typeface="+mj-lt"/>
              <a:buAutoNum type="arabicPeriod"/>
            </a:pPr>
            <a:endParaRPr lang="fr-F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Vote négatif / Pondération ternaire</a:t>
            </a:r>
          </a:p>
          <a:p>
            <a:pPr marL="457200" indent="-457200">
              <a:buFont typeface="+mj-lt"/>
              <a:buAutoNum type="arabicPeriod"/>
            </a:pPr>
            <a:endParaRPr lang="fr-F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Vote classement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4F601F2-70A5-E5A3-A4D6-6B6130B83750}"/>
              </a:ext>
            </a:extLst>
          </p:cNvPr>
          <p:cNvSpPr txBox="1"/>
          <p:nvPr/>
        </p:nvSpPr>
        <p:spPr>
          <a:xfrm>
            <a:off x="3440430" y="889843"/>
            <a:ext cx="53111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  <a:latin typeface="Abadi" panose="020B0604020104020204" pitchFamily="34" charset="0"/>
              </a:rPr>
              <a:t>Système de votes</a:t>
            </a:r>
          </a:p>
          <a:p>
            <a:r>
              <a:rPr lang="fr-FR" sz="3600" dirty="0">
                <a:solidFill>
                  <a:schemeClr val="bg1"/>
                </a:solidFill>
                <a:latin typeface="Abadi" panose="020B0604020104020204" pitchFamily="34" charset="0"/>
              </a:rPr>
              <a:t>En C++</a:t>
            </a:r>
          </a:p>
        </p:txBody>
      </p:sp>
    </p:spTree>
    <p:extLst>
      <p:ext uri="{BB962C8B-B14F-4D97-AF65-F5344CB8AC3E}">
        <p14:creationId xmlns:p14="http://schemas.microsoft.com/office/powerpoint/2010/main" val="628795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38351D7-FE9B-E065-2241-6801156DE3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3" t="18806" r="15114" b="835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1E73036-1FAC-5363-A317-012D6EED791C}"/>
              </a:ext>
            </a:extLst>
          </p:cNvPr>
          <p:cNvSpPr txBox="1"/>
          <p:nvPr/>
        </p:nvSpPr>
        <p:spPr>
          <a:xfrm>
            <a:off x="304800" y="292100"/>
            <a:ext cx="227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Vote classement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6826B7F-05A9-4DAC-6CAA-273D6B72BB5E}"/>
              </a:ext>
            </a:extLst>
          </p:cNvPr>
          <p:cNvCxnSpPr>
            <a:cxnSpLocks/>
          </p:cNvCxnSpPr>
          <p:nvPr/>
        </p:nvCxnSpPr>
        <p:spPr>
          <a:xfrm>
            <a:off x="431800" y="753765"/>
            <a:ext cx="100783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D24907-5DCD-9D70-4C96-BA641D37B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30" y="1851474"/>
            <a:ext cx="1378802" cy="122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ED36D66-1485-7C83-6A1D-4ADCB138F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345" y="1851473"/>
            <a:ext cx="1268025" cy="122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6DEF4AD-993D-E029-914D-5FD6A69150A1}"/>
              </a:ext>
            </a:extLst>
          </p:cNvPr>
          <p:cNvSpPr txBox="1"/>
          <p:nvPr/>
        </p:nvSpPr>
        <p:spPr>
          <a:xfrm>
            <a:off x="1636768" y="3198166"/>
            <a:ext cx="947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>
                <a:solidFill>
                  <a:schemeClr val="bg1"/>
                </a:solidFill>
              </a:rPr>
              <a:t>Struct</a:t>
            </a:r>
            <a:endParaRPr lang="fr-FR" sz="2400" b="1" dirty="0">
              <a:solidFill>
                <a:schemeClr val="bg1"/>
              </a:solidFill>
            </a:endParaRPr>
          </a:p>
          <a:p>
            <a:r>
              <a:rPr lang="fr-FR" sz="2400" b="1" dirty="0">
                <a:solidFill>
                  <a:schemeClr val="bg1"/>
                </a:solidFill>
              </a:rPr>
              <a:t>Jeux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B20031-65D8-EE3E-F6A5-E697C0C0731F}"/>
              </a:ext>
            </a:extLst>
          </p:cNvPr>
          <p:cNvSpPr txBox="1"/>
          <p:nvPr/>
        </p:nvSpPr>
        <p:spPr>
          <a:xfrm>
            <a:off x="9282679" y="3198167"/>
            <a:ext cx="1671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Struct</a:t>
            </a:r>
            <a:endParaRPr lang="fr-FR" sz="2400" b="1" dirty="0"/>
          </a:p>
          <a:p>
            <a:r>
              <a:rPr lang="fr-FR" sz="2400" b="1" dirty="0" err="1"/>
              <a:t>InfoVotants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54773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38351D7-FE9B-E065-2241-6801156DE3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3" t="18806" r="15114" b="835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1E73036-1FAC-5363-A317-012D6EED791C}"/>
              </a:ext>
            </a:extLst>
          </p:cNvPr>
          <p:cNvSpPr txBox="1"/>
          <p:nvPr/>
        </p:nvSpPr>
        <p:spPr>
          <a:xfrm>
            <a:off x="304800" y="292100"/>
            <a:ext cx="227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Vote classement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6826B7F-05A9-4DAC-6CAA-273D6B72BB5E}"/>
              </a:ext>
            </a:extLst>
          </p:cNvPr>
          <p:cNvCxnSpPr>
            <a:cxnSpLocks/>
          </p:cNvCxnSpPr>
          <p:nvPr/>
        </p:nvCxnSpPr>
        <p:spPr>
          <a:xfrm>
            <a:off x="431800" y="753765"/>
            <a:ext cx="100783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3B8BA971-4B30-E543-1745-918FC8FE1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139950"/>
            <a:ext cx="3933825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F5029AA-1D40-BDD3-38EE-53CF2F586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7" y="2139950"/>
            <a:ext cx="39243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93653ED-D101-A92D-271F-0625D53C8848}"/>
              </a:ext>
            </a:extLst>
          </p:cNvPr>
          <p:cNvSpPr txBox="1"/>
          <p:nvPr/>
        </p:nvSpPr>
        <p:spPr>
          <a:xfrm>
            <a:off x="1043015" y="3198166"/>
            <a:ext cx="3082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0" i="0" dirty="0" err="1">
                <a:solidFill>
                  <a:srgbClr val="DCDDDE"/>
                </a:solidFill>
                <a:effectLst/>
                <a:latin typeface="Whitney"/>
              </a:rPr>
              <a:t>vector</a:t>
            </a:r>
            <a:r>
              <a:rPr lang="fr-FR" sz="2400" b="0" i="0" dirty="0">
                <a:solidFill>
                  <a:srgbClr val="DCDDDE"/>
                </a:solidFill>
                <a:effectLst/>
                <a:latin typeface="Whitney"/>
              </a:rPr>
              <a:t> &lt;Jeux&gt; </a:t>
            </a:r>
            <a:r>
              <a:rPr lang="fr-FR" sz="2400" b="0" i="0" dirty="0" err="1">
                <a:solidFill>
                  <a:srgbClr val="DCDDDE"/>
                </a:solidFill>
                <a:effectLst/>
                <a:latin typeface="Whitney"/>
              </a:rPr>
              <a:t>ListeJeux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193341B-6155-787F-7F14-D15467C6A11A}"/>
              </a:ext>
            </a:extLst>
          </p:cNvPr>
          <p:cNvSpPr txBox="1"/>
          <p:nvPr/>
        </p:nvSpPr>
        <p:spPr>
          <a:xfrm>
            <a:off x="7658488" y="3198166"/>
            <a:ext cx="4260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0" i="0" dirty="0" err="1">
                <a:solidFill>
                  <a:srgbClr val="000000"/>
                </a:solidFill>
                <a:effectLst/>
                <a:latin typeface="inherit"/>
              </a:rPr>
              <a:t>vector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inherit"/>
              </a:rPr>
              <a:t> &lt;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inherit"/>
              </a:rPr>
              <a:t>InfoVotants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inherit"/>
              </a:rPr>
              <a:t>&gt;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inherit"/>
              </a:rPr>
              <a:t>ListeVotant</a:t>
            </a:r>
            <a:endParaRPr lang="fr-FR" sz="2400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6894035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20D8F17-99C6-87C0-1620-7BFB70480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950BC3E-C1B4-FA3C-CC7D-16D1A6D721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587"/>
          <a:stretch/>
        </p:blipFill>
        <p:spPr>
          <a:xfrm>
            <a:off x="6167535" y="0"/>
            <a:ext cx="6024466" cy="6858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E36BADE-137E-C68D-2804-2D99F0F3FA68}"/>
              </a:ext>
            </a:extLst>
          </p:cNvPr>
          <p:cNvSpPr txBox="1"/>
          <p:nvPr/>
        </p:nvSpPr>
        <p:spPr>
          <a:xfrm>
            <a:off x="7612225" y="1628507"/>
            <a:ext cx="313508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  <a:endParaRPr lang="fr-FR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Vote majoritaire</a:t>
            </a:r>
          </a:p>
          <a:p>
            <a:pPr marL="457200" indent="-457200">
              <a:buFont typeface="+mj-lt"/>
              <a:buAutoNum type="arabicPeriod"/>
            </a:pPr>
            <a:endParaRPr lang="fr-F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Election à 2 tours</a:t>
            </a:r>
          </a:p>
          <a:p>
            <a:pPr marL="457200" indent="-457200">
              <a:buFont typeface="+mj-lt"/>
              <a:buAutoNum type="arabicPeriod"/>
            </a:pPr>
            <a:endParaRPr lang="fr-F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Vote négatif / Pondération ternaire</a:t>
            </a:r>
          </a:p>
          <a:p>
            <a:pPr marL="457200" indent="-457200">
              <a:buFont typeface="+mj-lt"/>
              <a:buAutoNum type="arabicPeriod"/>
            </a:pPr>
            <a:endParaRPr lang="fr-F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Vote classement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62F905A-A6EE-1811-E438-3CE44779CA24}"/>
              </a:ext>
            </a:extLst>
          </p:cNvPr>
          <p:cNvSpPr txBox="1"/>
          <p:nvPr/>
        </p:nvSpPr>
        <p:spPr>
          <a:xfrm>
            <a:off x="-5886450" y="889843"/>
            <a:ext cx="53111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  <a:latin typeface="Abadi" panose="020B0604020104020204" pitchFamily="34" charset="0"/>
              </a:rPr>
              <a:t>Système de votes</a:t>
            </a:r>
          </a:p>
          <a:p>
            <a:r>
              <a:rPr lang="fr-FR" sz="3600" dirty="0">
                <a:solidFill>
                  <a:schemeClr val="bg1"/>
                </a:solidFill>
                <a:latin typeface="Abadi" panose="020B0604020104020204" pitchFamily="34" charset="0"/>
              </a:rPr>
              <a:t>En C++</a:t>
            </a:r>
          </a:p>
        </p:txBody>
      </p:sp>
    </p:spTree>
    <p:extLst>
      <p:ext uri="{BB962C8B-B14F-4D97-AF65-F5344CB8AC3E}">
        <p14:creationId xmlns:p14="http://schemas.microsoft.com/office/powerpoint/2010/main" val="2276256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55DEDD3-6665-6EC3-09E3-132D17CA0E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3" t="18806" r="15114" b="835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E49D9C2-1F54-A3C0-8737-D339F1682624}"/>
              </a:ext>
            </a:extLst>
          </p:cNvPr>
          <p:cNvSpPr txBox="1"/>
          <p:nvPr/>
        </p:nvSpPr>
        <p:spPr>
          <a:xfrm>
            <a:off x="3650615" y="915243"/>
            <a:ext cx="48907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  <a:latin typeface="Abadi" panose="020B0604020104020204" pitchFamily="34" charset="0"/>
              </a:rPr>
              <a:t>Vote majoritaire</a:t>
            </a:r>
            <a:endParaRPr lang="fr-FR" sz="3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186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24217F4-C37B-51AE-64DB-D9DAA2C64B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3" t="18806" r="15114" b="835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E0BE16C-DEF9-27FB-DE23-AFDBC4C10BE9}"/>
              </a:ext>
            </a:extLst>
          </p:cNvPr>
          <p:cNvSpPr txBox="1"/>
          <p:nvPr/>
        </p:nvSpPr>
        <p:spPr>
          <a:xfrm>
            <a:off x="304800" y="292100"/>
            <a:ext cx="22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Vote majoritaire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CE13C80-7A3E-8090-AEB2-D220E62ABD73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31800" y="753765"/>
            <a:ext cx="100783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5BD9FFF2-E2C9-4D9C-E973-57A26ED55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491207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ABB650D1-5484-24BA-4BD2-58CB056877B1}"/>
              </a:ext>
            </a:extLst>
          </p:cNvPr>
          <p:cNvSpPr txBox="1"/>
          <p:nvPr/>
        </p:nvSpPr>
        <p:spPr>
          <a:xfrm>
            <a:off x="3289300" y="1969869"/>
            <a:ext cx="1460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816BEA5-94AD-A874-3EA2-F3BA993713DD}"/>
              </a:ext>
            </a:extLst>
          </p:cNvPr>
          <p:cNvSpPr txBox="1"/>
          <p:nvPr/>
        </p:nvSpPr>
        <p:spPr>
          <a:xfrm>
            <a:off x="3048000" y="3604167"/>
            <a:ext cx="1460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0451658-FB14-CF98-EA44-016D25251E2A}"/>
              </a:ext>
            </a:extLst>
          </p:cNvPr>
          <p:cNvSpPr txBox="1"/>
          <p:nvPr/>
        </p:nvSpPr>
        <p:spPr>
          <a:xfrm>
            <a:off x="7239000" y="3059667"/>
            <a:ext cx="1460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8885998-58EE-9ACC-F079-0E070C4B6074}"/>
              </a:ext>
            </a:extLst>
          </p:cNvPr>
          <p:cNvSpPr txBox="1"/>
          <p:nvPr/>
        </p:nvSpPr>
        <p:spPr>
          <a:xfrm>
            <a:off x="4749800" y="1566724"/>
            <a:ext cx="1460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368279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55DEDD3-6665-6EC3-09E3-132D17CA0E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3" t="18806" r="15114" b="835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E49D9C2-1F54-A3C0-8737-D339F1682624}"/>
              </a:ext>
            </a:extLst>
          </p:cNvPr>
          <p:cNvSpPr txBox="1"/>
          <p:nvPr/>
        </p:nvSpPr>
        <p:spPr>
          <a:xfrm>
            <a:off x="3872865" y="851743"/>
            <a:ext cx="44462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  <a:latin typeface="Abadi" panose="020B0604020104020204" pitchFamily="34" charset="0"/>
              </a:rPr>
              <a:t>Vote à 2 tours</a:t>
            </a:r>
            <a:endParaRPr lang="fr-FR" sz="3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936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38351D7-FE9B-E065-2241-6801156DE3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3" t="18806" r="15114" b="835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1E73036-1FAC-5363-A317-012D6EED791C}"/>
              </a:ext>
            </a:extLst>
          </p:cNvPr>
          <p:cNvSpPr txBox="1"/>
          <p:nvPr/>
        </p:nvSpPr>
        <p:spPr>
          <a:xfrm>
            <a:off x="304800" y="292100"/>
            <a:ext cx="2024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Vote à 2 tours</a:t>
            </a: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F9EC07A3-B867-7702-0B9E-4858A9DA49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124799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6826B7F-05A9-4DAC-6CAA-273D6B72BB5E}"/>
              </a:ext>
            </a:extLst>
          </p:cNvPr>
          <p:cNvCxnSpPr>
            <a:cxnSpLocks/>
          </p:cNvCxnSpPr>
          <p:nvPr/>
        </p:nvCxnSpPr>
        <p:spPr>
          <a:xfrm>
            <a:off x="431800" y="753765"/>
            <a:ext cx="100783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aphique 18">
            <a:extLst>
              <a:ext uri="{FF2B5EF4-FFF2-40B4-BE49-F238E27FC236}">
                <a16:creationId xmlns:a16="http://schemas.microsoft.com/office/drawing/2014/main" id="{92AD2603-D652-B5E7-4625-037A96823D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2865074"/>
              </p:ext>
            </p:extLst>
          </p:nvPr>
        </p:nvGraphicFramePr>
        <p:xfrm>
          <a:off x="935715" y="1864782"/>
          <a:ext cx="4064000" cy="3128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Graphique 23">
            <a:extLst>
              <a:ext uri="{FF2B5EF4-FFF2-40B4-BE49-F238E27FC236}">
                <a16:creationId xmlns:a16="http://schemas.microsoft.com/office/drawing/2014/main" id="{2EEB97E5-4D92-DDA0-0782-18A1587DC7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1705707"/>
              </p:ext>
            </p:extLst>
          </p:nvPr>
        </p:nvGraphicFramePr>
        <p:xfrm>
          <a:off x="7031715" y="1864782"/>
          <a:ext cx="5435599" cy="3128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6" name="ZoneTexte 25">
            <a:extLst>
              <a:ext uri="{FF2B5EF4-FFF2-40B4-BE49-F238E27FC236}">
                <a16:creationId xmlns:a16="http://schemas.microsoft.com/office/drawing/2014/main" id="{13D117C2-5675-4838-4CAE-7EECD5A574F7}"/>
              </a:ext>
            </a:extLst>
          </p:cNvPr>
          <p:cNvSpPr txBox="1"/>
          <p:nvPr/>
        </p:nvSpPr>
        <p:spPr>
          <a:xfrm>
            <a:off x="8630165" y="2569077"/>
            <a:ext cx="117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Vote Blanc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ACC5F88-EEB3-A085-73BC-CF7D20CB03A0}"/>
              </a:ext>
            </a:extLst>
          </p:cNvPr>
          <p:cNvSpPr txBox="1"/>
          <p:nvPr/>
        </p:nvSpPr>
        <p:spPr>
          <a:xfrm>
            <a:off x="8293100" y="3616298"/>
            <a:ext cx="119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Candidat 1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E38756D-FB8D-E624-CDFD-6435CFEDD30E}"/>
              </a:ext>
            </a:extLst>
          </p:cNvPr>
          <p:cNvSpPr txBox="1"/>
          <p:nvPr/>
        </p:nvSpPr>
        <p:spPr>
          <a:xfrm>
            <a:off x="10109879" y="3156466"/>
            <a:ext cx="119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Candidat 2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40ACAD0-3514-1F0C-D0F1-7D3B2ECDF3D0}"/>
              </a:ext>
            </a:extLst>
          </p:cNvPr>
          <p:cNvSpPr txBox="1"/>
          <p:nvPr/>
        </p:nvSpPr>
        <p:spPr>
          <a:xfrm>
            <a:off x="1514022" y="2755371"/>
            <a:ext cx="119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Candidat 3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39893A6-D85A-6062-FA15-ED63CCBEF2C8}"/>
              </a:ext>
            </a:extLst>
          </p:cNvPr>
          <p:cNvSpPr txBox="1"/>
          <p:nvPr/>
        </p:nvSpPr>
        <p:spPr>
          <a:xfrm>
            <a:off x="1242563" y="3169166"/>
            <a:ext cx="119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Candidat 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3E9940A-D1CA-1BFA-0F86-E974DFBC58AE}"/>
              </a:ext>
            </a:extLst>
          </p:cNvPr>
          <p:cNvSpPr txBox="1"/>
          <p:nvPr/>
        </p:nvSpPr>
        <p:spPr>
          <a:xfrm>
            <a:off x="3174321" y="2799834"/>
            <a:ext cx="119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Candidat 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4A8D77A-3781-4316-561C-762382E78043}"/>
              </a:ext>
            </a:extLst>
          </p:cNvPr>
          <p:cNvSpPr txBox="1"/>
          <p:nvPr/>
        </p:nvSpPr>
        <p:spPr>
          <a:xfrm>
            <a:off x="2578100" y="3691957"/>
            <a:ext cx="119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Candidat 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BC5E9C7-F1FE-247C-C93A-6875B0787E47}"/>
              </a:ext>
            </a:extLst>
          </p:cNvPr>
          <p:cNvSpPr txBox="1"/>
          <p:nvPr/>
        </p:nvSpPr>
        <p:spPr>
          <a:xfrm>
            <a:off x="829580" y="2227276"/>
            <a:ext cx="117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Vote Blanc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A686EC9-6A21-2972-3A3D-E0F42F1604C4}"/>
              </a:ext>
            </a:extLst>
          </p:cNvPr>
          <p:cNvCxnSpPr/>
          <p:nvPr/>
        </p:nvCxnSpPr>
        <p:spPr>
          <a:xfrm>
            <a:off x="2032000" y="2411942"/>
            <a:ext cx="674464" cy="3418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812441AD-4C7C-279D-19A0-0511F436640F}"/>
              </a:ext>
            </a:extLst>
          </p:cNvPr>
          <p:cNvCxnSpPr>
            <a:cxnSpLocks/>
          </p:cNvCxnSpPr>
          <p:nvPr/>
        </p:nvCxnSpPr>
        <p:spPr>
          <a:xfrm>
            <a:off x="5463050" y="3525798"/>
            <a:ext cx="1885724" cy="0"/>
          </a:xfrm>
          <a:prstGeom prst="straightConnector1">
            <a:avLst/>
          </a:prstGeom>
          <a:ln w="730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553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55DEDD3-6665-6EC3-09E3-132D17CA0E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3" t="18806" r="15114" b="835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E49D9C2-1F54-A3C0-8737-D339F1682624}"/>
              </a:ext>
            </a:extLst>
          </p:cNvPr>
          <p:cNvSpPr txBox="1"/>
          <p:nvPr/>
        </p:nvSpPr>
        <p:spPr>
          <a:xfrm>
            <a:off x="2977832" y="724743"/>
            <a:ext cx="62363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  <a:latin typeface="Abadi" panose="020B0604020104020204" pitchFamily="34" charset="0"/>
              </a:rPr>
              <a:t>Vote négatif / Pondération ternaire</a:t>
            </a:r>
            <a:endParaRPr lang="fr-FR" sz="3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579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38351D7-FE9B-E065-2241-6801156DE3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3" t="18806" r="15114" b="835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1E73036-1FAC-5363-A317-012D6EED791C}"/>
              </a:ext>
            </a:extLst>
          </p:cNvPr>
          <p:cNvSpPr txBox="1"/>
          <p:nvPr/>
        </p:nvSpPr>
        <p:spPr>
          <a:xfrm>
            <a:off x="304800" y="292100"/>
            <a:ext cx="1737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Vote négatif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6826B7F-05A9-4DAC-6CAA-273D6B72BB5E}"/>
              </a:ext>
            </a:extLst>
          </p:cNvPr>
          <p:cNvCxnSpPr>
            <a:cxnSpLocks/>
          </p:cNvCxnSpPr>
          <p:nvPr/>
        </p:nvCxnSpPr>
        <p:spPr>
          <a:xfrm>
            <a:off x="431800" y="753765"/>
            <a:ext cx="100783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705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55DEDD3-6665-6EC3-09E3-132D17CA0E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3" t="18806" r="15114" b="835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E49D9C2-1F54-A3C0-8737-D339F1682624}"/>
              </a:ext>
            </a:extLst>
          </p:cNvPr>
          <p:cNvSpPr txBox="1"/>
          <p:nvPr/>
        </p:nvSpPr>
        <p:spPr>
          <a:xfrm>
            <a:off x="3609816" y="750143"/>
            <a:ext cx="49723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  <a:latin typeface="Abadi" panose="020B0604020104020204" pitchFamily="34" charset="0"/>
              </a:rPr>
              <a:t>Vote classement</a:t>
            </a:r>
            <a:endParaRPr lang="fr-FR" sz="3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5524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107</Words>
  <Application>Microsoft Office PowerPoint</Application>
  <PresentationFormat>Grand écran</PresentationFormat>
  <Paragraphs>53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Abadi</vt:lpstr>
      <vt:lpstr>Arial</vt:lpstr>
      <vt:lpstr>Calibri</vt:lpstr>
      <vt:lpstr>Calibri Light</vt:lpstr>
      <vt:lpstr>inherit</vt:lpstr>
      <vt:lpstr>Whitney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Michaël DITLECADET</dc:creator>
  <cp:lastModifiedBy>Michaël DITLECADET</cp:lastModifiedBy>
  <cp:revision>2</cp:revision>
  <dcterms:created xsi:type="dcterms:W3CDTF">2022-11-25T22:07:53Z</dcterms:created>
  <dcterms:modified xsi:type="dcterms:W3CDTF">2022-11-26T02:24:05Z</dcterms:modified>
</cp:coreProperties>
</file>