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70"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8C6"/>
    <a:srgbClr val="325EF7"/>
    <a:srgbClr val="1627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10"/>
  </p:normalViewPr>
  <p:slideViewPr>
    <p:cSldViewPr snapToGrid="0">
      <p:cViewPr varScale="1">
        <p:scale>
          <a:sx n="102" d="100"/>
          <a:sy n="102" d="100"/>
        </p:scale>
        <p:origin x="1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68887-E591-5642-9310-B9FAFDA4228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B630A-C22F-DB4E-8A91-54E285F8BE3F}" type="slidenum">
              <a:rPr lang="en-US" smtClean="0"/>
              <a:t>‹#›</a:t>
            </a:fld>
            <a:endParaRPr lang="en-US"/>
          </a:p>
        </p:txBody>
      </p:sp>
    </p:spTree>
    <p:extLst>
      <p:ext uri="{BB962C8B-B14F-4D97-AF65-F5344CB8AC3E}">
        <p14:creationId xmlns:p14="http://schemas.microsoft.com/office/powerpoint/2010/main" val="212371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6B630A-C22F-DB4E-8A91-54E285F8BE3F}" type="slidenum">
              <a:rPr lang="en-US" smtClean="0"/>
              <a:t>3</a:t>
            </a:fld>
            <a:endParaRPr lang="en-US"/>
          </a:p>
        </p:txBody>
      </p:sp>
    </p:spTree>
    <p:extLst>
      <p:ext uri="{BB962C8B-B14F-4D97-AF65-F5344CB8AC3E}">
        <p14:creationId xmlns:p14="http://schemas.microsoft.com/office/powerpoint/2010/main" val="156110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6B630A-C22F-DB4E-8A91-54E285F8BE3F}" type="slidenum">
              <a:rPr lang="en-US" smtClean="0"/>
              <a:t>11</a:t>
            </a:fld>
            <a:endParaRPr lang="en-US"/>
          </a:p>
        </p:txBody>
      </p:sp>
    </p:spTree>
    <p:extLst>
      <p:ext uri="{BB962C8B-B14F-4D97-AF65-F5344CB8AC3E}">
        <p14:creationId xmlns:p14="http://schemas.microsoft.com/office/powerpoint/2010/main" val="81435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81E4-30C8-2C13-AACA-5380EEFBB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66971-6A05-1FCE-D2FD-5796D1EE1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434E77-E9F0-F9D2-B429-E75C229AE6E8}"/>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ACBCFC8F-2C14-D00E-58E3-3A4C7D20B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C1522-83ED-8389-0406-AC2577AA47AE}"/>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63504339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1267-5DD9-1E70-5E78-968CCCE5E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CE8235-F5DE-B1AA-61AD-039A48C4E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48EC-5C2F-0273-5F97-449AD2898A28}"/>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9A38455E-6B52-023D-9A4A-FEE36E0D0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25791-5F9B-412F-782B-152582128AF8}"/>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57290065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2AC15-F4D7-5941-AED5-A9403DDACB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E9457-FBBF-E634-74C0-91787522B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BD03-0C8C-0965-1DB0-FA379870956E}"/>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EF229161-2F07-3E48-FBC1-2F5C59127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BEABC-3E7F-64C8-7376-81BCB7AAEF8A}"/>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246030631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5A5A-C92C-B53E-2B96-6B5B8B69A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2E252-F553-A5D4-4D5B-E4D66471EC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A8DC4-A688-54B3-4A9D-9B6629EED684}"/>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FE99BDC4-5B8E-9DB7-EB0A-357D0BB6D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6B878-3874-FA38-07BB-4DC27B53877A}"/>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38343034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B458-5AD1-CD7F-563F-5D7058429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BCE855-1E00-FECD-DB96-1225CDD738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196101-A1F0-410E-4108-6332F8FFF289}"/>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6B2643DF-33AA-5500-BB92-19D4DF2BB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59813-2467-CFE4-E342-49DAC2FC6BF1}"/>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64318277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9D80-2D8D-A952-71EF-CA7D7D23C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DC6D4-3E29-1563-84FC-1950E0379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88077-8190-F79F-70BA-2B8673011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5BBDC-86C5-86DF-0C02-515891A07D29}"/>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6" name="Footer Placeholder 5">
            <a:extLst>
              <a:ext uri="{FF2B5EF4-FFF2-40B4-BE49-F238E27FC236}">
                <a16:creationId xmlns:a16="http://schemas.microsoft.com/office/drawing/2014/main" id="{6CB9CD08-3CFF-B300-42E7-DEC1CBD72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C98D1-20EB-F9E9-CF32-B18A73C67F12}"/>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47851638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2C0F-CAE4-F212-628A-FEB26F186C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08E4F-84EA-3A9C-DFA0-99203A12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E1007B-E62C-6F61-FCD2-7D95088A8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B42F9-C18F-9583-5C1F-16F6148D4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FC709-0856-0568-81A9-727AC0862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1625A-A575-60D4-88C6-8F2B6F8508B0}"/>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8" name="Footer Placeholder 7">
            <a:extLst>
              <a:ext uri="{FF2B5EF4-FFF2-40B4-BE49-F238E27FC236}">
                <a16:creationId xmlns:a16="http://schemas.microsoft.com/office/drawing/2014/main" id="{61C4EED7-D9FF-F61F-55E8-C0C41EA02E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A2D36A-C699-B7C1-D216-55275ED55B24}"/>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57082910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4502-03AE-3066-68F9-F8D6284033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5CB8D3-2DDC-0728-DDFB-760FCFFB0666}"/>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4" name="Footer Placeholder 3">
            <a:extLst>
              <a:ext uri="{FF2B5EF4-FFF2-40B4-BE49-F238E27FC236}">
                <a16:creationId xmlns:a16="http://schemas.microsoft.com/office/drawing/2014/main" id="{099A47A9-3319-5693-F531-D6525F7D6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7CE15-8FF9-A61A-F2DE-3070C3A23174}"/>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62431748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CD857-9333-A312-3891-52DF722EEC0B}"/>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3" name="Footer Placeholder 2">
            <a:extLst>
              <a:ext uri="{FF2B5EF4-FFF2-40B4-BE49-F238E27FC236}">
                <a16:creationId xmlns:a16="http://schemas.microsoft.com/office/drawing/2014/main" id="{D4C55C3C-3537-440E-BF28-FA5C7097D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1F240-BCED-E19C-0571-8F83F592C79A}"/>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45611062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164B-4D92-8804-7E7F-4D29140F0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3FC0C-AE15-584F-E67F-E26F830D6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CCAAB-517B-F732-9094-1A39F5349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E9229-1377-1CA6-82D5-08DB332D57CF}"/>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6" name="Footer Placeholder 5">
            <a:extLst>
              <a:ext uri="{FF2B5EF4-FFF2-40B4-BE49-F238E27FC236}">
                <a16:creationId xmlns:a16="http://schemas.microsoft.com/office/drawing/2014/main" id="{6449EAB3-AA67-11F7-F9BE-7C7533D96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176FB-9681-B8EE-ED81-5A260BE53FBC}"/>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6435647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2A99-7188-8F0B-D4DA-90817227D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9E0B22-9546-D914-8BCA-139651ECB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8F52A-21B3-4975-9250-E92287E32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C769F-06E2-E79D-708E-6D7D677307B0}"/>
              </a:ext>
            </a:extLst>
          </p:cNvPr>
          <p:cNvSpPr>
            <a:spLocks noGrp="1"/>
          </p:cNvSpPr>
          <p:nvPr>
            <p:ph type="dt" sz="half" idx="10"/>
          </p:nvPr>
        </p:nvSpPr>
        <p:spPr/>
        <p:txBody>
          <a:bodyPr/>
          <a:lstStyle/>
          <a:p>
            <a:fld id="{A54B2CE2-A1A1-6E41-BA8C-DA9E3A2A0180}" type="datetimeFigureOut">
              <a:rPr lang="en-US" smtClean="0"/>
              <a:t>1/31/25</a:t>
            </a:fld>
            <a:endParaRPr lang="en-US"/>
          </a:p>
        </p:txBody>
      </p:sp>
      <p:sp>
        <p:nvSpPr>
          <p:cNvPr id="6" name="Footer Placeholder 5">
            <a:extLst>
              <a:ext uri="{FF2B5EF4-FFF2-40B4-BE49-F238E27FC236}">
                <a16:creationId xmlns:a16="http://schemas.microsoft.com/office/drawing/2014/main" id="{0B3114C6-68EA-4C21-31D4-9CB49F5E5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49336-B70E-9C11-95BE-46A9953EFC8D}"/>
              </a:ext>
            </a:extLst>
          </p:cNvPr>
          <p:cNvSpPr>
            <a:spLocks noGrp="1"/>
          </p:cNvSpPr>
          <p:nvPr>
            <p:ph type="sldNum" sz="quarter" idx="12"/>
          </p:nvPr>
        </p:nvSpPr>
        <p:spPr/>
        <p:txBody>
          <a:bodyPr/>
          <a:lstStyle/>
          <a:p>
            <a:fld id="{AABF5E8D-4545-3B4C-8FFE-16546995A26C}" type="slidenum">
              <a:rPr lang="en-US" smtClean="0"/>
              <a:t>‹#›</a:t>
            </a:fld>
            <a:endParaRPr lang="en-US"/>
          </a:p>
        </p:txBody>
      </p:sp>
    </p:spTree>
    <p:extLst>
      <p:ext uri="{BB962C8B-B14F-4D97-AF65-F5344CB8AC3E}">
        <p14:creationId xmlns:p14="http://schemas.microsoft.com/office/powerpoint/2010/main" val="127590239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D18A2-EBD8-31D3-C747-AB94980B7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8DA39-8710-800E-56DF-51F109362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88B82-1222-6CD8-A9F5-986B39733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4B2CE2-A1A1-6E41-BA8C-DA9E3A2A0180}" type="datetimeFigureOut">
              <a:rPr lang="en-US" smtClean="0"/>
              <a:t>1/31/25</a:t>
            </a:fld>
            <a:endParaRPr lang="en-US"/>
          </a:p>
        </p:txBody>
      </p:sp>
      <p:sp>
        <p:nvSpPr>
          <p:cNvPr id="5" name="Footer Placeholder 4">
            <a:extLst>
              <a:ext uri="{FF2B5EF4-FFF2-40B4-BE49-F238E27FC236}">
                <a16:creationId xmlns:a16="http://schemas.microsoft.com/office/drawing/2014/main" id="{D4AA3008-678F-2021-9943-05B96DF38A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F01C8-55AF-8C4C-64F5-4EE2C15F7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BF5E8D-4545-3B4C-8FFE-16546995A26C}" type="slidenum">
              <a:rPr lang="en-US" smtClean="0"/>
              <a:t>‹#›</a:t>
            </a:fld>
            <a:endParaRPr lang="en-US"/>
          </a:p>
        </p:txBody>
      </p:sp>
    </p:spTree>
    <p:extLst>
      <p:ext uri="{BB962C8B-B14F-4D97-AF65-F5344CB8AC3E}">
        <p14:creationId xmlns:p14="http://schemas.microsoft.com/office/powerpoint/2010/main" val="37244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42">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Group 1043">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038" name="Freeform: Shape 103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Freeform: Shape 103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56E3A5B2-C17B-1BE7-62E3-8AF44451AFBD}"/>
              </a:ext>
            </a:extLst>
          </p:cNvPr>
          <p:cNvSpPr txBox="1"/>
          <p:nvPr/>
        </p:nvSpPr>
        <p:spPr>
          <a:xfrm>
            <a:off x="1906044" y="712014"/>
            <a:ext cx="8379912"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Sample Data Analyst Report</a:t>
            </a:r>
          </a:p>
        </p:txBody>
      </p:sp>
      <p:sp>
        <p:nvSpPr>
          <p:cNvPr id="7" name="TextBox 6">
            <a:extLst>
              <a:ext uri="{FF2B5EF4-FFF2-40B4-BE49-F238E27FC236}">
                <a16:creationId xmlns:a16="http://schemas.microsoft.com/office/drawing/2014/main" id="{253F7C2F-AB6C-3B7E-71B0-704CAB3C5E16}"/>
              </a:ext>
            </a:extLst>
          </p:cNvPr>
          <p:cNvSpPr txBox="1"/>
          <p:nvPr/>
        </p:nvSpPr>
        <p:spPr>
          <a:xfrm>
            <a:off x="4642757" y="4720997"/>
            <a:ext cx="290648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By Michael Dixon</a:t>
            </a:r>
          </a:p>
        </p:txBody>
      </p:sp>
    </p:spTree>
    <p:extLst>
      <p:ext uri="{BB962C8B-B14F-4D97-AF65-F5344CB8AC3E}">
        <p14:creationId xmlns:p14="http://schemas.microsoft.com/office/powerpoint/2010/main" val="2152281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E22E-3501-AE42-9A3D-9E7F9CAC6345}"/>
              </a:ext>
            </a:extLst>
          </p:cNvPr>
          <p:cNvSpPr>
            <a:spLocks noGrp="1"/>
          </p:cNvSpPr>
          <p:nvPr>
            <p:ph type="title"/>
          </p:nvPr>
        </p:nvSpPr>
        <p:spPr>
          <a:xfrm>
            <a:off x="630936" y="250379"/>
            <a:ext cx="3429000" cy="1719072"/>
          </a:xfrm>
        </p:spPr>
        <p:txBody>
          <a:bodyPr anchor="b">
            <a:normAutofit/>
          </a:bodyPr>
          <a:lstStyle/>
          <a:p>
            <a:r>
              <a:rPr lang="en-US" sz="5400" b="1" u="sng" dirty="0">
                <a:solidFill>
                  <a:schemeClr val="bg1"/>
                </a:solidFill>
                <a:latin typeface="Times New Roman" panose="02020603050405020304" pitchFamily="18" charset="0"/>
                <a:cs typeface="Times New Roman" panose="02020603050405020304" pitchFamily="18" charset="0"/>
              </a:rPr>
              <a:t>Final Results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A419C8C-4B9C-F2A3-2A23-6EC28BA4EC87}"/>
              </a:ext>
            </a:extLst>
          </p:cNvPr>
          <p:cNvSpPr>
            <a:spLocks noGrp="1"/>
          </p:cNvSpPr>
          <p:nvPr>
            <p:ph idx="1"/>
          </p:nvPr>
        </p:nvSpPr>
        <p:spPr>
          <a:xfrm>
            <a:off x="92765" y="5247364"/>
            <a:ext cx="12006470" cy="1230554"/>
          </a:xfrm>
        </p:spPr>
        <p:txBody>
          <a:bodyPr anchor="t">
            <a:noAutofit/>
          </a:bodyPr>
          <a:lstStyle/>
          <a:p>
            <a:r>
              <a:rPr lang="en-US" sz="1800" dirty="0">
                <a:solidFill>
                  <a:schemeClr val="bg1"/>
                </a:solidFill>
                <a:latin typeface="Times New Roman" panose="02020603050405020304" pitchFamily="18" charset="0"/>
                <a:cs typeface="Times New Roman" panose="02020603050405020304" pitchFamily="18" charset="0"/>
              </a:rPr>
              <a:t>Considering how well this model works, we then applied it to our test, but instead of binary outputs of 1 and 0 (renewal vs no renewal), we output the probability of renewal. </a:t>
            </a:r>
          </a:p>
          <a:p>
            <a:r>
              <a:rPr lang="en-US" sz="1800" dirty="0">
                <a:solidFill>
                  <a:schemeClr val="bg1"/>
                </a:solidFill>
                <a:latin typeface="Times New Roman" panose="02020603050405020304" pitchFamily="18" charset="0"/>
                <a:cs typeface="Times New Roman" panose="02020603050405020304" pitchFamily="18" charset="0"/>
              </a:rPr>
              <a:t>As seen above in our test set, we have the probability of some season ticket holders renewing their accounts on the far right.</a:t>
            </a:r>
          </a:p>
          <a:p>
            <a:r>
              <a:rPr lang="en-US" sz="1800" dirty="0">
                <a:solidFill>
                  <a:schemeClr val="bg1"/>
                </a:solidFill>
                <a:latin typeface="Times New Roman" panose="02020603050405020304" pitchFamily="18" charset="0"/>
                <a:cs typeface="Times New Roman" panose="02020603050405020304" pitchFamily="18" charset="0"/>
              </a:rPr>
              <a:t>For example, the season ticket holder in the second row, who purchased 5 seats costing $4294  for their personal account, has a 74.93% chance of renewing next year.</a:t>
            </a: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2D9206AF-937C-2543-5FEB-B60CD09BA6C1}"/>
              </a:ext>
            </a:extLst>
          </p:cNvPr>
          <p:cNvPicPr>
            <a:picLocks noChangeAspect="1"/>
          </p:cNvPicPr>
          <p:nvPr/>
        </p:nvPicPr>
        <p:blipFill>
          <a:blip r:embed="rId3"/>
          <a:stretch>
            <a:fillRect/>
          </a:stretch>
        </p:blipFill>
        <p:spPr>
          <a:xfrm>
            <a:off x="92765" y="1983222"/>
            <a:ext cx="12006470" cy="3070861"/>
          </a:xfrm>
          <a:prstGeom prst="rect">
            <a:avLst/>
          </a:prstGeom>
        </p:spPr>
      </p:pic>
    </p:spTree>
    <p:extLst>
      <p:ext uri="{BB962C8B-B14F-4D97-AF65-F5344CB8AC3E}">
        <p14:creationId xmlns:p14="http://schemas.microsoft.com/office/powerpoint/2010/main" val="191076727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7AE65-44CF-8D68-99B8-32BF8CF7428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dirty="0">
                <a:solidFill>
                  <a:schemeClr val="bg1"/>
                </a:solidFill>
                <a:latin typeface="Times New Roman" panose="02020603050405020304" pitchFamily="18" charset="0"/>
                <a:cs typeface="Times New Roman" panose="02020603050405020304" pitchFamily="18" charset="0"/>
              </a:rPr>
              <a:t>Feature Importance</a:t>
            </a:r>
          </a:p>
        </p:txBody>
      </p:sp>
      <p:sp>
        <p:nvSpPr>
          <p:cNvPr id="7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75807E-0B37-4124-8F63-9CF215D74A29}"/>
              </a:ext>
            </a:extLst>
          </p:cNvPr>
          <p:cNvSpPr txBox="1"/>
          <p:nvPr/>
        </p:nvSpPr>
        <p:spPr>
          <a:xfrm>
            <a:off x="350000" y="2807208"/>
            <a:ext cx="3709936"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graph seeks to show how much of the model’s output is associated with each variable (feature). </a:t>
            </a:r>
          </a:p>
          <a:p>
            <a:pPr marL="285750" indent="-228600">
              <a:lnSpc>
                <a:spcPct val="90000"/>
              </a:lnSpc>
              <a:spcAft>
                <a:spcPts val="600"/>
              </a:spcAf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Here, tenure and utilization rate are far and away the most important features to our model.</a:t>
            </a:r>
          </a:p>
        </p:txBody>
      </p:sp>
      <p:pic>
        <p:nvPicPr>
          <p:cNvPr id="7" name="Content Placeholder 6" descr="A graph with blue bars&#10;&#10;Description automatically generated">
            <a:extLst>
              <a:ext uri="{FF2B5EF4-FFF2-40B4-BE49-F238E27FC236}">
                <a16:creationId xmlns:a16="http://schemas.microsoft.com/office/drawing/2014/main" id="{D46C318C-CA3A-A086-966C-4ABF76E66BC0}"/>
              </a:ext>
            </a:extLst>
          </p:cNvPr>
          <p:cNvPicPr>
            <a:picLocks noGrp="1" noChangeAspect="1"/>
          </p:cNvPicPr>
          <p:nvPr>
            <p:ph idx="1"/>
          </p:nvPr>
        </p:nvPicPr>
        <p:blipFill>
          <a:blip r:embed="rId4"/>
          <a:stretch>
            <a:fillRect/>
          </a:stretch>
        </p:blipFill>
        <p:spPr>
          <a:xfrm>
            <a:off x="4128999" y="1866582"/>
            <a:ext cx="8006134" cy="4351338"/>
          </a:xfrm>
        </p:spPr>
      </p:pic>
    </p:spTree>
    <p:extLst>
      <p:ext uri="{BB962C8B-B14F-4D97-AF65-F5344CB8AC3E}">
        <p14:creationId xmlns:p14="http://schemas.microsoft.com/office/powerpoint/2010/main" val="14623144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07E9-89E7-D7AC-9651-A14B2457DBAD}"/>
              </a:ext>
            </a:extLst>
          </p:cNvPr>
          <p:cNvSpPr>
            <a:spLocks noGrp="1"/>
          </p:cNvSpPr>
          <p:nvPr>
            <p:ph type="title"/>
          </p:nvPr>
        </p:nvSpPr>
        <p:spPr/>
        <p:txBody>
          <a:bodyPr/>
          <a:lstStyle/>
          <a:p>
            <a:r>
              <a:rPr lang="en-US" b="1" u="sng" dirty="0">
                <a:solidFill>
                  <a:schemeClr val="bg1"/>
                </a:solidFill>
                <a:latin typeface="Times New Roman" panose="02020603050405020304" pitchFamily="18" charset="0"/>
                <a:cs typeface="Times New Roman" panose="02020603050405020304" pitchFamily="18" charset="0"/>
              </a:rPr>
              <a:t>Next Steps</a:t>
            </a:r>
          </a:p>
        </p:txBody>
      </p:sp>
      <p:sp>
        <p:nvSpPr>
          <p:cNvPr id="3" name="Content Placeholder 2">
            <a:extLst>
              <a:ext uri="{FF2B5EF4-FFF2-40B4-BE49-F238E27FC236}">
                <a16:creationId xmlns:a16="http://schemas.microsoft.com/office/drawing/2014/main" id="{0DF21507-FAD3-711C-DE16-CFF0C8DE7DF5}"/>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Overall, we can say the modeling appears to be a success and can use it for the upcoming fiscal year. </a:t>
            </a:r>
          </a:p>
          <a:p>
            <a:r>
              <a:rPr lang="en-US" dirty="0">
                <a:solidFill>
                  <a:schemeClr val="bg1"/>
                </a:solidFill>
                <a:latin typeface="Times New Roman" panose="02020603050405020304" pitchFamily="18" charset="0"/>
                <a:cs typeface="Times New Roman" panose="02020603050405020304" pitchFamily="18" charset="0"/>
              </a:rPr>
              <a:t>We should prioritize deals, sales or offers to people who currently have season tickets but have not held them for particularly long as it seems that as longevity increases, so does the probability the customer will renew the tickets. </a:t>
            </a:r>
          </a:p>
          <a:p>
            <a:r>
              <a:rPr lang="en-US" dirty="0">
                <a:solidFill>
                  <a:schemeClr val="bg1"/>
                </a:solidFill>
                <a:latin typeface="Times New Roman" panose="02020603050405020304" pitchFamily="18" charset="0"/>
                <a:cs typeface="Times New Roman" panose="02020603050405020304" pitchFamily="18" charset="0"/>
              </a:rPr>
              <a:t>Furthermore, we should pay close attention to utilization rate of ticket holders this year as that too will be highly associated with which customers most useful for us to target. </a:t>
            </a:r>
          </a:p>
        </p:txBody>
      </p:sp>
    </p:spTree>
    <p:extLst>
      <p:ext uri="{BB962C8B-B14F-4D97-AF65-F5344CB8AC3E}">
        <p14:creationId xmlns:p14="http://schemas.microsoft.com/office/powerpoint/2010/main" val="288891530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A734-E11C-BD66-5180-AB64996395ED}"/>
              </a:ext>
            </a:extLst>
          </p:cNvPr>
          <p:cNvSpPr>
            <a:spLocks noGrp="1"/>
          </p:cNvSpPr>
          <p:nvPr>
            <p:ph type="title"/>
          </p:nvPr>
        </p:nvSpPr>
        <p:spPr>
          <a:xfrm>
            <a:off x="838200" y="2663514"/>
            <a:ext cx="10515600" cy="1325563"/>
          </a:xfrm>
        </p:spPr>
        <p:txBody>
          <a:bodyPr>
            <a:normAutofit fontScale="90000"/>
          </a:bodyPr>
          <a:lstStyle/>
          <a:p>
            <a:pPr algn="ctr"/>
            <a:r>
              <a:rPr lang="en-US" dirty="0">
                <a:solidFill>
                  <a:schemeClr val="bg1"/>
                </a:solidFill>
                <a:latin typeface="Times New Roman" panose="02020603050405020304" pitchFamily="18" charset="0"/>
                <a:cs typeface="Times New Roman" panose="02020603050405020304" pitchFamily="18" charset="0"/>
              </a:rPr>
              <a:t>Presented by Michael Dixon</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Thank You for Reading</a:t>
            </a:r>
          </a:p>
        </p:txBody>
      </p:sp>
    </p:spTree>
    <p:extLst>
      <p:ext uri="{BB962C8B-B14F-4D97-AF65-F5344CB8AC3E}">
        <p14:creationId xmlns:p14="http://schemas.microsoft.com/office/powerpoint/2010/main" val="258314981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9" name="Rectangle 208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FL Draft brings free-spending passionate football fans to the Strip - The  Nevada Independent">
            <a:extLst>
              <a:ext uri="{FF2B5EF4-FFF2-40B4-BE49-F238E27FC236}">
                <a16:creationId xmlns:a16="http://schemas.microsoft.com/office/drawing/2014/main" id="{314CE334-C58E-B207-2308-BABEFD946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7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91" name="Rectangle 209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141BB59-BB5B-5775-4624-BD96A69ACDD7}"/>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The Task:</a:t>
            </a:r>
          </a:p>
        </p:txBody>
      </p:sp>
      <p:sp>
        <p:nvSpPr>
          <p:cNvPr id="2059" name="Content Placeholder 2058">
            <a:extLst>
              <a:ext uri="{FF2B5EF4-FFF2-40B4-BE49-F238E27FC236}">
                <a16:creationId xmlns:a16="http://schemas.microsoft.com/office/drawing/2014/main" id="{2D33AD84-9176-B7E1-8F84-51A4135AA1C2}"/>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t>Given hypothetical data of an NFL team. </a:t>
            </a:r>
          </a:p>
          <a:p>
            <a:r>
              <a:rPr lang="en-US" sz="2000"/>
              <a:t>The goal laid out to the data analytics team was to find trends about our season ticket holders to better understand how likely they would be to renew their tickets. </a:t>
            </a:r>
          </a:p>
          <a:p>
            <a:r>
              <a:rPr lang="en-US" sz="2000"/>
              <a:t>We also wanted to model these trends to make predictions about future renewals. </a:t>
            </a:r>
          </a:p>
          <a:p>
            <a:endParaRPr lang="en-US" sz="2000"/>
          </a:p>
          <a:p>
            <a:endParaRPr lang="en-US" sz="2000"/>
          </a:p>
        </p:txBody>
      </p:sp>
    </p:spTree>
    <p:extLst>
      <p:ext uri="{BB962C8B-B14F-4D97-AF65-F5344CB8AC3E}">
        <p14:creationId xmlns:p14="http://schemas.microsoft.com/office/powerpoint/2010/main" val="20275820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7AE65-44CF-8D68-99B8-32BF8CF74285}"/>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4600" b="1" kern="1200" dirty="0">
                <a:solidFill>
                  <a:schemeClr val="bg1"/>
                </a:solidFill>
                <a:latin typeface="Times New Roman" panose="02020603050405020304" pitchFamily="18" charset="0"/>
                <a:cs typeface="Times New Roman" panose="02020603050405020304" pitchFamily="18" charset="0"/>
              </a:rPr>
              <a:t>Exploratory Data Analysis:</a:t>
            </a:r>
          </a:p>
        </p:txBody>
      </p:sp>
      <p:sp>
        <p:nvSpPr>
          <p:cNvPr id="7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75807E-0B37-4124-8F63-9CF215D74A29}"/>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Generally, acquiring new customers can be five times more expensive than maintain existing ones.</a:t>
            </a:r>
          </a:p>
          <a:p>
            <a:pPr marL="285750" indent="-228600">
              <a:lnSpc>
                <a:spcPct val="90000"/>
              </a:lnSpc>
              <a:spcAft>
                <a:spcPts val="600"/>
              </a:spcAft>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A histogram plot shows that most of the season ticket holders are relatively new (34% have held for less than 5 years, 57% have held for less than 10 years) .</a:t>
            </a:r>
          </a:p>
          <a:p>
            <a:pPr marL="285750" indent="-228600">
              <a:lnSpc>
                <a:spcPct val="90000"/>
              </a:lnSpc>
              <a:spcAft>
                <a:spcPts val="600"/>
              </a:spcAft>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It would be in the best interest of the team to understand why customers stop renewing and how to increase renewal rate. </a:t>
            </a:r>
          </a:p>
        </p:txBody>
      </p:sp>
      <p:pic>
        <p:nvPicPr>
          <p:cNvPr id="7" name="Content Placeholder 6" descr="A graph of a number of tickets&#10;&#10;Description automatically generated">
            <a:extLst>
              <a:ext uri="{FF2B5EF4-FFF2-40B4-BE49-F238E27FC236}">
                <a16:creationId xmlns:a16="http://schemas.microsoft.com/office/drawing/2014/main" id="{441B6B34-EF2A-FB52-3FD3-57BE70BDE39D}"/>
              </a:ext>
            </a:extLst>
          </p:cNvPr>
          <p:cNvPicPr>
            <a:picLocks noGrp="1" noChangeAspect="1"/>
          </p:cNvPicPr>
          <p:nvPr>
            <p:ph idx="1"/>
          </p:nvPr>
        </p:nvPicPr>
        <p:blipFill>
          <a:blip r:embed="rId4"/>
          <a:stretch>
            <a:fillRect/>
          </a:stretch>
        </p:blipFill>
        <p:spPr>
          <a:xfrm>
            <a:off x="4850439" y="1499056"/>
            <a:ext cx="6886380" cy="4351338"/>
          </a:xfrm>
        </p:spPr>
      </p:pic>
    </p:spTree>
    <p:extLst>
      <p:ext uri="{BB962C8B-B14F-4D97-AF65-F5344CB8AC3E}">
        <p14:creationId xmlns:p14="http://schemas.microsoft.com/office/powerpoint/2010/main" val="24212463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ED2C7-464C-E6E5-44DA-431259BAE371}"/>
              </a:ext>
            </a:extLst>
          </p:cNvPr>
          <p:cNvSpPr>
            <a:spLocks noGrp="1"/>
          </p:cNvSpPr>
          <p:nvPr>
            <p:ph type="title"/>
          </p:nvPr>
        </p:nvSpPr>
        <p:spPr>
          <a:xfrm>
            <a:off x="630936" y="639520"/>
            <a:ext cx="3429000" cy="1719072"/>
          </a:xfrm>
        </p:spPr>
        <p:txBody>
          <a:bodyPr anchor="b">
            <a:normAutofit/>
          </a:bodyPr>
          <a:lstStyle/>
          <a:p>
            <a:r>
              <a:rPr lang="en-US" sz="5400" b="1" dirty="0">
                <a:solidFill>
                  <a:schemeClr val="bg1"/>
                </a:solidFill>
                <a:latin typeface="Times New Roman" panose="02020603050405020304" pitchFamily="18" charset="0"/>
                <a:cs typeface="Times New Roman" panose="02020603050405020304" pitchFamily="18" charset="0"/>
              </a:rPr>
              <a:t>Impact of Perks:</a:t>
            </a:r>
          </a:p>
        </p:txBody>
      </p:sp>
      <p:sp>
        <p:nvSpPr>
          <p:cNvPr id="4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E1E6A47-A723-F8CB-2B01-3D403B9DDB02}"/>
              </a:ext>
            </a:extLst>
          </p:cNvPr>
          <p:cNvSpPr>
            <a:spLocks noGrp="1"/>
          </p:cNvSpPr>
          <p:nvPr>
            <p:ph idx="1"/>
          </p:nvPr>
        </p:nvSpPr>
        <p:spPr>
          <a:xfrm>
            <a:off x="630936" y="2807208"/>
            <a:ext cx="3429000" cy="3410712"/>
          </a:xfrm>
        </p:spPr>
        <p:txBody>
          <a:bodyPr anchor="t">
            <a:normAutofit/>
          </a:bodyPr>
          <a:lstStyle/>
          <a:p>
            <a:r>
              <a:rPr lang="en-US" sz="2200" dirty="0">
                <a:solidFill>
                  <a:schemeClr val="bg1"/>
                </a:solidFill>
                <a:latin typeface="Times New Roman" panose="02020603050405020304" pitchFamily="18" charset="0"/>
                <a:cs typeface="Times New Roman" panose="02020603050405020304" pitchFamily="18" charset="0"/>
              </a:rPr>
              <a:t>The analytics team wanted to see if club tickets (and their associated benefits) would influence retention.</a:t>
            </a:r>
          </a:p>
          <a:p>
            <a:r>
              <a:rPr lang="en-US" sz="2200" dirty="0">
                <a:solidFill>
                  <a:schemeClr val="bg1"/>
                </a:solidFill>
                <a:latin typeface="Times New Roman" panose="02020603050405020304" pitchFamily="18" charset="0"/>
                <a:cs typeface="Times New Roman" panose="02020603050405020304" pitchFamily="18" charset="0"/>
              </a:rPr>
              <a:t>As shown in the plot, despite there being far fewer club tickets, a higher percentage of these ticket holders renewed for the next year.</a:t>
            </a:r>
          </a:p>
        </p:txBody>
      </p:sp>
      <p:pic>
        <p:nvPicPr>
          <p:cNvPr id="4" name="Picture 3" descr="A graph with red and blue squares&#10;&#10;Description automatically generated">
            <a:extLst>
              <a:ext uri="{FF2B5EF4-FFF2-40B4-BE49-F238E27FC236}">
                <a16:creationId xmlns:a16="http://schemas.microsoft.com/office/drawing/2014/main" id="{73088FC5-E144-D78E-5129-C74075AD9346}"/>
              </a:ext>
            </a:extLst>
          </p:cNvPr>
          <p:cNvPicPr>
            <a:picLocks noChangeAspect="1"/>
          </p:cNvPicPr>
          <p:nvPr/>
        </p:nvPicPr>
        <p:blipFill>
          <a:blip r:embed="rId3"/>
          <a:stretch>
            <a:fillRect/>
          </a:stretch>
        </p:blipFill>
        <p:spPr>
          <a:xfrm>
            <a:off x="4158986" y="1011391"/>
            <a:ext cx="7772400" cy="4835217"/>
          </a:xfrm>
          <a:prstGeom prst="rect">
            <a:avLst/>
          </a:prstGeom>
        </p:spPr>
      </p:pic>
    </p:spTree>
    <p:extLst>
      <p:ext uri="{BB962C8B-B14F-4D97-AF65-F5344CB8AC3E}">
        <p14:creationId xmlns:p14="http://schemas.microsoft.com/office/powerpoint/2010/main" val="36124513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6" name="Rectangle 411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18" name="Rectangle 411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87AE65-44CF-8D68-99B8-32BF8CF74285}"/>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Models, Trees and Forests:</a:t>
            </a:r>
          </a:p>
        </p:txBody>
      </p:sp>
      <p:sp>
        <p:nvSpPr>
          <p:cNvPr id="4120" name="Rectangle 411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How to Create Decision Trees for Business Rules Analysis - Why Change">
            <a:extLst>
              <a:ext uri="{FF2B5EF4-FFF2-40B4-BE49-F238E27FC236}">
                <a16:creationId xmlns:a16="http://schemas.microsoft.com/office/drawing/2014/main" id="{B168AAAA-2184-69D9-F8B2-1521E7156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333" r="-5" b="-5"/>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BC0DA78-CBDA-074A-C4CE-76CCAA61DE36}"/>
              </a:ext>
            </a:extLst>
          </p:cNvPr>
          <p:cNvSpPr>
            <a:spLocks noGrp="1"/>
          </p:cNvSpPr>
          <p:nvPr>
            <p:ph idx="1"/>
          </p:nvPr>
        </p:nvSpPr>
        <p:spPr>
          <a:xfrm>
            <a:off x="7058115" y="2327534"/>
            <a:ext cx="4993928" cy="3694176"/>
          </a:xfrm>
        </p:spPr>
        <p:txBody>
          <a:bodyPr vert="horz" lIns="91440" tIns="45720" rIns="91440" bIns="45720" rtlCol="0" anchor="ctr">
            <a:normAutofit fontScale="77500" lnSpcReduction="20000"/>
          </a:bodyPr>
          <a:lstStyle/>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For my model, I applied a technique called “random forest modeling.”</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To understand random forests, we must first understand decision trees. </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Decision trees lay out one process for making a choice.</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In the first step, a decision ‘node’ simply asks a question or forces a choice. For example, when you decide what to wear to work, the first question may be “is it snowing out?”</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The two branches (yes or no) lead you to what to wear. If yes, a heavy coat. If no, a light jacket. </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You continue down the tree, asking additional more specific questions, until your choice is made. </a:t>
            </a:r>
          </a:p>
          <a:p>
            <a:pPr marL="285750">
              <a:spcAft>
                <a:spcPts val="600"/>
              </a:spcAft>
            </a:pPr>
            <a:r>
              <a:rPr lang="en-US" sz="1800" dirty="0">
                <a:solidFill>
                  <a:schemeClr val="bg1"/>
                </a:solidFill>
                <a:latin typeface="Times New Roman" panose="02020603050405020304" pitchFamily="18" charset="0"/>
                <a:cs typeface="Times New Roman" panose="02020603050405020304" pitchFamily="18" charset="0"/>
              </a:rPr>
              <a:t>Decision trees have many strengths– they are easy to understand, can work on multiple kinds of prediction tasks and work well on unseen data (i.e., can predict well). </a:t>
            </a:r>
          </a:p>
          <a:p>
            <a:pPr marL="285750">
              <a:spcAft>
                <a:spcPts val="600"/>
              </a:spcAft>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082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09C57-A1F6-4C1F-4F0D-0CD29B36EE5C}"/>
              </a:ext>
            </a:extLst>
          </p:cNvPr>
          <p:cNvSpPr>
            <a:spLocks noGrp="1"/>
          </p:cNvSpPr>
          <p:nvPr>
            <p:ph type="title"/>
          </p:nvPr>
        </p:nvSpPr>
        <p:spPr>
          <a:xfrm>
            <a:off x="793662" y="386930"/>
            <a:ext cx="10066122" cy="1298448"/>
          </a:xfrm>
        </p:spPr>
        <p:txBody>
          <a:bodyPr anchor="b">
            <a:normAutofit/>
          </a:bodyPr>
          <a:lstStyle/>
          <a:p>
            <a:r>
              <a:rPr lang="en-US" sz="4800" b="1" u="sng" dirty="0">
                <a:solidFill>
                  <a:schemeClr val="bg1"/>
                </a:solidFill>
                <a:latin typeface="Times New Roman" panose="02020603050405020304" pitchFamily="18" charset="0"/>
                <a:cs typeface="Times New Roman" panose="02020603050405020304" pitchFamily="18" charset="0"/>
              </a:rPr>
              <a:t>The Value of a Forest:</a:t>
            </a:r>
          </a:p>
        </p:txBody>
      </p:sp>
      <p:sp>
        <p:nvSpPr>
          <p:cNvPr id="5129" name="Rectangle 51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5FC57-0F6D-48F8-DC79-9A674F929974}"/>
              </a:ext>
            </a:extLst>
          </p:cNvPr>
          <p:cNvSpPr>
            <a:spLocks noGrp="1"/>
          </p:cNvSpPr>
          <p:nvPr>
            <p:ph idx="1"/>
          </p:nvPr>
        </p:nvSpPr>
        <p:spPr>
          <a:xfrm>
            <a:off x="793661" y="2599509"/>
            <a:ext cx="4530898" cy="3639450"/>
          </a:xfrm>
          <a:blipFill>
            <a:blip r:embed="rId2"/>
            <a:stretch>
              <a:fillRect/>
            </a:stretch>
          </a:blipFill>
        </p:spPr>
        <p:txBody>
          <a:bodyPr anchor="ctr">
            <a:normAutofit fontScale="92500"/>
          </a:bodyPr>
          <a:lstStyle/>
          <a:p>
            <a:r>
              <a:rPr lang="en-US" sz="2000" dirty="0">
                <a:solidFill>
                  <a:schemeClr val="bg1"/>
                </a:solidFill>
                <a:latin typeface="Times New Roman" panose="02020603050405020304" pitchFamily="18" charset="0"/>
                <a:cs typeface="Times New Roman" panose="02020603050405020304" pitchFamily="18" charset="0"/>
              </a:rPr>
              <a:t>Now that we understand how to conceptualize decision trees, random forests are easy to understand. </a:t>
            </a:r>
          </a:p>
          <a:p>
            <a:r>
              <a:rPr lang="en-US" sz="2000" dirty="0">
                <a:solidFill>
                  <a:schemeClr val="bg1"/>
                </a:solidFill>
                <a:latin typeface="Times New Roman" panose="02020603050405020304" pitchFamily="18" charset="0"/>
                <a:cs typeface="Times New Roman" panose="02020603050405020304" pitchFamily="18" charset="0"/>
              </a:rPr>
              <a:t>Random forest models create more than one decision tree and then the results are weighed to get a final output. </a:t>
            </a:r>
          </a:p>
          <a:p>
            <a:r>
              <a:rPr lang="en-US" sz="2000" dirty="0">
                <a:solidFill>
                  <a:schemeClr val="bg1"/>
                </a:solidFill>
                <a:latin typeface="Times New Roman" panose="02020603050405020304" pitchFamily="18" charset="0"/>
                <a:cs typeface="Times New Roman" panose="02020603050405020304" pitchFamily="18" charset="0"/>
              </a:rPr>
              <a:t>This ensures the model is not over influenced by a single tree while allowing us the benefits of decision trees. </a:t>
            </a:r>
          </a:p>
          <a:p>
            <a:r>
              <a:rPr lang="en-US" sz="2000" dirty="0">
                <a:solidFill>
                  <a:schemeClr val="bg1"/>
                </a:solidFill>
                <a:latin typeface="Times New Roman" panose="02020603050405020304" pitchFamily="18" charset="0"/>
                <a:cs typeface="Times New Roman" panose="02020603050405020304" pitchFamily="18" charset="0"/>
              </a:rPr>
              <a:t>In short, random forests give us the interpretability of a decision tree while improving on its performance. </a:t>
            </a:r>
          </a:p>
        </p:txBody>
      </p:sp>
      <p:pic>
        <p:nvPicPr>
          <p:cNvPr id="5122" name="Picture 2" descr="Anas Brital | Random Forest Algorithm Explained .">
            <a:extLst>
              <a:ext uri="{FF2B5EF4-FFF2-40B4-BE49-F238E27FC236}">
                <a16:creationId xmlns:a16="http://schemas.microsoft.com/office/drawing/2014/main" id="{06B5F36F-8265-B226-C738-0184748129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2500153"/>
            <a:ext cx="5150277" cy="3682448"/>
          </a:xfrm>
          <a:prstGeom prst="rect">
            <a:avLst/>
          </a:prstGeom>
          <a:noFill/>
          <a:extLst>
            <a:ext uri="{909E8E84-426E-40DD-AFC4-6F175D3DCCD1}">
              <a14:hiddenFill xmlns:a14="http://schemas.microsoft.com/office/drawing/2010/main">
                <a:solidFill>
                  <a:srgbClr val="FFFFFF"/>
                </a:solidFill>
              </a14:hiddenFill>
            </a:ext>
          </a:extLst>
        </p:spPr>
      </p:pic>
      <p:sp>
        <p:nvSpPr>
          <p:cNvPr id="5133" name="Rectangle 51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181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271A-06A7-0689-3061-CA14E9D1B45E}"/>
              </a:ext>
            </a:extLst>
          </p:cNvPr>
          <p:cNvSpPr>
            <a:spLocks noGrp="1"/>
          </p:cNvSpPr>
          <p:nvPr>
            <p:ph type="title"/>
          </p:nvPr>
        </p:nvSpPr>
        <p:spPr>
          <a:xfrm>
            <a:off x="313001" y="543338"/>
            <a:ext cx="4679237" cy="1603513"/>
          </a:xfrm>
        </p:spPr>
        <p:txBody>
          <a:bodyPr anchor="b">
            <a:noAutofit/>
          </a:bodyPr>
          <a:lstStyle/>
          <a:p>
            <a:r>
              <a:rPr lang="en-US" sz="4800" b="1" u="sng" dirty="0">
                <a:solidFill>
                  <a:schemeClr val="bg1"/>
                </a:solidFill>
                <a:latin typeface="Times New Roman" panose="02020603050405020304" pitchFamily="18" charset="0"/>
                <a:cs typeface="Times New Roman" panose="02020603050405020304" pitchFamily="18" charset="0"/>
              </a:rPr>
              <a:t>Applications to Season Ticket Holders</a:t>
            </a:r>
          </a:p>
        </p:txBody>
      </p:sp>
      <p:sp>
        <p:nvSpPr>
          <p:cNvPr id="3" name="Content Placeholder 2">
            <a:extLst>
              <a:ext uri="{FF2B5EF4-FFF2-40B4-BE49-F238E27FC236}">
                <a16:creationId xmlns:a16="http://schemas.microsoft.com/office/drawing/2014/main" id="{664BAB37-1D22-5663-632C-D2525DDF1F5E}"/>
              </a:ext>
            </a:extLst>
          </p:cNvPr>
          <p:cNvSpPr>
            <a:spLocks noGrp="1"/>
          </p:cNvSpPr>
          <p:nvPr>
            <p:ph idx="1"/>
          </p:nvPr>
        </p:nvSpPr>
        <p:spPr>
          <a:xfrm>
            <a:off x="313001" y="2306596"/>
            <a:ext cx="5242929" cy="4028662"/>
          </a:xfrm>
        </p:spPr>
        <p:txBody>
          <a:bodyPr anchor="t">
            <a:normAutofit lnSpcReduction="10000"/>
          </a:bodyPr>
          <a:lstStyle/>
          <a:p>
            <a:r>
              <a:rPr lang="en-US" sz="1800" dirty="0">
                <a:solidFill>
                  <a:schemeClr val="bg1"/>
                </a:solidFill>
                <a:latin typeface="Times New Roman" panose="02020603050405020304" pitchFamily="18" charset="0"/>
                <a:cs typeface="Times New Roman" panose="02020603050405020304" pitchFamily="18" charset="0"/>
              </a:rPr>
              <a:t>I created a random forest model for our data using the following features: number of seats sold, number of years the customer has owned their season tickets, account type (broker, personal, etc.), whether they were club or not and Utilization Rate (% of tickets used in the year). </a:t>
            </a:r>
          </a:p>
          <a:p>
            <a:r>
              <a:rPr lang="en-US" sz="1800" dirty="0">
                <a:solidFill>
                  <a:schemeClr val="bg1"/>
                </a:solidFill>
                <a:latin typeface="Times New Roman" panose="02020603050405020304" pitchFamily="18" charset="0"/>
                <a:cs typeface="Times New Roman" panose="02020603050405020304" pitchFamily="18" charset="0"/>
              </a:rPr>
              <a:t>I chose these features because they all seemed highly relevant to the model, and they had no data missing (reflected by the 8203 Non-Null count on the chart to the right).</a:t>
            </a:r>
          </a:p>
          <a:p>
            <a:r>
              <a:rPr lang="en-US" sz="1800" dirty="0">
                <a:solidFill>
                  <a:schemeClr val="bg1"/>
                </a:solidFill>
                <a:latin typeface="Times New Roman" panose="02020603050405020304" pitchFamily="18" charset="0"/>
                <a:cs typeface="Times New Roman" panose="02020603050405020304" pitchFamily="18" charset="0"/>
              </a:rPr>
              <a:t>Values that are present (not missing, or Non-Null) are important because I did not have to input any missing values nor remove any, which let me use all the relevant training data. </a:t>
            </a:r>
          </a:p>
          <a:p>
            <a:r>
              <a:rPr lang="en-US" sz="1800" dirty="0">
                <a:solidFill>
                  <a:schemeClr val="bg1"/>
                </a:solidFill>
                <a:latin typeface="Times New Roman" panose="02020603050405020304" pitchFamily="18" charset="0"/>
                <a:cs typeface="Times New Roman" panose="02020603050405020304" pitchFamily="18" charset="0"/>
              </a:rPr>
              <a:t>The more data I can use to train the model, the more robust the model is. </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A0431B4A-3634-6D03-4DAD-9BCC3A1D4F4E}"/>
              </a:ext>
            </a:extLst>
          </p:cNvPr>
          <p:cNvPicPr>
            <a:picLocks noChangeAspect="1"/>
          </p:cNvPicPr>
          <p:nvPr/>
        </p:nvPicPr>
        <p:blipFill>
          <a:blip r:embed="rId3"/>
          <a:stretch>
            <a:fillRect/>
          </a:stretch>
        </p:blipFill>
        <p:spPr>
          <a:xfrm>
            <a:off x="5679292" y="1131549"/>
            <a:ext cx="6389346" cy="4792008"/>
          </a:xfrm>
          <a:prstGeom prst="rect">
            <a:avLst/>
          </a:prstGeom>
        </p:spPr>
      </p:pic>
      <p:grpSp>
        <p:nvGrpSpPr>
          <p:cNvPr id="37" name="Group 3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2" name="Rectangle 5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8488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E22E-3501-AE42-9A3D-9E7F9CAC6345}"/>
              </a:ext>
            </a:extLst>
          </p:cNvPr>
          <p:cNvSpPr>
            <a:spLocks noGrp="1"/>
          </p:cNvSpPr>
          <p:nvPr>
            <p:ph type="title"/>
          </p:nvPr>
        </p:nvSpPr>
        <p:spPr>
          <a:xfrm>
            <a:off x="630936" y="639520"/>
            <a:ext cx="3429000" cy="1719072"/>
          </a:xfrm>
        </p:spPr>
        <p:txBody>
          <a:bodyPr anchor="b">
            <a:normAutofit/>
          </a:bodyPr>
          <a:lstStyle/>
          <a:p>
            <a:r>
              <a:rPr lang="en-US" sz="5400" b="1" dirty="0">
                <a:solidFill>
                  <a:schemeClr val="bg1"/>
                </a:solidFill>
                <a:latin typeface="Times New Roman" panose="02020603050405020304" pitchFamily="18" charset="0"/>
                <a:cs typeface="Times New Roman" panose="02020603050405020304" pitchFamily="18" charset="0"/>
              </a:rPr>
              <a:t>Results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A419C8C-4B9C-F2A3-2A23-6EC28BA4EC87}"/>
              </a:ext>
            </a:extLst>
          </p:cNvPr>
          <p:cNvSpPr>
            <a:spLocks noGrp="1"/>
          </p:cNvSpPr>
          <p:nvPr>
            <p:ph idx="1"/>
          </p:nvPr>
        </p:nvSpPr>
        <p:spPr>
          <a:xfrm>
            <a:off x="408233" y="3042907"/>
            <a:ext cx="11375534" cy="3410712"/>
          </a:xfrm>
        </p:spPr>
        <p:txBody>
          <a:bodyPr anchor="t">
            <a:normAutofit fontScale="77500" lnSpcReduction="20000"/>
          </a:bodyPr>
          <a:lstStyle/>
          <a:p>
            <a:r>
              <a:rPr lang="en-US" sz="2200" dirty="0">
                <a:solidFill>
                  <a:schemeClr val="bg1"/>
                </a:solidFill>
                <a:latin typeface="Times New Roman" panose="02020603050405020304" pitchFamily="18" charset="0"/>
                <a:cs typeface="Times New Roman" panose="02020603050405020304" pitchFamily="18" charset="0"/>
              </a:rPr>
              <a:t>I did not have a test set to validate my model results, so instead I created a validation set from a subset of my training data (in an 80%-20% training-validation split, common data science practice) to validate my model results. </a:t>
            </a:r>
          </a:p>
          <a:p>
            <a:r>
              <a:rPr lang="en-US" sz="2200" dirty="0">
                <a:solidFill>
                  <a:schemeClr val="bg1"/>
                </a:solidFill>
                <a:latin typeface="Times New Roman" panose="02020603050405020304" pitchFamily="18" charset="0"/>
                <a:cs typeface="Times New Roman" panose="02020603050405020304" pitchFamily="18" charset="0"/>
              </a:rPr>
              <a:t>The model produces an output of binary values – 0 or 1 – with 1 meaning we think the person will renew their tickets and 0 meaning we think they will not.</a:t>
            </a:r>
          </a:p>
          <a:p>
            <a:r>
              <a:rPr lang="en-US" sz="2200" dirty="0">
                <a:solidFill>
                  <a:schemeClr val="bg1"/>
                </a:solidFill>
                <a:latin typeface="Times New Roman" panose="02020603050405020304" pitchFamily="18" charset="0"/>
                <a:cs typeface="Times New Roman" panose="02020603050405020304" pitchFamily="18" charset="0"/>
              </a:rPr>
              <a:t>The accuracy achieved is good (84%, the third number down in the f-1 score column) but it is not the only measure we should look at.</a:t>
            </a:r>
          </a:p>
          <a:p>
            <a:r>
              <a:rPr lang="en-US" sz="2200" dirty="0">
                <a:solidFill>
                  <a:schemeClr val="bg1"/>
                </a:solidFill>
                <a:latin typeface="Times New Roman" panose="02020603050405020304" pitchFamily="18" charset="0"/>
                <a:cs typeface="Times New Roman" panose="02020603050405020304" pitchFamily="18" charset="0"/>
              </a:rPr>
              <a:t>Accuracy only considers how many total predictions the model predicted correctly. However, since far more customers renewed their tickets than didn’t (referred to as class imbalance), other factors should be considered.</a:t>
            </a:r>
          </a:p>
          <a:p>
            <a:r>
              <a:rPr lang="en-US" sz="2200" dirty="0">
                <a:solidFill>
                  <a:schemeClr val="bg1"/>
                </a:solidFill>
                <a:latin typeface="Times New Roman" panose="02020603050405020304" pitchFamily="18" charset="0"/>
                <a:cs typeface="Times New Roman" panose="02020603050405020304" pitchFamily="18" charset="0"/>
              </a:rPr>
              <a:t>For example, if 70% of the customers renewed their tickets, and the model simply predicted that 100% of the customers would renew, its accuracy would 70%, which would not indicate how well the model performed. </a:t>
            </a:r>
          </a:p>
          <a:p>
            <a:r>
              <a:rPr lang="en-US" sz="2200" dirty="0">
                <a:solidFill>
                  <a:schemeClr val="bg1"/>
                </a:solidFill>
                <a:latin typeface="Times New Roman" panose="02020603050405020304" pitchFamily="18" charset="0"/>
                <a:cs typeface="Times New Roman" panose="02020603050405020304" pitchFamily="18" charset="0"/>
              </a:rPr>
              <a:t>Better metrics are the precision, recall and F1-score. Precision of 0.87 for renewal (precision column, second value down) indicates that 87 percent of the people we predicted will renew did. Even better, recall of 0.95 (recall column, second value down) means that 95% of all the people who renew their season tickets were predicted to do so by the model. </a:t>
            </a:r>
          </a:p>
          <a:p>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10" name="Picture 9" descr="A red line with black text&#10;&#10;Description automatically generated">
            <a:extLst>
              <a:ext uri="{FF2B5EF4-FFF2-40B4-BE49-F238E27FC236}">
                <a16:creationId xmlns:a16="http://schemas.microsoft.com/office/drawing/2014/main" id="{2DDAF51A-B27B-1A1D-C6A7-2F3D10456B07}"/>
              </a:ext>
            </a:extLst>
          </p:cNvPr>
          <p:cNvPicPr>
            <a:picLocks noChangeAspect="1"/>
          </p:cNvPicPr>
          <p:nvPr/>
        </p:nvPicPr>
        <p:blipFill>
          <a:blip r:embed="rId3"/>
          <a:stretch>
            <a:fillRect/>
          </a:stretch>
        </p:blipFill>
        <p:spPr>
          <a:xfrm>
            <a:off x="5663847" y="435521"/>
            <a:ext cx="5897217" cy="2171865"/>
          </a:xfrm>
          <a:prstGeom prst="rect">
            <a:avLst/>
          </a:prstGeom>
        </p:spPr>
      </p:pic>
    </p:spTree>
    <p:extLst>
      <p:ext uri="{BB962C8B-B14F-4D97-AF65-F5344CB8AC3E}">
        <p14:creationId xmlns:p14="http://schemas.microsoft.com/office/powerpoint/2010/main" val="14893340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E22E-3501-AE42-9A3D-9E7F9CAC6345}"/>
              </a:ext>
            </a:extLst>
          </p:cNvPr>
          <p:cNvSpPr>
            <a:spLocks noGrp="1"/>
          </p:cNvSpPr>
          <p:nvPr>
            <p:ph type="title"/>
          </p:nvPr>
        </p:nvSpPr>
        <p:spPr>
          <a:xfrm>
            <a:off x="630936" y="639520"/>
            <a:ext cx="3429000" cy="1719072"/>
          </a:xfrm>
        </p:spPr>
        <p:txBody>
          <a:bodyPr anchor="b">
            <a:normAutofit/>
          </a:bodyPr>
          <a:lstStyle/>
          <a:p>
            <a:r>
              <a:rPr lang="en-US" sz="5400" b="1" dirty="0">
                <a:solidFill>
                  <a:schemeClr val="bg1"/>
                </a:solidFill>
                <a:latin typeface="Times New Roman" panose="02020603050405020304" pitchFamily="18" charset="0"/>
                <a:cs typeface="Times New Roman" panose="02020603050405020304" pitchFamily="18" charset="0"/>
              </a:rPr>
              <a:t>Further Results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A419C8C-4B9C-F2A3-2A23-6EC28BA4EC87}"/>
              </a:ext>
            </a:extLst>
          </p:cNvPr>
          <p:cNvSpPr>
            <a:spLocks noGrp="1"/>
          </p:cNvSpPr>
          <p:nvPr>
            <p:ph idx="1"/>
          </p:nvPr>
        </p:nvSpPr>
        <p:spPr>
          <a:xfrm>
            <a:off x="408233" y="3042907"/>
            <a:ext cx="11375534" cy="3410712"/>
          </a:xfrm>
        </p:spPr>
        <p:txBody>
          <a:bodyPr anchor="t">
            <a:normAutofit/>
          </a:bodyPr>
          <a:lstStyle/>
          <a:p>
            <a:r>
              <a:rPr lang="en-US" sz="2200" dirty="0">
                <a:solidFill>
                  <a:schemeClr val="bg1"/>
                </a:solidFill>
                <a:latin typeface="Times New Roman" panose="02020603050405020304" pitchFamily="18" charset="0"/>
                <a:cs typeface="Times New Roman" panose="02020603050405020304" pitchFamily="18" charset="0"/>
              </a:rPr>
              <a:t>Using these stats, we can understand our F-1 score, which averages precision and recall from the previous slide. </a:t>
            </a:r>
          </a:p>
          <a:p>
            <a:r>
              <a:rPr lang="en-US" sz="2200" dirty="0">
                <a:solidFill>
                  <a:schemeClr val="bg1"/>
                </a:solidFill>
                <a:latin typeface="Times New Roman" panose="02020603050405020304" pitchFamily="18" charset="0"/>
                <a:cs typeface="Times New Roman" panose="02020603050405020304" pitchFamily="18" charset="0"/>
              </a:rPr>
              <a:t>Usually F-1 scores between 0.8-0.9 are considered good while anything above 0.9 is excellent. </a:t>
            </a:r>
          </a:p>
          <a:p>
            <a:r>
              <a:rPr lang="en-US" sz="2200" dirty="0">
                <a:solidFill>
                  <a:schemeClr val="bg1"/>
                </a:solidFill>
                <a:latin typeface="Times New Roman" panose="02020603050405020304" pitchFamily="18" charset="0"/>
                <a:cs typeface="Times New Roman" panose="02020603050405020304" pitchFamily="18" charset="0"/>
              </a:rPr>
              <a:t>We say this because F-1 essentially averages how much Type I and Type II error there is in the model (false positive and false negative respectively). </a:t>
            </a:r>
          </a:p>
          <a:p>
            <a:r>
              <a:rPr lang="en-US" sz="2200" dirty="0">
                <a:solidFill>
                  <a:schemeClr val="bg1"/>
                </a:solidFill>
                <a:latin typeface="Times New Roman" panose="02020603050405020304" pitchFamily="18" charset="0"/>
                <a:cs typeface="Times New Roman" panose="02020603050405020304" pitchFamily="18" charset="0"/>
              </a:rPr>
              <a:t>A false positive occurs when the model predicted someone would renew and they didn’t, and a false negative occurs when the model predicted someone would not renew and they did. </a:t>
            </a:r>
          </a:p>
          <a:p>
            <a:r>
              <a:rPr lang="en-US" sz="2200" dirty="0">
                <a:solidFill>
                  <a:schemeClr val="bg1"/>
                </a:solidFill>
                <a:latin typeface="Times New Roman" panose="02020603050405020304" pitchFamily="18" charset="0"/>
                <a:cs typeface="Times New Roman" panose="02020603050405020304" pitchFamily="18" charset="0"/>
              </a:rPr>
              <a:t>Therefore, our F-1 score of 0.91 (f-1 score column, second value down) indicates that when we say someone will renew they usually will, and when we say someone won’t they usually won’t. </a:t>
            </a:r>
          </a:p>
        </p:txBody>
      </p:sp>
      <p:pic>
        <p:nvPicPr>
          <p:cNvPr id="7" name="Picture 6" descr="A number of numbers in a row&#10;&#10;Description automatically generated with medium confidence">
            <a:extLst>
              <a:ext uri="{FF2B5EF4-FFF2-40B4-BE49-F238E27FC236}">
                <a16:creationId xmlns:a16="http://schemas.microsoft.com/office/drawing/2014/main" id="{7F7D0CDB-9FA7-3607-F6EE-84259C115362}"/>
              </a:ext>
            </a:extLst>
          </p:cNvPr>
          <p:cNvPicPr>
            <a:picLocks noChangeAspect="1"/>
          </p:cNvPicPr>
          <p:nvPr/>
        </p:nvPicPr>
        <p:blipFill>
          <a:blip r:embed="rId3"/>
          <a:stretch>
            <a:fillRect/>
          </a:stretch>
        </p:blipFill>
        <p:spPr>
          <a:xfrm>
            <a:off x="5595971" y="404381"/>
            <a:ext cx="5868915" cy="2163792"/>
          </a:xfrm>
          <a:prstGeom prst="rect">
            <a:avLst/>
          </a:prstGeom>
        </p:spPr>
      </p:pic>
    </p:spTree>
    <p:extLst>
      <p:ext uri="{BB962C8B-B14F-4D97-AF65-F5344CB8AC3E}">
        <p14:creationId xmlns:p14="http://schemas.microsoft.com/office/powerpoint/2010/main" val="284443308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1031</TotalTime>
  <Words>1238</Words>
  <Application>Microsoft Macintosh PowerPoint</Application>
  <PresentationFormat>Widescreen</PresentationFormat>
  <Paragraphs>58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PowerPoint Presentation</vt:lpstr>
      <vt:lpstr>PowerPoint Presentation</vt:lpstr>
      <vt:lpstr>Exploratory Data Analysis:</vt:lpstr>
      <vt:lpstr>Impact of Perks:</vt:lpstr>
      <vt:lpstr>Models, Trees and Forests:</vt:lpstr>
      <vt:lpstr>The Value of a Forest:</vt:lpstr>
      <vt:lpstr>Applications to Season Ticket Holders</vt:lpstr>
      <vt:lpstr>Results</vt:lpstr>
      <vt:lpstr>Further Results</vt:lpstr>
      <vt:lpstr>Final Results</vt:lpstr>
      <vt:lpstr>Feature Importance</vt:lpstr>
      <vt:lpstr>Next Steps</vt:lpstr>
      <vt:lpstr>Presented by Michael Dixon  Thank You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Dixon</dc:creator>
  <cp:lastModifiedBy>Michael Dixon</cp:lastModifiedBy>
  <cp:revision>214</cp:revision>
  <dcterms:created xsi:type="dcterms:W3CDTF">2024-08-28T19:20:12Z</dcterms:created>
  <dcterms:modified xsi:type="dcterms:W3CDTF">2025-01-31T21:50:20Z</dcterms:modified>
</cp:coreProperties>
</file>