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48" y="1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BDFDFD-4DEA-4155-97A2-FFF2341053C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80421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DFDFD-4DEA-4155-97A2-FFF2341053C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388774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DFDFD-4DEA-4155-97A2-FFF2341053C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51878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DFDFD-4DEA-4155-97A2-FFF2341053C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156003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BDFDFD-4DEA-4155-97A2-FFF2341053C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424669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BDFDFD-4DEA-4155-97A2-FFF2341053C6}"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238288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BDFDFD-4DEA-4155-97A2-FFF2341053C6}"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132763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BDFDFD-4DEA-4155-97A2-FFF2341053C6}"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168304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DFDFD-4DEA-4155-97A2-FFF2341053C6}"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52268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BDFDFD-4DEA-4155-97A2-FFF2341053C6}"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15372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BDFDFD-4DEA-4155-97A2-FFF2341053C6}"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4EEC2-1A97-4F99-9413-2AA04C61ABEA}" type="slidenum">
              <a:rPr lang="en-US" smtClean="0"/>
              <a:t>‹#›</a:t>
            </a:fld>
            <a:endParaRPr lang="en-US"/>
          </a:p>
        </p:txBody>
      </p:sp>
    </p:spTree>
    <p:extLst>
      <p:ext uri="{BB962C8B-B14F-4D97-AF65-F5344CB8AC3E}">
        <p14:creationId xmlns:p14="http://schemas.microsoft.com/office/powerpoint/2010/main" val="224546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DFDFD-4DEA-4155-97A2-FFF2341053C6}" type="datetimeFigureOut">
              <a:rPr lang="en-US" smtClean="0"/>
              <a:t>4/8/2019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4EEC2-1A97-4F99-9413-2AA04C61ABEA}" type="slidenum">
              <a:rPr lang="en-US" smtClean="0"/>
              <a:t>‹#›</a:t>
            </a:fld>
            <a:endParaRPr lang="en-US"/>
          </a:p>
        </p:txBody>
      </p:sp>
    </p:spTree>
    <p:extLst>
      <p:ext uri="{BB962C8B-B14F-4D97-AF65-F5344CB8AC3E}">
        <p14:creationId xmlns:p14="http://schemas.microsoft.com/office/powerpoint/2010/main" val="3707036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SpectroLab</a:t>
            </a:r>
            <a:r>
              <a:rPr lang="en-US" dirty="0" smtClean="0"/>
              <a:t> EBME 360</a:t>
            </a:r>
            <a:endParaRPr lang="en-US" dirty="0"/>
          </a:p>
        </p:txBody>
      </p:sp>
      <p:sp>
        <p:nvSpPr>
          <p:cNvPr id="3" name="Subtitle 2"/>
          <p:cNvSpPr>
            <a:spLocks noGrp="1"/>
          </p:cNvSpPr>
          <p:nvPr>
            <p:ph type="subTitle" idx="1"/>
          </p:nvPr>
        </p:nvSpPr>
        <p:spPr/>
        <p:txBody>
          <a:bodyPr/>
          <a:lstStyle/>
          <a:p>
            <a:r>
              <a:rPr lang="en-US" dirty="0" smtClean="0"/>
              <a:t>Shine on, forever.</a:t>
            </a:r>
            <a:endParaRPr lang="en-US" dirty="0"/>
          </a:p>
        </p:txBody>
      </p:sp>
      <p:sp>
        <p:nvSpPr>
          <p:cNvPr id="4" name="Title 1"/>
          <p:cNvSpPr txBox="1">
            <a:spLocks/>
          </p:cNvSpPr>
          <p:nvPr/>
        </p:nvSpPr>
        <p:spPr>
          <a:xfrm>
            <a:off x="10083800" y="6146799"/>
            <a:ext cx="2247900" cy="5492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err="1" smtClean="0"/>
              <a:t>Spr</a:t>
            </a:r>
            <a:r>
              <a:rPr lang="en-US" sz="2800" dirty="0" smtClean="0"/>
              <a:t> 2019</a:t>
            </a:r>
            <a:endParaRPr lang="en-US" sz="2800" dirty="0"/>
          </a:p>
        </p:txBody>
      </p:sp>
    </p:spTree>
    <p:extLst>
      <p:ext uri="{BB962C8B-B14F-4D97-AF65-F5344CB8AC3E}">
        <p14:creationId xmlns:p14="http://schemas.microsoft.com/office/powerpoint/2010/main" val="297235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can send certain commands to the Arduino. Remember to always do an </a:t>
            </a:r>
            <a:r>
              <a:rPr lang="en-US" dirty="0" err="1" smtClean="0"/>
              <a:t>fscanf</a:t>
            </a:r>
            <a:r>
              <a:rPr lang="en-US" dirty="0" smtClean="0"/>
              <a:t> after an </a:t>
            </a:r>
            <a:r>
              <a:rPr lang="en-US" dirty="0" err="1" smtClean="0"/>
              <a:t>fprintf</a:t>
            </a:r>
            <a:r>
              <a:rPr lang="en-US" dirty="0" smtClean="0"/>
              <a:t>. If you’re clever, there is a function that combines the two, but if you’re just learning stick to the basics.</a:t>
            </a:r>
          </a:p>
          <a:p>
            <a:r>
              <a:rPr lang="en-US" dirty="0" smtClean="0"/>
              <a:t>“*IDN?”</a:t>
            </a:r>
          </a:p>
          <a:p>
            <a:pPr lvl="1"/>
            <a:r>
              <a:rPr lang="en-US" dirty="0" smtClean="0"/>
              <a:t>The Arduino will respond with its identity</a:t>
            </a:r>
          </a:p>
          <a:p>
            <a:r>
              <a:rPr lang="en-US" dirty="0" smtClean="0"/>
              <a:t>“:STP:MOV N”</a:t>
            </a:r>
          </a:p>
          <a:p>
            <a:pPr lvl="1"/>
            <a:r>
              <a:rPr lang="en-US" dirty="0" smtClean="0"/>
              <a:t>The Stepper Motor will move N amount of steps</a:t>
            </a:r>
          </a:p>
          <a:p>
            <a:r>
              <a:rPr lang="en-US" dirty="0" smtClean="0"/>
              <a:t>“:STP:SET N”</a:t>
            </a:r>
          </a:p>
          <a:p>
            <a:pPr lvl="1"/>
            <a:r>
              <a:rPr lang="en-US" dirty="0" smtClean="0"/>
              <a:t>N is 0 or 1 corresponding to CW and CCW rotation.</a:t>
            </a:r>
          </a:p>
          <a:p>
            <a:r>
              <a:rPr lang="en-US" dirty="0" smtClean="0"/>
              <a:t>“:MEA?”</a:t>
            </a:r>
          </a:p>
          <a:p>
            <a:pPr lvl="1"/>
            <a:r>
              <a:rPr lang="en-US" dirty="0" smtClean="0"/>
              <a:t>Return the output of the </a:t>
            </a:r>
            <a:r>
              <a:rPr lang="en-US" dirty="0" err="1" smtClean="0"/>
              <a:t>photoresistor</a:t>
            </a:r>
            <a:r>
              <a:rPr lang="en-US" dirty="0" smtClean="0"/>
              <a:t>.</a:t>
            </a:r>
          </a:p>
          <a:p>
            <a:pPr lvl="2"/>
            <a:r>
              <a:rPr lang="en-US" dirty="0" smtClean="0"/>
              <a:t>Remember this is in bits (0-1023)</a:t>
            </a:r>
            <a:endParaRPr lang="en-US" dirty="0"/>
          </a:p>
        </p:txBody>
      </p:sp>
    </p:spTree>
    <p:extLst>
      <p:ext uri="{BB962C8B-B14F-4D97-AF65-F5344CB8AC3E}">
        <p14:creationId xmlns:p14="http://schemas.microsoft.com/office/powerpoint/2010/main" val="2744783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the spectrum of spinach</a:t>
            </a:r>
            <a:endParaRPr lang="en-US" dirty="0"/>
          </a:p>
        </p:txBody>
      </p:sp>
      <p:sp>
        <p:nvSpPr>
          <p:cNvPr id="3" name="Content Placeholder 2"/>
          <p:cNvSpPr>
            <a:spLocks noGrp="1"/>
          </p:cNvSpPr>
          <p:nvPr>
            <p:ph idx="1"/>
          </p:nvPr>
        </p:nvSpPr>
        <p:spPr/>
        <p:txBody>
          <a:bodyPr/>
          <a:lstStyle/>
          <a:p>
            <a:r>
              <a:rPr lang="en-US" dirty="0" smtClean="0"/>
              <a:t>Now you should write some code to explore the spectrum of chlorophyll</a:t>
            </a:r>
          </a:p>
          <a:p>
            <a:r>
              <a:rPr lang="en-US" dirty="0" smtClean="0"/>
              <a:t>There’s a lot of tips in the </a:t>
            </a:r>
            <a:r>
              <a:rPr lang="en-US" dirty="0" err="1" smtClean="0"/>
              <a:t>Matlab</a:t>
            </a:r>
            <a:r>
              <a:rPr lang="en-US" dirty="0" smtClean="0"/>
              <a:t> code</a:t>
            </a:r>
            <a:endParaRPr lang="en-US" dirty="0"/>
          </a:p>
        </p:txBody>
      </p:sp>
    </p:spTree>
    <p:extLst>
      <p:ext uri="{BB962C8B-B14F-4D97-AF65-F5344CB8AC3E}">
        <p14:creationId xmlns:p14="http://schemas.microsoft.com/office/powerpoint/2010/main" val="310911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how important light is and how awesome it is to gather information about molecules.</a:t>
            </a:r>
          </a:p>
          <a:p>
            <a:r>
              <a:rPr lang="en-US" dirty="0" smtClean="0"/>
              <a:t>Really </a:t>
            </a:r>
            <a:r>
              <a:rPr lang="en-US" i="1" dirty="0" smtClean="0"/>
              <a:t>understand </a:t>
            </a:r>
            <a:r>
              <a:rPr lang="en-US" dirty="0" smtClean="0"/>
              <a:t>how important light is.</a:t>
            </a:r>
          </a:p>
          <a:p>
            <a:r>
              <a:rPr lang="en-US" dirty="0" smtClean="0"/>
              <a:t>Use MATLAB to interface with Arduino.</a:t>
            </a:r>
          </a:p>
          <a:p>
            <a:pPr lvl="1"/>
            <a:r>
              <a:rPr lang="en-US" dirty="0" smtClean="0"/>
              <a:t>We have released the C++ code, and if you are interested, definitely reach out to a TA for more info. We have found that teaching Arduino on the fly is like pushing you out of an airplane without telling you where the ripcord is. But, if you prefer to struggle with C++ also let us know in the reviews below. Don’t forget to like and subscribe.</a:t>
            </a:r>
          </a:p>
        </p:txBody>
      </p:sp>
    </p:spTree>
    <p:extLst>
      <p:ext uri="{BB962C8B-B14F-4D97-AF65-F5344CB8AC3E}">
        <p14:creationId xmlns:p14="http://schemas.microsoft.com/office/powerpoint/2010/main" val="1498506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the rainbow…</a:t>
            </a:r>
            <a:endParaRPr lang="en-US" dirty="0"/>
          </a:p>
        </p:txBody>
      </p:sp>
      <p:sp>
        <p:nvSpPr>
          <p:cNvPr id="3" name="Content Placeholder 2"/>
          <p:cNvSpPr>
            <a:spLocks noGrp="1"/>
          </p:cNvSpPr>
          <p:nvPr>
            <p:ph idx="1"/>
          </p:nvPr>
        </p:nvSpPr>
        <p:spPr>
          <a:xfrm>
            <a:off x="838200" y="1825625"/>
            <a:ext cx="4693467" cy="4351338"/>
          </a:xfrm>
        </p:spPr>
        <p:txBody>
          <a:bodyPr/>
          <a:lstStyle/>
          <a:p>
            <a:r>
              <a:rPr lang="en-US" dirty="0" smtClean="0"/>
              <a:t>There is no white wavelength of light.</a:t>
            </a:r>
          </a:p>
          <a:p>
            <a:r>
              <a:rPr lang="en-US" dirty="0" smtClean="0"/>
              <a:t>Rather, white is a combination of a lot of different light waves.</a:t>
            </a:r>
          </a:p>
          <a:p>
            <a:r>
              <a:rPr lang="en-US" dirty="0" smtClean="0"/>
              <a:t>We want to break white light down to its different wavelengths and then use that to see how our solution behaves. </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556" y="1742694"/>
            <a:ext cx="5417244" cy="4517200"/>
          </a:xfrm>
          <a:prstGeom prst="rect">
            <a:avLst/>
          </a:prstGeom>
        </p:spPr>
      </p:pic>
    </p:spTree>
    <p:extLst>
      <p:ext uri="{BB962C8B-B14F-4D97-AF65-F5344CB8AC3E}">
        <p14:creationId xmlns:p14="http://schemas.microsoft.com/office/powerpoint/2010/main" val="152301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“Photon” Together</a:t>
            </a:r>
            <a:endParaRPr lang="en-US" dirty="0"/>
          </a:p>
        </p:txBody>
      </p:sp>
      <p:sp>
        <p:nvSpPr>
          <p:cNvPr id="3" name="Content Placeholder 2"/>
          <p:cNvSpPr>
            <a:spLocks noGrp="1"/>
          </p:cNvSpPr>
          <p:nvPr>
            <p:ph idx="1"/>
          </p:nvPr>
        </p:nvSpPr>
        <p:spPr>
          <a:xfrm>
            <a:off x="838200" y="1825624"/>
            <a:ext cx="10515600" cy="4840989"/>
          </a:xfrm>
          <a:ln>
            <a:noFill/>
          </a:ln>
        </p:spPr>
        <p:txBody>
          <a:bodyPr>
            <a:normAutofit fontScale="92500" lnSpcReduction="10000"/>
          </a:bodyPr>
          <a:lstStyle/>
          <a:p>
            <a:r>
              <a:rPr lang="en-US" dirty="0" smtClean="0"/>
              <a:t>BOM</a:t>
            </a:r>
          </a:p>
          <a:p>
            <a:pPr lvl="1"/>
            <a:r>
              <a:rPr lang="en-US" dirty="0" smtClean="0"/>
              <a:t>Laser Cut “Photon” Setup (What a clever name)</a:t>
            </a:r>
          </a:p>
          <a:p>
            <a:pPr lvl="1"/>
            <a:r>
              <a:rPr lang="en-US" dirty="0" smtClean="0"/>
              <a:t>An extra bright LED (</a:t>
            </a:r>
            <a:r>
              <a:rPr lang="en-US" dirty="0" smtClean="0">
                <a:solidFill>
                  <a:srgbClr val="FF0000"/>
                </a:solidFill>
              </a:rPr>
              <a:t>3.3 V</a:t>
            </a:r>
            <a:r>
              <a:rPr lang="en-US" dirty="0" smtClean="0"/>
              <a:t> from Arduino)</a:t>
            </a:r>
          </a:p>
          <a:p>
            <a:pPr lvl="2"/>
            <a:r>
              <a:rPr lang="en-US" dirty="0" smtClean="0"/>
              <a:t>Select a resistor that limits the </a:t>
            </a:r>
            <a:r>
              <a:rPr lang="en-US" dirty="0" smtClean="0"/>
              <a:t>current t</a:t>
            </a:r>
            <a:r>
              <a:rPr lang="en-US" dirty="0" smtClean="0"/>
              <a:t>o </a:t>
            </a:r>
            <a:r>
              <a:rPr lang="en-US" dirty="0" smtClean="0"/>
              <a:t>20 </a:t>
            </a:r>
            <a:r>
              <a:rPr lang="en-US" dirty="0" smtClean="0"/>
              <a:t>mA</a:t>
            </a:r>
            <a:endParaRPr lang="en-US" dirty="0" smtClean="0"/>
          </a:p>
          <a:p>
            <a:pPr lvl="1"/>
            <a:r>
              <a:rPr lang="en-US" dirty="0" smtClean="0"/>
              <a:t>A photo resistor with amplification circuit </a:t>
            </a:r>
            <a:r>
              <a:rPr lang="en-US" dirty="0"/>
              <a:t>(</a:t>
            </a:r>
            <a:r>
              <a:rPr lang="en-US" dirty="0">
                <a:solidFill>
                  <a:srgbClr val="FF0000"/>
                </a:solidFill>
              </a:rPr>
              <a:t>3.3 V</a:t>
            </a:r>
            <a:r>
              <a:rPr lang="en-US" dirty="0"/>
              <a:t> from Arduino</a:t>
            </a:r>
            <a:r>
              <a:rPr lang="en-US" dirty="0" smtClean="0"/>
              <a:t>)</a:t>
            </a:r>
          </a:p>
          <a:p>
            <a:pPr lvl="2"/>
            <a:r>
              <a:rPr lang="en-US" dirty="0" smtClean="0">
                <a:solidFill>
                  <a:srgbClr val="FF0000"/>
                </a:solidFill>
              </a:rPr>
              <a:t>HEY! NOT 5 V! Use 3.3 V.</a:t>
            </a:r>
          </a:p>
          <a:p>
            <a:pPr lvl="1"/>
            <a:r>
              <a:rPr lang="en-US" dirty="0" smtClean="0"/>
              <a:t>A stepper motor with a DVD “diffraction grating”</a:t>
            </a:r>
          </a:p>
          <a:p>
            <a:pPr lvl="2"/>
            <a:r>
              <a:rPr lang="en-US" dirty="0" smtClean="0"/>
              <a:t>Stepper motor driver</a:t>
            </a:r>
          </a:p>
          <a:p>
            <a:pPr lvl="2"/>
            <a:r>
              <a:rPr lang="en-US" dirty="0" smtClean="0"/>
              <a:t>Use the breadboard power regulator to get 5 V from the 9 V battery</a:t>
            </a:r>
            <a:endParaRPr lang="en-US" dirty="0"/>
          </a:p>
          <a:p>
            <a:pPr lvl="1"/>
            <a:r>
              <a:rPr lang="en-US" dirty="0" smtClean="0"/>
              <a:t>2 Cuvettes</a:t>
            </a:r>
          </a:p>
          <a:p>
            <a:pPr lvl="1"/>
            <a:r>
              <a:rPr lang="en-US" dirty="0" smtClean="0"/>
              <a:t>Arduino</a:t>
            </a:r>
          </a:p>
          <a:p>
            <a:pPr lvl="1"/>
            <a:r>
              <a:rPr lang="en-US" dirty="0" err="1" smtClean="0"/>
              <a:t>Photon_speak.ino</a:t>
            </a:r>
            <a:endParaRPr lang="en-US" dirty="0" smtClean="0"/>
          </a:p>
          <a:p>
            <a:pPr lvl="1"/>
            <a:r>
              <a:rPr lang="en-US" dirty="0" smtClean="0"/>
              <a:t>A breadboard or two</a:t>
            </a:r>
          </a:p>
          <a:p>
            <a:pPr lvl="1"/>
            <a:r>
              <a:rPr lang="en-US" dirty="0" smtClean="0"/>
              <a:t>A positive outlook on learning</a:t>
            </a:r>
            <a:endParaRPr lang="en-US" dirty="0"/>
          </a:p>
        </p:txBody>
      </p:sp>
    </p:spTree>
    <p:extLst>
      <p:ext uri="{BB962C8B-B14F-4D97-AF65-F5344CB8AC3E}">
        <p14:creationId xmlns:p14="http://schemas.microsoft.com/office/powerpoint/2010/main" val="81472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3753" y="677309"/>
            <a:ext cx="10350047" cy="5702226"/>
          </a:xfrm>
        </p:spPr>
      </p:pic>
      <p:sp>
        <p:nvSpPr>
          <p:cNvPr id="2" name="Title 1"/>
          <p:cNvSpPr>
            <a:spLocks noGrp="1"/>
          </p:cNvSpPr>
          <p:nvPr>
            <p:ph type="title"/>
          </p:nvPr>
        </p:nvSpPr>
        <p:spPr>
          <a:xfrm>
            <a:off x="359735" y="205637"/>
            <a:ext cx="10515600" cy="1325563"/>
          </a:xfrm>
        </p:spPr>
        <p:txBody>
          <a:bodyPr/>
          <a:lstStyle/>
          <a:p>
            <a:r>
              <a:rPr lang="en-US" dirty="0" smtClean="0"/>
              <a:t>Circuit Diagram</a:t>
            </a:r>
            <a:endParaRPr lang="en-US" dirty="0"/>
          </a:p>
        </p:txBody>
      </p:sp>
      <p:sp>
        <p:nvSpPr>
          <p:cNvPr id="5" name="Rectangle 4"/>
          <p:cNvSpPr/>
          <p:nvPr/>
        </p:nvSpPr>
        <p:spPr>
          <a:xfrm>
            <a:off x="8596390" y="2952363"/>
            <a:ext cx="797441" cy="108452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653460" y="2995225"/>
            <a:ext cx="346999" cy="19138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085186" y="2995226"/>
            <a:ext cx="263602" cy="191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70224" y="3686175"/>
            <a:ext cx="346999" cy="19138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95111" y="3419475"/>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232215" y="3419475"/>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232215" y="3512604"/>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32215" y="3605733"/>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32214" y="3693768"/>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95497" y="3512604"/>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95497" y="3605733"/>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95496" y="3693768"/>
            <a:ext cx="45719" cy="45719"/>
          </a:xfrm>
          <a:prstGeom prst="rec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8940602" y="3485051"/>
            <a:ext cx="391839" cy="1913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48940" y="3090917"/>
            <a:ext cx="480060" cy="1595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60420" y="3090917"/>
            <a:ext cx="320040" cy="2237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71462" y="4462517"/>
            <a:ext cx="320040" cy="2237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96240" y="4794253"/>
            <a:ext cx="2964180" cy="1477328"/>
          </a:xfrm>
          <a:prstGeom prst="rect">
            <a:avLst/>
          </a:prstGeom>
          <a:noFill/>
        </p:spPr>
        <p:txBody>
          <a:bodyPr wrap="square" rtlCol="0">
            <a:spAutoFit/>
          </a:bodyPr>
          <a:lstStyle/>
          <a:p>
            <a:r>
              <a:rPr lang="en-US" dirty="0" smtClean="0"/>
              <a:t>Power Regulator fits right on breadboard. One side is 3.3 V and the other is 5 V. Use the 5 V rails for the stepper motor.</a:t>
            </a:r>
            <a:endParaRPr lang="en-US" dirty="0"/>
          </a:p>
        </p:txBody>
      </p:sp>
      <p:cxnSp>
        <p:nvCxnSpPr>
          <p:cNvPr id="23" name="Straight Arrow Connector 22"/>
          <p:cNvCxnSpPr>
            <a:endCxn id="18" idx="1"/>
          </p:cNvCxnSpPr>
          <p:nvPr/>
        </p:nvCxnSpPr>
        <p:spPr>
          <a:xfrm flipV="1">
            <a:off x="2065020" y="3888609"/>
            <a:ext cx="883920" cy="90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121275" y="5124453"/>
            <a:ext cx="485775" cy="44449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5400000">
            <a:off x="5318754" y="5142875"/>
            <a:ext cx="352425" cy="261610"/>
          </a:xfrm>
          <a:prstGeom prst="rect">
            <a:avLst/>
          </a:prstGeom>
          <a:noFill/>
        </p:spPr>
        <p:txBody>
          <a:bodyPr wrap="square" rtlCol="0">
            <a:spAutoFit/>
          </a:bodyPr>
          <a:lstStyle/>
          <a:p>
            <a:r>
              <a:rPr lang="en-US" sz="1100" dirty="0" smtClean="0">
                <a:solidFill>
                  <a:schemeClr val="bg1"/>
                </a:solidFill>
              </a:rPr>
              <a:t>A0</a:t>
            </a:r>
            <a:endParaRPr lang="en-US" sz="1100" dirty="0">
              <a:solidFill>
                <a:schemeClr val="bg1"/>
              </a:solidFill>
            </a:endParaRPr>
          </a:p>
        </p:txBody>
      </p:sp>
      <p:sp>
        <p:nvSpPr>
          <p:cNvPr id="27" name="TextBox 26"/>
          <p:cNvSpPr txBox="1"/>
          <p:nvPr/>
        </p:nvSpPr>
        <p:spPr>
          <a:xfrm rot="5400000">
            <a:off x="5113501" y="5196849"/>
            <a:ext cx="482599" cy="261610"/>
          </a:xfrm>
          <a:prstGeom prst="rect">
            <a:avLst/>
          </a:prstGeom>
          <a:noFill/>
        </p:spPr>
        <p:txBody>
          <a:bodyPr wrap="square" rtlCol="0">
            <a:spAutoFit/>
          </a:bodyPr>
          <a:lstStyle/>
          <a:p>
            <a:r>
              <a:rPr lang="en-US" sz="1100" dirty="0" smtClean="0">
                <a:solidFill>
                  <a:schemeClr val="bg1"/>
                </a:solidFill>
              </a:rPr>
              <a:t>GND</a:t>
            </a:r>
            <a:endParaRPr lang="en-US" sz="1100" dirty="0">
              <a:solidFill>
                <a:schemeClr val="bg1"/>
              </a:solidFill>
            </a:endParaRPr>
          </a:p>
        </p:txBody>
      </p:sp>
      <p:sp>
        <p:nvSpPr>
          <p:cNvPr id="28" name="TextBox 27"/>
          <p:cNvSpPr txBox="1"/>
          <p:nvPr/>
        </p:nvSpPr>
        <p:spPr>
          <a:xfrm rot="5400000">
            <a:off x="4973334" y="5196849"/>
            <a:ext cx="482599" cy="261610"/>
          </a:xfrm>
          <a:prstGeom prst="rect">
            <a:avLst/>
          </a:prstGeom>
          <a:noFill/>
        </p:spPr>
        <p:txBody>
          <a:bodyPr wrap="square" rtlCol="0">
            <a:spAutoFit/>
          </a:bodyPr>
          <a:lstStyle/>
          <a:p>
            <a:r>
              <a:rPr lang="en-US" sz="1100" dirty="0" smtClean="0">
                <a:solidFill>
                  <a:schemeClr val="bg1"/>
                </a:solidFill>
              </a:rPr>
              <a:t>VCC</a:t>
            </a:r>
            <a:endParaRPr lang="en-US" sz="1100" dirty="0">
              <a:solidFill>
                <a:schemeClr val="bg1"/>
              </a:solidFill>
            </a:endParaRPr>
          </a:p>
        </p:txBody>
      </p:sp>
      <p:grpSp>
        <p:nvGrpSpPr>
          <p:cNvPr id="34" name="Group 33"/>
          <p:cNvGrpSpPr/>
          <p:nvPr/>
        </p:nvGrpSpPr>
        <p:grpSpPr>
          <a:xfrm>
            <a:off x="3121551" y="3465194"/>
            <a:ext cx="249911" cy="274293"/>
            <a:chOff x="3121551" y="3465194"/>
            <a:chExt cx="249911" cy="274293"/>
          </a:xfrm>
        </p:grpSpPr>
        <p:sp>
          <p:nvSpPr>
            <p:cNvPr id="29" name="Rectangle 28"/>
            <p:cNvSpPr/>
            <p:nvPr/>
          </p:nvSpPr>
          <p:spPr>
            <a:xfrm>
              <a:off x="3283744" y="3494623"/>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83744" y="3582585"/>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283744" y="3670331"/>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a:off x="3100840" y="3582585"/>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162300" y="3465194"/>
              <a:ext cx="141745" cy="274293"/>
            </a:xfrm>
            <a:prstGeom prst="rect">
              <a:avLst/>
            </a:prstGeom>
            <a:solidFill>
              <a:schemeClr val="tx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32174" y="3804488"/>
            <a:ext cx="249911" cy="274293"/>
            <a:chOff x="3121551" y="3465194"/>
            <a:chExt cx="249911" cy="274293"/>
          </a:xfrm>
        </p:grpSpPr>
        <p:sp>
          <p:nvSpPr>
            <p:cNvPr id="36" name="Rectangle 35"/>
            <p:cNvSpPr/>
            <p:nvPr/>
          </p:nvSpPr>
          <p:spPr>
            <a:xfrm>
              <a:off x="3283744" y="3494623"/>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83744" y="3582585"/>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283744" y="3670331"/>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a:off x="3100840" y="3582585"/>
              <a:ext cx="87718" cy="46296"/>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62300" y="3465194"/>
              <a:ext cx="141745" cy="274293"/>
            </a:xfrm>
            <a:prstGeom prst="rect">
              <a:avLst/>
            </a:prstGeom>
            <a:solidFill>
              <a:schemeClr val="tx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9289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Actually Seeing the Rainbow</a:t>
            </a:r>
            <a:endParaRPr lang="en-US" dirty="0"/>
          </a:p>
        </p:txBody>
      </p:sp>
      <p:sp>
        <p:nvSpPr>
          <p:cNvPr id="5" name="Content Placeholder 4"/>
          <p:cNvSpPr>
            <a:spLocks noGrp="1"/>
          </p:cNvSpPr>
          <p:nvPr>
            <p:ph idx="1"/>
          </p:nvPr>
        </p:nvSpPr>
        <p:spPr>
          <a:xfrm>
            <a:off x="394583" y="2035635"/>
            <a:ext cx="2904460" cy="4351338"/>
          </a:xfrm>
        </p:spPr>
        <p:txBody>
          <a:bodyPr/>
          <a:lstStyle/>
          <a:p>
            <a:r>
              <a:rPr lang="en-US" dirty="0" smtClean="0"/>
              <a:t>Use the LED to shine light onto the DVD. Spin it around until you see the rainbow on the other side of the photon. </a:t>
            </a:r>
            <a:endParaRPr lang="en-US" dirty="0"/>
          </a:p>
        </p:txBody>
      </p:sp>
      <p:grpSp>
        <p:nvGrpSpPr>
          <p:cNvPr id="3" name="Group 2"/>
          <p:cNvGrpSpPr/>
          <p:nvPr/>
        </p:nvGrpSpPr>
        <p:grpSpPr>
          <a:xfrm rot="16200000">
            <a:off x="5238134" y="2041796"/>
            <a:ext cx="525494" cy="537921"/>
            <a:chOff x="5268614" y="2087516"/>
            <a:chExt cx="525494" cy="537921"/>
          </a:xfrm>
        </p:grpSpPr>
        <p:sp>
          <p:nvSpPr>
            <p:cNvPr id="6" name="Isosceles Triangle 5"/>
            <p:cNvSpPr/>
            <p:nvPr/>
          </p:nvSpPr>
          <p:spPr>
            <a:xfrm rot="2700000">
              <a:off x="5253918" y="2193566"/>
              <a:ext cx="446567" cy="417175"/>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478336" y="2087516"/>
              <a:ext cx="315772" cy="3157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p:nvPr/>
        </p:nvCxnSpPr>
        <p:spPr>
          <a:xfrm rot="2700000">
            <a:off x="4902784" y="2376016"/>
            <a:ext cx="0" cy="569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2700000">
            <a:off x="5060669" y="2533901"/>
            <a:ext cx="0" cy="569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2700000">
            <a:off x="5218554" y="2691786"/>
            <a:ext cx="0" cy="569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965212" y="2617312"/>
            <a:ext cx="701749" cy="2105247"/>
          </a:xfrm>
          <a:prstGeom prst="ellipse">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4701410" y="3010470"/>
            <a:ext cx="2815809" cy="69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701410" y="3170504"/>
            <a:ext cx="2815809" cy="55295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701410" y="3347353"/>
            <a:ext cx="2850258" cy="36186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01410" y="3627242"/>
            <a:ext cx="2815809" cy="1173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718634" y="3741142"/>
            <a:ext cx="2798585" cy="1109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98859" y="3739422"/>
            <a:ext cx="2818360" cy="30940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698859" y="3732183"/>
            <a:ext cx="2818360" cy="57883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7858182" y="2293918"/>
            <a:ext cx="4007245" cy="3005434"/>
          </a:xfrm>
          <a:prstGeom prst="rect">
            <a:avLst/>
          </a:prstGeom>
        </p:spPr>
      </p:pic>
      <p:cxnSp>
        <p:nvCxnSpPr>
          <p:cNvPr id="40" name="Straight Arrow Connector 39"/>
          <p:cNvCxnSpPr/>
          <p:nvPr/>
        </p:nvCxnSpPr>
        <p:spPr>
          <a:xfrm>
            <a:off x="8665535" y="1690688"/>
            <a:ext cx="1945758" cy="12858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858182" y="1158949"/>
            <a:ext cx="1636692" cy="646331"/>
          </a:xfrm>
          <a:prstGeom prst="rect">
            <a:avLst/>
          </a:prstGeom>
          <a:noFill/>
        </p:spPr>
        <p:txBody>
          <a:bodyPr wrap="square" rtlCol="0">
            <a:spAutoFit/>
          </a:bodyPr>
          <a:lstStyle/>
          <a:p>
            <a:r>
              <a:rPr lang="en-US" dirty="0" smtClean="0"/>
              <a:t>See Rainbow Here</a:t>
            </a:r>
            <a:endParaRPr lang="en-US" dirty="0"/>
          </a:p>
        </p:txBody>
      </p:sp>
    </p:spTree>
    <p:extLst>
      <p:ext uri="{BB962C8B-B14F-4D97-AF65-F5344CB8AC3E}">
        <p14:creationId xmlns:p14="http://schemas.microsoft.com/office/powerpoint/2010/main" val="151377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ROYGBIV</a:t>
            </a:r>
            <a:endParaRPr lang="en-US" dirty="0"/>
          </a:p>
        </p:txBody>
      </p:sp>
      <p:sp>
        <p:nvSpPr>
          <p:cNvPr id="3" name="Content Placeholder 2"/>
          <p:cNvSpPr>
            <a:spLocks noGrp="1"/>
          </p:cNvSpPr>
          <p:nvPr>
            <p:ph idx="1"/>
          </p:nvPr>
        </p:nvSpPr>
        <p:spPr/>
        <p:txBody>
          <a:bodyPr/>
          <a:lstStyle/>
          <a:p>
            <a:r>
              <a:rPr lang="en-US" dirty="0" smtClean="0"/>
              <a:t>As we take steps with the stepper motor, we can isolate certain wavelengths that the detector sees. The setup can definitely do this. </a:t>
            </a:r>
            <a:endParaRPr lang="en-US" dirty="0"/>
          </a:p>
        </p:txBody>
      </p:sp>
      <p:grpSp>
        <p:nvGrpSpPr>
          <p:cNvPr id="11" name="Group 10"/>
          <p:cNvGrpSpPr/>
          <p:nvPr/>
        </p:nvGrpSpPr>
        <p:grpSpPr>
          <a:xfrm>
            <a:off x="5459284" y="3691270"/>
            <a:ext cx="5071730" cy="2073348"/>
            <a:chOff x="3583172" y="3696587"/>
            <a:chExt cx="3544630" cy="2073348"/>
          </a:xfrm>
        </p:grpSpPr>
        <p:sp>
          <p:nvSpPr>
            <p:cNvPr id="4" name="Rectangle 3"/>
            <p:cNvSpPr/>
            <p:nvPr/>
          </p:nvSpPr>
          <p:spPr>
            <a:xfrm>
              <a:off x="3583172" y="3696587"/>
              <a:ext cx="510363" cy="2073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88883" y="3696587"/>
              <a:ext cx="510363" cy="207334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94594" y="3696587"/>
              <a:ext cx="510363" cy="207334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00305" y="3696587"/>
              <a:ext cx="510363" cy="20733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6016" y="3696587"/>
              <a:ext cx="510363" cy="20733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11727" y="3696587"/>
              <a:ext cx="510363" cy="20733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17439" y="3696587"/>
              <a:ext cx="510363" cy="207334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a:off x="5146158" y="2690037"/>
            <a:ext cx="0" cy="86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139069" y="5904614"/>
            <a:ext cx="0" cy="86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509823" y="4572000"/>
            <a:ext cx="16905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3484" y="3027204"/>
            <a:ext cx="1275907" cy="1477328"/>
          </a:xfrm>
          <a:prstGeom prst="rect">
            <a:avLst/>
          </a:prstGeom>
          <a:noFill/>
        </p:spPr>
        <p:txBody>
          <a:bodyPr wrap="square" rtlCol="0">
            <a:spAutoFit/>
          </a:bodyPr>
          <a:lstStyle/>
          <a:p>
            <a:r>
              <a:rPr lang="en-US" dirty="0" smtClean="0"/>
              <a:t>The Spectrum Moves with the stepper motor.</a:t>
            </a:r>
            <a:endParaRPr lang="en-US" dirty="0"/>
          </a:p>
        </p:txBody>
      </p:sp>
      <p:sp>
        <p:nvSpPr>
          <p:cNvPr id="18" name="Rectangle 17"/>
          <p:cNvSpPr/>
          <p:nvPr/>
        </p:nvSpPr>
        <p:spPr>
          <a:xfrm>
            <a:off x="5050465" y="3551274"/>
            <a:ext cx="191386" cy="23533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313269" y="2935989"/>
            <a:ext cx="1565462" cy="369332"/>
          </a:xfrm>
          <a:prstGeom prst="rect">
            <a:avLst/>
          </a:prstGeom>
          <a:noFill/>
        </p:spPr>
        <p:txBody>
          <a:bodyPr wrap="square" rtlCol="0">
            <a:spAutoFit/>
          </a:bodyPr>
          <a:lstStyle/>
          <a:p>
            <a:r>
              <a:rPr lang="en-US" dirty="0" smtClean="0"/>
              <a:t>Measure Here</a:t>
            </a:r>
            <a:endParaRPr lang="en-US" dirty="0"/>
          </a:p>
        </p:txBody>
      </p:sp>
      <p:sp>
        <p:nvSpPr>
          <p:cNvPr id="20" name="TextBox 19"/>
          <p:cNvSpPr txBox="1"/>
          <p:nvPr/>
        </p:nvSpPr>
        <p:spPr>
          <a:xfrm>
            <a:off x="1693484" y="4828948"/>
            <a:ext cx="1949602" cy="1754326"/>
          </a:xfrm>
          <a:prstGeom prst="rect">
            <a:avLst/>
          </a:prstGeom>
          <a:noFill/>
        </p:spPr>
        <p:txBody>
          <a:bodyPr wrap="square" rtlCol="0">
            <a:spAutoFit/>
          </a:bodyPr>
          <a:lstStyle/>
          <a:p>
            <a:r>
              <a:rPr lang="en-US" dirty="0" smtClean="0"/>
              <a:t>And if you view this slide in presentation mode, the spectrum moves with a click</a:t>
            </a:r>
            <a:endParaRPr lang="en-US" dirty="0"/>
          </a:p>
        </p:txBody>
      </p:sp>
    </p:spTree>
    <p:extLst>
      <p:ext uri="{BB962C8B-B14F-4D97-AF65-F5344CB8AC3E}">
        <p14:creationId xmlns:p14="http://schemas.microsoft.com/office/powerpoint/2010/main" val="296553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10391 0.00046 L -0.32787 0.00046 " pathEditMode="relative" rAng="0" ptsTypes="AA">
                                      <p:cBhvr>
                                        <p:cTn id="6" dur="2000" fill="hold"/>
                                        <p:tgtEl>
                                          <p:spTgt spid="11"/>
                                        </p:tgtEl>
                                        <p:attrNameLst>
                                          <p:attrName>ppt_x</p:attrName>
                                          <p:attrName>ppt_y</p:attrName>
                                        </p:attrNameLst>
                                      </p:cBhvr>
                                      <p:rCtr x="-215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MATLAB to send and receive requests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will treat our Arduino like an instrument. Some of you may have used ASCII commands to “talk” to oscilloscopes and function generators before. It is extremely useful and can automate data collection like CRAZY!</a:t>
            </a:r>
          </a:p>
          <a:p>
            <a:r>
              <a:rPr lang="en-US" dirty="0" smtClean="0"/>
              <a:t>The C++ that you uploaded to your Arduino (</a:t>
            </a:r>
            <a:r>
              <a:rPr lang="en-US" dirty="0" err="1" smtClean="0"/>
              <a:t>photon_speak.ino</a:t>
            </a:r>
            <a:r>
              <a:rPr lang="en-US" dirty="0" smtClean="0"/>
              <a:t>) acts as a way to create an instrument</a:t>
            </a:r>
            <a:r>
              <a:rPr lang="en-US" dirty="0" smtClean="0"/>
              <a:t>.</a:t>
            </a:r>
          </a:p>
          <a:p>
            <a:pPr lvl="1"/>
            <a:r>
              <a:rPr lang="en-US" dirty="0" smtClean="0"/>
              <a:t>Make sure you uploaded the code</a:t>
            </a:r>
            <a:endParaRPr lang="en-US" dirty="0" smtClean="0"/>
          </a:p>
          <a:p>
            <a:r>
              <a:rPr lang="en-US" dirty="0" smtClean="0"/>
              <a:t>Start </a:t>
            </a:r>
            <a:r>
              <a:rPr lang="en-US" dirty="0" err="1" smtClean="0"/>
              <a:t>Matlab</a:t>
            </a:r>
            <a:r>
              <a:rPr lang="en-US" dirty="0" smtClean="0"/>
              <a:t> alongside this </a:t>
            </a:r>
            <a:r>
              <a:rPr lang="en-US" dirty="0" err="1" smtClean="0"/>
              <a:t>powerpoint</a:t>
            </a:r>
            <a:r>
              <a:rPr lang="en-US" dirty="0" smtClean="0"/>
              <a:t>. Use the student skeleton file on canvas.</a:t>
            </a:r>
          </a:p>
          <a:p>
            <a:r>
              <a:rPr lang="en-US" dirty="0" smtClean="0"/>
              <a:t>Open </a:t>
            </a:r>
            <a:r>
              <a:rPr lang="en-US" dirty="0" smtClean="0"/>
              <a:t>up a Serial Port using the following commands</a:t>
            </a:r>
          </a:p>
          <a:p>
            <a:pPr marL="0" indent="0">
              <a:buNone/>
            </a:pPr>
            <a:r>
              <a:rPr lang="en-US" dirty="0" err="1"/>
              <a:t>a</a:t>
            </a:r>
            <a:r>
              <a:rPr lang="en-US" dirty="0" err="1" smtClean="0"/>
              <a:t>rdy</a:t>
            </a:r>
            <a:r>
              <a:rPr lang="en-US" dirty="0" smtClean="0"/>
              <a:t> = serial(‘</a:t>
            </a:r>
            <a:r>
              <a:rPr lang="en-US" dirty="0" err="1" smtClean="0"/>
              <a:t>COMxy</a:t>
            </a:r>
            <a:r>
              <a:rPr lang="en-US" dirty="0" smtClean="0"/>
              <a:t>’, </a:t>
            </a:r>
            <a:r>
              <a:rPr lang="en-US" dirty="0" smtClean="0"/>
              <a:t>‘</a:t>
            </a:r>
            <a:r>
              <a:rPr lang="en-US" dirty="0" err="1" smtClean="0"/>
              <a:t>BaudRate</a:t>
            </a:r>
            <a:r>
              <a:rPr lang="en-US" dirty="0" smtClean="0"/>
              <a:t>’, 115200)</a:t>
            </a:r>
          </a:p>
          <a:p>
            <a:pPr marL="0" indent="0">
              <a:buNone/>
            </a:pPr>
            <a:r>
              <a:rPr lang="en-US" dirty="0" err="1"/>
              <a:t>f</a:t>
            </a:r>
            <a:r>
              <a:rPr lang="en-US" dirty="0" err="1" smtClean="0"/>
              <a:t>open</a:t>
            </a:r>
            <a:r>
              <a:rPr lang="en-US" dirty="0" smtClean="0"/>
              <a:t>(</a:t>
            </a:r>
            <a:r>
              <a:rPr lang="en-US" dirty="0" err="1" smtClean="0"/>
              <a:t>ardy</a:t>
            </a:r>
            <a:r>
              <a:rPr lang="en-US" dirty="0" smtClean="0"/>
              <a:t>)</a:t>
            </a:r>
          </a:p>
          <a:p>
            <a:pPr marL="0" indent="0">
              <a:buNone/>
            </a:pPr>
            <a:r>
              <a:rPr lang="en-US" dirty="0" err="1"/>
              <a:t>f</a:t>
            </a:r>
            <a:r>
              <a:rPr lang="en-US" dirty="0" err="1" smtClean="0"/>
              <a:t>scanf</a:t>
            </a:r>
            <a:r>
              <a:rPr lang="en-US" dirty="0" smtClean="0"/>
              <a:t>(</a:t>
            </a:r>
            <a:r>
              <a:rPr lang="en-US" dirty="0" err="1" smtClean="0"/>
              <a:t>ardy</a:t>
            </a:r>
            <a:r>
              <a:rPr lang="en-US" dirty="0" smtClean="0"/>
              <a:t>)</a:t>
            </a:r>
          </a:p>
          <a:p>
            <a:r>
              <a:rPr lang="en-US" dirty="0" smtClean="0"/>
              <a:t>‘COM10’ will be different based on the port where your Arduino is. Use the tools tab on the Arduino IDE as an easy way to find your port.</a:t>
            </a:r>
            <a:endParaRPr lang="en-US" dirty="0"/>
          </a:p>
        </p:txBody>
      </p:sp>
    </p:spTree>
    <p:extLst>
      <p:ext uri="{BB962C8B-B14F-4D97-AF65-F5344CB8AC3E}">
        <p14:creationId xmlns:p14="http://schemas.microsoft.com/office/powerpoint/2010/main" val="2222536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and Receiving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we want to do is “speak” to the Arduino</a:t>
            </a:r>
          </a:p>
          <a:p>
            <a:r>
              <a:rPr lang="en-US" dirty="0" smtClean="0"/>
              <a:t>Use the following commands to do that</a:t>
            </a:r>
          </a:p>
          <a:p>
            <a:pPr marL="0" indent="0">
              <a:buNone/>
            </a:pPr>
            <a:r>
              <a:rPr lang="en-US" dirty="0" err="1" smtClean="0"/>
              <a:t>fprintf</a:t>
            </a:r>
            <a:r>
              <a:rPr lang="en-US" dirty="0" smtClean="0"/>
              <a:t>(</a:t>
            </a:r>
            <a:r>
              <a:rPr lang="en-US" dirty="0" err="1" smtClean="0"/>
              <a:t>ardy</a:t>
            </a:r>
            <a:r>
              <a:rPr lang="en-US" dirty="0" smtClean="0"/>
              <a:t>, “*IDN?”)</a:t>
            </a:r>
          </a:p>
          <a:p>
            <a:pPr marL="0" indent="0">
              <a:buNone/>
            </a:pPr>
            <a:r>
              <a:rPr lang="en-US" dirty="0" err="1" smtClean="0"/>
              <a:t>fscanf</a:t>
            </a:r>
            <a:r>
              <a:rPr lang="en-US" dirty="0" smtClean="0"/>
              <a:t>(</a:t>
            </a:r>
            <a:r>
              <a:rPr lang="en-US" dirty="0" err="1" smtClean="0"/>
              <a:t>ardy</a:t>
            </a:r>
            <a:r>
              <a:rPr lang="en-US" dirty="0" smtClean="0"/>
              <a:t>)</a:t>
            </a:r>
          </a:p>
          <a:p>
            <a:r>
              <a:rPr lang="en-US" dirty="0" smtClean="0"/>
              <a:t>If </a:t>
            </a:r>
            <a:r>
              <a:rPr lang="en-US" dirty="0" err="1" smtClean="0"/>
              <a:t>fscanf</a:t>
            </a:r>
            <a:r>
              <a:rPr lang="en-US" dirty="0" smtClean="0"/>
              <a:t> returns a quirky message, then you’ve succeeded.</a:t>
            </a:r>
          </a:p>
          <a:p>
            <a:r>
              <a:rPr lang="en-US" dirty="0" smtClean="0"/>
              <a:t>IMPORTANT:</a:t>
            </a:r>
          </a:p>
          <a:p>
            <a:pPr lvl="1"/>
            <a:r>
              <a:rPr lang="en-US" dirty="0" smtClean="0"/>
              <a:t>To close your instrument use the following sequence:</a:t>
            </a:r>
          </a:p>
          <a:p>
            <a:pPr marL="457200" lvl="1" indent="0">
              <a:buNone/>
            </a:pPr>
            <a:r>
              <a:rPr lang="en-US" dirty="0" err="1" smtClean="0"/>
              <a:t>fclose</a:t>
            </a:r>
            <a:r>
              <a:rPr lang="en-US" dirty="0" smtClean="0"/>
              <a:t>(</a:t>
            </a:r>
            <a:r>
              <a:rPr lang="en-US" dirty="0" err="1" smtClean="0"/>
              <a:t>ardy</a:t>
            </a:r>
            <a:r>
              <a:rPr lang="en-US" dirty="0" smtClean="0"/>
              <a:t>)</a:t>
            </a:r>
          </a:p>
          <a:p>
            <a:pPr marL="457200" lvl="1" indent="0">
              <a:buNone/>
            </a:pPr>
            <a:r>
              <a:rPr lang="en-US" dirty="0" smtClean="0"/>
              <a:t>delete(</a:t>
            </a:r>
            <a:r>
              <a:rPr lang="en-US" dirty="0" err="1" smtClean="0"/>
              <a:t>ardy</a:t>
            </a:r>
            <a:r>
              <a:rPr lang="en-US" dirty="0" smtClean="0"/>
              <a:t>)</a:t>
            </a:r>
          </a:p>
          <a:p>
            <a:pPr marL="457200" lvl="1" indent="0">
              <a:buNone/>
            </a:pPr>
            <a:r>
              <a:rPr lang="en-US" dirty="0" smtClean="0"/>
              <a:t>clear </a:t>
            </a:r>
            <a:r>
              <a:rPr lang="en-US" dirty="0" err="1" smtClean="0"/>
              <a:t>ardy</a:t>
            </a:r>
            <a:endParaRPr lang="en-US" dirty="0" smtClean="0"/>
          </a:p>
          <a:p>
            <a:pPr lvl="1"/>
            <a:r>
              <a:rPr lang="en-US" dirty="0" smtClean="0"/>
              <a:t>You may forget to close your instrument. MATLAB makes it relatively easy to mend this mistake, so if you get an error opening your </a:t>
            </a:r>
            <a:r>
              <a:rPr lang="en-US" dirty="0" err="1" smtClean="0"/>
              <a:t>ardy</a:t>
            </a:r>
            <a:r>
              <a:rPr lang="en-US" dirty="0" smtClean="0"/>
              <a:t> through serial, use </a:t>
            </a:r>
            <a:r>
              <a:rPr lang="en-US" dirty="0" err="1" smtClean="0"/>
              <a:t>instrreset</a:t>
            </a:r>
            <a:r>
              <a:rPr lang="en-US" dirty="0" smtClean="0"/>
              <a:t> to start over. </a:t>
            </a:r>
            <a:endParaRPr lang="en-US" dirty="0"/>
          </a:p>
        </p:txBody>
      </p:sp>
    </p:spTree>
    <p:extLst>
      <p:ext uri="{BB962C8B-B14F-4D97-AF65-F5344CB8AC3E}">
        <p14:creationId xmlns:p14="http://schemas.microsoft.com/office/powerpoint/2010/main" val="543265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TotalTime>
  <Words>750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SpectroLab EBME 360</vt:lpstr>
      <vt:lpstr>Goals</vt:lpstr>
      <vt:lpstr>See the rainbow…</vt:lpstr>
      <vt:lpstr>Putting the “Photon” Together</vt:lpstr>
      <vt:lpstr>Circuit Diagram</vt:lpstr>
      <vt:lpstr>Actually Seeing the Rainbow</vt:lpstr>
      <vt:lpstr>Measuring ROYGBIV</vt:lpstr>
      <vt:lpstr>Using MATLAB to send and receive requests</vt:lpstr>
      <vt:lpstr>Sending and Receiving</vt:lpstr>
      <vt:lpstr>Your Commands</vt:lpstr>
      <vt:lpstr>Gather the spectrum of spinach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Spectrophoto</dc:title>
  <dc:creator>Michael Douglass</dc:creator>
  <cp:lastModifiedBy>Michael Douglass</cp:lastModifiedBy>
  <cp:revision>13</cp:revision>
  <dcterms:created xsi:type="dcterms:W3CDTF">2019-04-06T01:04:39Z</dcterms:created>
  <dcterms:modified xsi:type="dcterms:W3CDTF">2019-04-08T05:06:56Z</dcterms:modified>
</cp:coreProperties>
</file>