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339" r:id="rId5"/>
    <p:sldId id="352" r:id="rId6"/>
    <p:sldId id="353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9" r:id="rId15"/>
    <p:sldId id="350" r:id="rId16"/>
    <p:sldId id="351" r:id="rId17"/>
    <p:sldId id="35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 txBox="1"/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  <a:endParaRPr lang="en-US" dirty="0"/>
          </a:p>
        </p:txBody>
      </p:sp>
      <p:pic>
        <p:nvPicPr>
          <p:cNvPr id="3" name="Picture 2" descr="Logo, company nam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/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/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/>
          <p:cNvSpPr txBox="1"/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  <a:endParaRPr lang="en-US" sz="3200" b="1" dirty="0">
              <a:solidFill>
                <a:srgbClr val="25677D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  <a:p>
            <a:pPr lvl="0"/>
            <a:r>
              <a:rPr lang="en-US" dirty="0"/>
              <a:t>{ link to reference1, example: http://app.icraftsoft.net }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</a:fld>
            <a:endParaRPr lang="en-US" dirty="0"/>
          </a:p>
        </p:txBody>
      </p:sp>
      <p:pic>
        <p:nvPicPr>
          <p:cNvPr id="3" name="Picture 2" descr="Chart&#10;&#10;Description automatically generated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hub.com/MichaelETPHP/craft-payment-API-sys.git" TargetMode="External"/><Relationship Id="rId1" Type="http://schemas.openxmlformats.org/officeDocument/2006/relationships/hyperlink" Target="https://github.com/MichaelETPHP/craft-shopping-WAR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49" y="2338492"/>
            <a:ext cx="4231933" cy="2044971"/>
          </a:xfrm>
        </p:spPr>
        <p:txBody>
          <a:bodyPr>
            <a:normAutofit/>
          </a:bodyPr>
          <a:lstStyle/>
          <a:p>
            <a:r>
              <a:rPr lang="en-US" altLang="en-US" dirty="0"/>
              <a:t>Project</a:t>
            </a:r>
            <a:br>
              <a:rPr lang="en-US" altLang="en-US" dirty="0"/>
            </a:br>
            <a:r>
              <a:rPr lang="en-US" altLang="en-US" dirty="0"/>
              <a:t>Walkthrough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5</a:t>
            </a:r>
            <a:r>
              <a:rPr lang="en-US" altLang="en-US" sz="2800" dirty="0">
                <a:solidFill>
                  <a:srgbClr val="002060"/>
                </a:solidFill>
              </a:rPr>
              <a:t>: Get the id and login with that id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overwhel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2124710"/>
            <a:ext cx="11112500" cy="4423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pic>
        <p:nvPicPr>
          <p:cNvPr id="5" name="Picture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573530"/>
            <a:ext cx="11718290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6</a:t>
            </a:r>
            <a:r>
              <a:rPr lang="en-US" altLang="en-US" sz="2800" dirty="0">
                <a:solidFill>
                  <a:srgbClr val="002060"/>
                </a:solidFill>
              </a:rPr>
              <a:t>: Add products to the cart</a:t>
            </a: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de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157095"/>
            <a:ext cx="10058400" cy="4004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6" y="1523999"/>
            <a:ext cx="11410148" cy="50375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227665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7</a:t>
            </a:r>
            <a:r>
              <a:rPr lang="en-US" altLang="en-US" sz="2800" dirty="0" smtClean="0">
                <a:solidFill>
                  <a:srgbClr val="002060"/>
                </a:solidFill>
              </a:rPr>
              <a:t>: Click buy now and register in the payment </a:t>
            </a:r>
            <a:r>
              <a:rPr lang="en-US" altLang="en-US" sz="2800" dirty="0" err="1" smtClean="0">
                <a:solidFill>
                  <a:srgbClr val="002060"/>
                </a:solidFill>
              </a:rPr>
              <a:t>api</a:t>
            </a:r>
            <a:r>
              <a:rPr lang="en-US" altLang="en-US" sz="2800" dirty="0" smtClean="0">
                <a:solidFill>
                  <a:srgbClr val="002060"/>
                </a:solidFill>
              </a:rPr>
              <a:t> frontend</a:t>
            </a:r>
            <a:endParaRPr lang="en-US" alt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752551"/>
            <a:ext cx="9347200" cy="3161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844" y="4914021"/>
            <a:ext cx="7436954" cy="1759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227665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8</a:t>
            </a:r>
            <a:r>
              <a:rPr lang="en-US" altLang="en-US" sz="2800" dirty="0" smtClean="0">
                <a:solidFill>
                  <a:srgbClr val="002060"/>
                </a:solidFill>
              </a:rPr>
              <a:t>: Login with his/her credentials</a:t>
            </a:r>
            <a:endParaRPr lang="en-US" alt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" y="1854199"/>
            <a:ext cx="6016011" cy="4729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12" y="1885436"/>
            <a:ext cx="4728021" cy="45153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227665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9</a:t>
            </a:r>
            <a:r>
              <a:rPr lang="en-US" altLang="en-US" sz="2800" dirty="0" smtClean="0">
                <a:solidFill>
                  <a:srgbClr val="002060"/>
                </a:solidFill>
              </a:rPr>
              <a:t>: Take “</a:t>
            </a:r>
            <a:r>
              <a:rPr lang="en-US" altLang="en-US" sz="2800" dirty="0" err="1" smtClean="0">
                <a:solidFill>
                  <a:srgbClr val="002060"/>
                </a:solidFill>
              </a:rPr>
              <a:t>UserInfoID</a:t>
            </a:r>
            <a:r>
              <a:rPr lang="en-US" altLang="en-US" sz="2800" dirty="0" smtClean="0">
                <a:solidFill>
                  <a:srgbClr val="002060"/>
                </a:solidFill>
              </a:rPr>
              <a:t>”, click pay and place payment with that user id. Insert user id, and </a:t>
            </a:r>
            <a:r>
              <a:rPr lang="en-US" altLang="en-US" sz="2800" dirty="0" err="1" smtClean="0">
                <a:solidFill>
                  <a:srgbClr val="002060"/>
                </a:solidFill>
              </a:rPr>
              <a:t>pname</a:t>
            </a:r>
            <a:r>
              <a:rPr lang="en-US" altLang="en-US" sz="2800" dirty="0" smtClean="0">
                <a:solidFill>
                  <a:srgbClr val="002060"/>
                </a:solidFill>
              </a:rPr>
              <a:t> and click order continue</a:t>
            </a:r>
            <a:endParaRPr lang="en-US" alt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4" y="2235200"/>
            <a:ext cx="10122113" cy="301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35" y="5249333"/>
            <a:ext cx="3225800" cy="13690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Craft Payment - What is?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2060"/>
                </a:solidFill>
              </a:rPr>
              <a:t> Craft payment is a payment gateway integrated with existing digital processes can connect a checkout system to a payment network.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altLang="en-US" dirty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It captures and transfers payments data from the customer to the acquirer.</a:t>
            </a:r>
            <a:endParaRPr lang="en-US" altLang="en-US" dirty="0">
              <a:solidFill>
                <a:srgbClr val="002060"/>
              </a:solidFill>
            </a:endParaRPr>
          </a:p>
          <a:p>
            <a:endParaRPr lang="en-US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 It is primarily built on Mule ESB</a:t>
            </a: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 For demonstration we integrate this api with an existing online shopping platform called craft online shopping.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Requirement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endParaRPr lang="en-US" altLang="en-US" dirty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Java </a:t>
            </a:r>
            <a:r>
              <a:rPr lang="en-US" altLang="en-US" dirty="0" smtClean="0">
                <a:solidFill>
                  <a:srgbClr val="002060"/>
                </a:solidFill>
              </a:rPr>
              <a:t>Installed Machine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Maven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Anypoint</a:t>
            </a:r>
            <a:r>
              <a:rPr lang="en-US" altLang="en-US" dirty="0" smtClean="0">
                <a:solidFill>
                  <a:srgbClr val="002060"/>
                </a:solidFill>
              </a:rPr>
              <a:t> studio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 Postman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Anypoint</a:t>
            </a:r>
            <a:r>
              <a:rPr lang="en-US" altLang="en-US" dirty="0" smtClean="0">
                <a:solidFill>
                  <a:srgbClr val="002060"/>
                </a:solidFill>
              </a:rPr>
              <a:t> platform account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CloudHub</a:t>
            </a:r>
            <a:r>
              <a:rPr lang="en-US" altLang="en-US" dirty="0" smtClean="0">
                <a:solidFill>
                  <a:srgbClr val="002060"/>
                </a:solidFill>
              </a:rPr>
              <a:t> account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 smtClean="0"/>
              <a:t>Technologies We use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002060"/>
                </a:solidFill>
              </a:rPr>
              <a:t> Mule ESB to build the </a:t>
            </a:r>
            <a:r>
              <a:rPr lang="en-US" altLang="en-US" dirty="0" err="1" smtClean="0">
                <a:solidFill>
                  <a:srgbClr val="002060"/>
                </a:solidFill>
              </a:rPr>
              <a:t>api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Springboot</a:t>
            </a:r>
            <a:r>
              <a:rPr lang="en-US" altLang="en-US" dirty="0" smtClean="0">
                <a:solidFill>
                  <a:srgbClr val="002060"/>
                </a:solidFill>
              </a:rPr>
              <a:t> to build the online shopping app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Mysql</a:t>
            </a:r>
            <a:r>
              <a:rPr lang="en-US" altLang="en-US" dirty="0" smtClean="0">
                <a:solidFill>
                  <a:srgbClr val="002060"/>
                </a:solidFill>
              </a:rPr>
              <a:t> to store the data of the user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Salesforce to store the data of the customer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 smtClean="0"/>
              <a:t>Mainly Used Mused Mule Connectors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HTTP Listener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 Transform Message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 smtClean="0">
                <a:solidFill>
                  <a:srgbClr val="002060"/>
                </a:solidFill>
              </a:rPr>
              <a:t> SMTP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Mysql</a:t>
            </a:r>
            <a:r>
              <a:rPr lang="en-US" altLang="en-US" dirty="0" smtClean="0">
                <a:solidFill>
                  <a:srgbClr val="002060"/>
                </a:solidFill>
              </a:rPr>
              <a:t> Connector =&gt; Select, insert, update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Salesforce Connector =&gt; Create, Query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Choice Router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</a:rPr>
              <a:t>API kit router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 smtClean="0">
                <a:solidFill>
                  <a:srgbClr val="002060"/>
                </a:solidFill>
              </a:rPr>
              <a:t>Raml</a:t>
            </a:r>
            <a:r>
              <a:rPr lang="en-US" altLang="en-US" dirty="0" smtClean="0">
                <a:solidFill>
                  <a:srgbClr val="002060"/>
                </a:solidFill>
              </a:rPr>
              <a:t> =&gt; Since we follow design first approach</a:t>
            </a: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Step </a:t>
            </a:r>
            <a:r>
              <a:rPr lang="en-US" altLang="en-US" dirty="0">
                <a:solidFill>
                  <a:srgbClr val="FF0000"/>
                </a:solidFill>
              </a:rPr>
              <a:t>by</a:t>
            </a:r>
            <a:r>
              <a:rPr lang="en-US" altLang="en-US" dirty="0"/>
              <a:t> Step - Walkthrough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1</a:t>
            </a:r>
            <a:r>
              <a:rPr lang="en-US" altLang="en-US" sz="2800" dirty="0">
                <a:solidFill>
                  <a:srgbClr val="002060"/>
                </a:solidFill>
              </a:rPr>
              <a:t>: Download the war file of craft online shopping from </a:t>
            </a:r>
            <a:r>
              <a:rPr lang="en-US" alt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altLang="en-US" sz="2800" dirty="0">
                <a:solidFill>
                  <a:srgbClr val="002060"/>
                </a:solidFill>
              </a:rPr>
              <a:t>: </a:t>
            </a:r>
            <a:r>
              <a:rPr lang="en-US" altLang="en-US" sz="2800" dirty="0">
                <a:solidFill>
                  <a:srgbClr val="002060"/>
                </a:solidFill>
                <a:hlinkClick r:id="rId1"/>
              </a:rPr>
              <a:t>https://</a:t>
            </a:r>
            <a:r>
              <a:rPr lang="en-US" altLang="en-US" sz="2800" dirty="0" smtClean="0">
                <a:solidFill>
                  <a:srgbClr val="002060"/>
                </a:solidFill>
                <a:hlinkClick r:id="rId1"/>
              </a:rPr>
              <a:t>github.com/MichaelETPHP/craft-shopping-WAR.git</a:t>
            </a:r>
            <a:endParaRPr lang="en-US" altLang="en-US" sz="2800" dirty="0">
              <a:solidFill>
                <a:srgbClr val="002060"/>
              </a:solidFill>
            </a:endParaRPr>
          </a:p>
          <a:p>
            <a:r>
              <a:rPr lang="en-US" altLang="en-US" sz="2800" dirty="0" smtClean="0">
                <a:solidFill>
                  <a:srgbClr val="002060"/>
                </a:solidFill>
              </a:rPr>
              <a:t>And download the mule application for </a:t>
            </a:r>
            <a:r>
              <a:rPr lang="en-US" altLang="en-US" sz="2800" dirty="0" err="1" smtClean="0">
                <a:solidFill>
                  <a:srgbClr val="002060"/>
                </a:solidFill>
              </a:rPr>
              <a:t>github</a:t>
            </a:r>
            <a:r>
              <a:rPr lang="en-US" altLang="en-US" sz="2800" dirty="0">
                <a:solidFill>
                  <a:srgbClr val="002060"/>
                </a:solidFill>
              </a:rPr>
              <a:t>: </a:t>
            </a:r>
            <a:r>
              <a:rPr lang="en-US" altLang="en-US" sz="2800" dirty="0">
                <a:solidFill>
                  <a:srgbClr val="002060"/>
                </a:solidFill>
                <a:hlinkClick r:id="rId2"/>
              </a:rPr>
              <a:t>https://github.com/MichaelETPHP/craft-payment-API-sys.git</a:t>
            </a:r>
            <a:endParaRPr lang="en-US" altLang="en-US" sz="2800" dirty="0">
              <a:solidFill>
                <a:srgbClr val="002060"/>
              </a:solidFill>
            </a:endParaRPr>
          </a:p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2:</a:t>
            </a:r>
            <a:r>
              <a:rPr lang="en-US" altLang="en-US" sz="2800" dirty="0">
                <a:solidFill>
                  <a:srgbClr val="002060"/>
                </a:solidFill>
              </a:rPr>
              <a:t> Open CMD/terminal and run this command to run the online shopping app:</a:t>
            </a: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    </a:t>
            </a:r>
            <a:r>
              <a:rPr lang="en-US" altLang="en-US" sz="2800" b="1" dirty="0">
                <a:solidFill>
                  <a:srgbClr val="002060"/>
                </a:solidFill>
              </a:rPr>
              <a:t>java -jar craft-shopping-v1.war</a:t>
            </a:r>
            <a:endParaRPr lang="en-US" alt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" altLang="en-US" sz="2800" dirty="0">
                <a:solidFill>
                  <a:srgbClr val="002060"/>
                </a:solidFill>
              </a:rPr>
              <a:t>Import the mule application and run it with anypoint studio.</a:t>
            </a:r>
            <a:endParaRPr lang="" alt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800" dirty="0">
              <a:solidFill>
                <a:srgbClr val="002060"/>
              </a:solidFill>
            </a:endParaRPr>
          </a:p>
          <a:p>
            <a:endParaRPr lang="en-US" alt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man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572895"/>
            <a:ext cx="11626850" cy="492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3</a:t>
            </a:r>
            <a:r>
              <a:rPr lang="en-US" altLang="en-US" sz="2800" dirty="0">
                <a:solidFill>
                  <a:srgbClr val="002060"/>
                </a:solidFill>
              </a:rPr>
              <a:t>: Open a browser and go to: </a:t>
            </a:r>
            <a:r>
              <a:rPr lang="en-US" altLang="en-US" sz="2800" b="1" dirty="0">
                <a:solidFill>
                  <a:srgbClr val="002060"/>
                </a:solidFill>
              </a:rPr>
              <a:t>http://localhost:8084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 descr="po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463800"/>
            <a:ext cx="11745595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altLang="en-US" dirty="0"/>
              <a:t>...Cont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dirty="0">
                <a:solidFill>
                  <a:srgbClr val="7030A0"/>
                </a:solidFill>
              </a:rPr>
              <a:t>Step 4</a:t>
            </a:r>
            <a:r>
              <a:rPr lang="en-US" altLang="en-US" sz="2800" dirty="0">
                <a:solidFill>
                  <a:srgbClr val="002060"/>
                </a:solidFill>
              </a:rPr>
              <a:t>: Click on register button and register with username and password.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r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2460625"/>
            <a:ext cx="11649075" cy="4088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</Words>
  <Application>WPS Presentation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Cambria</vt:lpstr>
      <vt:lpstr>DejaVu Sans</vt:lpstr>
      <vt:lpstr>微软雅黑</vt:lpstr>
      <vt:lpstr>Droid Sans Fallback</vt:lpstr>
      <vt:lpstr>Arial Unicode MS</vt:lpstr>
      <vt:lpstr>D050000L</vt:lpstr>
      <vt:lpstr>FreeSerif</vt:lpstr>
      <vt:lpstr>RetrospectVTI</vt:lpstr>
      <vt:lpstr>Project Walkthrough </vt:lpstr>
      <vt:lpstr>Craft Payment - What is?</vt:lpstr>
      <vt:lpstr>Requirement</vt:lpstr>
      <vt:lpstr>Technologies We use</vt:lpstr>
      <vt:lpstr>Mainly Used Mused Mule Connectors</vt:lpstr>
      <vt:lpstr>Step by Step - Walkthrough</vt:lpstr>
      <vt:lpstr>...Cont</vt:lpstr>
      <vt:lpstr>...Cont</vt:lpstr>
      <vt:lpstr>...Cont</vt:lpstr>
      <vt:lpstr>...Cont</vt:lpstr>
      <vt:lpstr>...Cont</vt:lpstr>
      <vt:lpstr>...Cont</vt:lpstr>
      <vt:lpstr>...Cont</vt:lpstr>
      <vt:lpstr>...Cont</vt:lpstr>
      <vt:lpstr>...Cont</vt:lpstr>
      <vt:lpstr>...Cont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weirdo</cp:lastModifiedBy>
  <cp:revision>8</cp:revision>
  <dcterms:created xsi:type="dcterms:W3CDTF">2021-10-06T08:38:31Z</dcterms:created>
  <dcterms:modified xsi:type="dcterms:W3CDTF">2021-10-06T08:38:31Z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