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CE46-B644-9586-2163-3226EAE67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92408-7347-98C1-19E7-387550607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B2FF-FD2A-89E6-0748-5EA6BDE1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D90A-CF33-77CF-F9C3-B669CC3A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C701-7AD0-BA63-A026-1D956C96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A452-5C06-9FB5-5937-C4A94714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83B2A-E79F-209F-746F-E867AC5EA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8944-B81B-CA69-F7F6-15B769D5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C107-0A42-BBF0-FCE8-CAD936D3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7E9A-8872-D14F-FEC8-0E9EA98E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91ABA-B804-9D2B-CA5C-26D98D5A9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FFCCC-DDBF-3F1A-A9D3-D974810C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E552-FA85-1955-F60D-C528806B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E64B-C6E0-0953-D3D8-AE22CA7A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B6F8-8E7A-D7FF-9ADE-6E762230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990F-0540-AA18-779B-6E1959CF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4F9E-CE1C-9852-8387-F42F09EA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799D-F7C4-92C3-2F12-885D8E41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3519-DDE2-4CD9-9DC2-747A36AC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7E3E-4379-AFEA-4DC9-F82E25B1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9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F561-D4D0-829B-27F9-5BE14377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87E5-BD6A-7E8D-1516-5FE1EAA7E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F2E9-3611-8DC4-BEF6-4AA952DF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A9AF-D311-0AD4-1FD3-EE029444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136C-63D0-E338-EBD3-80EFC64F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8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52B-A9A3-F1E3-B4FD-3DF21B2D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B58E-62CB-9ADA-50C8-EB23B71D8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01E39-0071-E44B-441C-F7BAD99D5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E36E4-1239-F0A4-2C0B-87A6EAED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BAA8E-F47D-07D5-86B5-5876FEC4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D84D-1F82-104C-1A2F-5D475B5C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B077-4A47-9114-864A-F18124C4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865D-1D7D-0D73-E492-F821D6EA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37833-8B82-3F5E-9E2C-22AC3B21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D1305-8D1B-431F-9D14-05C02A83A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10D05-9003-1865-170A-6890E2CB5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075D1-7BDD-11CC-5763-A93BD77E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2CBBD-9D03-2CE7-E5C9-E8F7D690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3165C-1BEE-48E4-0A07-BB910E4C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F62B-FEA8-C15F-0529-BBFD456D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33E9E-0D7F-185B-00B0-36ADBC0E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C977A-EC66-8CD9-8D4A-87B11CFC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3B98E-79E1-5020-776B-00EB0029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23E89-7199-2418-0BAB-DD40E127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52FFC-7219-2ED0-DC22-A935664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E568-3AF4-D880-47F3-72D05A53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819C-C2A8-205C-D73B-5884CBD3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8C7C-70AE-2F2C-7622-B1937E6E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68E49-D2FE-ADDA-DEDA-2D62334F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CAB70-91C0-BFE6-E5DE-B8A7966B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0D894-694D-6A15-18A5-185C426E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252D0-AC9D-C4CE-1B6B-6F6533A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26F1-C324-FAEA-F6D5-3E2A747C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41DCC-70CC-A2AF-2AA7-3B1868FB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AA01D-7A67-14C1-1F2C-44E4EFE7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C19F7-408F-BFD3-DBFC-B5916041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56DF8-E9EB-398B-7021-B39F797A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1020-DE34-5547-5944-D1C1244B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86C8D-AA3D-29FB-1DF6-8AC05C72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16C7-E6D2-FC0B-F65F-AC20E505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8DB7-1565-5600-AC91-B973E0427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E6B6-806B-48EE-8EA6-08E5007D1F0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9377C-23AE-747A-3DFF-38025078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E8EE-1A6A-D793-DC98-2F357B5D3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58D1-2B6D-4F3B-94DF-A9ED72E9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A4ED-6E77-143C-9223-3E3B08815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 Training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E5BFA-E5FA-6A42-F8B5-B85184761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8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73F5D1-2855-3B51-277C-967E23CF2717}"/>
              </a:ext>
            </a:extLst>
          </p:cNvPr>
          <p:cNvGrpSpPr/>
          <p:nvPr/>
        </p:nvGrpSpPr>
        <p:grpSpPr>
          <a:xfrm>
            <a:off x="266176" y="4679735"/>
            <a:ext cx="2843868" cy="1858675"/>
            <a:chOff x="9244668" y="102508"/>
            <a:chExt cx="2843868" cy="18586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C83226-4959-3170-D430-75156F1B5CA7}"/>
                </a:ext>
              </a:extLst>
            </p:cNvPr>
            <p:cNvSpPr txBox="1"/>
            <p:nvPr/>
          </p:nvSpPr>
          <p:spPr>
            <a:xfrm>
              <a:off x="11320230" y="102508"/>
              <a:ext cx="5100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1A7191-6D0D-EBEF-B103-BEC5E76EE194}"/>
                </a:ext>
              </a:extLst>
            </p:cNvPr>
            <p:cNvSpPr txBox="1"/>
            <p:nvPr/>
          </p:nvSpPr>
          <p:spPr>
            <a:xfrm>
              <a:off x="9468552" y="271785"/>
              <a:ext cx="21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 Model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EC9E07-2C63-B815-6238-818CFB9EF172}"/>
                </a:ext>
              </a:extLst>
            </p:cNvPr>
            <p:cNvSpPr txBox="1"/>
            <p:nvPr/>
          </p:nvSpPr>
          <p:spPr>
            <a:xfrm>
              <a:off x="11320230" y="641117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9807D-E46C-C883-3D1F-3BE5D340FE39}"/>
                </a:ext>
              </a:extLst>
            </p:cNvPr>
            <p:cNvSpPr txBox="1"/>
            <p:nvPr/>
          </p:nvSpPr>
          <p:spPr>
            <a:xfrm>
              <a:off x="9468552" y="810394"/>
              <a:ext cx="21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 Model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E51E57-6E0D-A2C2-65CB-A2F6A1AB6B9F}"/>
                </a:ext>
              </a:extLst>
            </p:cNvPr>
            <p:cNvSpPr txBox="1"/>
            <p:nvPr/>
          </p:nvSpPr>
          <p:spPr>
            <a:xfrm>
              <a:off x="11305014" y="1164337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F4B9C8-8B1E-491F-0106-FE7C9F983AAC}"/>
                </a:ext>
              </a:extLst>
            </p:cNvPr>
            <p:cNvSpPr txBox="1"/>
            <p:nvPr/>
          </p:nvSpPr>
          <p:spPr>
            <a:xfrm>
              <a:off x="9468552" y="1225892"/>
              <a:ext cx="21391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Last Model</a:t>
              </a:r>
            </a:p>
            <a:p>
              <a:r>
                <a:rPr lang="en-US" sz="800" dirty="0"/>
                <a:t>*Cached values only </a:t>
              </a:r>
            </a:p>
            <a:p>
              <a:r>
                <a:rPr lang="en-US" sz="800" dirty="0"/>
                <a:t>not stored as a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41EA63-370F-D6DF-49B9-2FB9D71FB4A4}"/>
                </a:ext>
              </a:extLst>
            </p:cNvPr>
            <p:cNvSpPr/>
            <p:nvPr/>
          </p:nvSpPr>
          <p:spPr>
            <a:xfrm>
              <a:off x="9244668" y="102508"/>
              <a:ext cx="2843868" cy="18586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E0201F-CA49-371E-E8F0-DE7F31A31E5A}"/>
              </a:ext>
            </a:extLst>
          </p:cNvPr>
          <p:cNvGrpSpPr/>
          <p:nvPr/>
        </p:nvGrpSpPr>
        <p:grpSpPr>
          <a:xfrm>
            <a:off x="420847" y="2296847"/>
            <a:ext cx="3261920" cy="991637"/>
            <a:chOff x="529904" y="2280069"/>
            <a:chExt cx="3261920" cy="9916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12B42F-47E4-F80C-C570-A040C235C075}"/>
                </a:ext>
              </a:extLst>
            </p:cNvPr>
            <p:cNvSpPr/>
            <p:nvPr/>
          </p:nvSpPr>
          <p:spPr>
            <a:xfrm>
              <a:off x="529904" y="2378280"/>
              <a:ext cx="3261920" cy="8934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99CDDD-7ABF-BA43-571B-9C1CBFD1ADE8}"/>
                </a:ext>
              </a:extLst>
            </p:cNvPr>
            <p:cNvSpPr txBox="1"/>
            <p:nvPr/>
          </p:nvSpPr>
          <p:spPr>
            <a:xfrm>
              <a:off x="529904" y="2501827"/>
              <a:ext cx="2672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 Samples from</a:t>
              </a:r>
            </a:p>
            <a:p>
              <a:r>
                <a:rPr lang="en-US" dirty="0"/>
                <a:t>Cache </a:t>
              </a:r>
              <a:r>
                <a:rPr lang="en-US" dirty="0" err="1"/>
                <a:t>logprobs</a:t>
              </a:r>
              <a:r>
                <a:rPr lang="en-US" dirty="0"/>
                <a:t> and values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12F0FB-1C75-4FB1-E36A-4131BD29EE8A}"/>
                </a:ext>
              </a:extLst>
            </p:cNvPr>
            <p:cNvSpPr txBox="1"/>
            <p:nvPr/>
          </p:nvSpPr>
          <p:spPr>
            <a:xfrm>
              <a:off x="2841067" y="2280069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801606-A585-5FA0-5018-D949950E1528}"/>
              </a:ext>
            </a:extLst>
          </p:cNvPr>
          <p:cNvGrpSpPr/>
          <p:nvPr/>
        </p:nvGrpSpPr>
        <p:grpSpPr>
          <a:xfrm>
            <a:off x="4485934" y="2273693"/>
            <a:ext cx="3012757" cy="2422131"/>
            <a:chOff x="3935834" y="2288588"/>
            <a:chExt cx="3012757" cy="16458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F0472-CCE2-81C5-9E8F-1E1A2BCB34AB}"/>
                </a:ext>
              </a:extLst>
            </p:cNvPr>
            <p:cNvGrpSpPr/>
            <p:nvPr/>
          </p:nvGrpSpPr>
          <p:grpSpPr>
            <a:xfrm>
              <a:off x="3935834" y="2395057"/>
              <a:ext cx="3012757" cy="1539379"/>
              <a:chOff x="529904" y="2378280"/>
              <a:chExt cx="3339080" cy="89342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712128-8E91-FC7E-A6E0-AD657F22EFF8}"/>
                  </a:ext>
                </a:extLst>
              </p:cNvPr>
              <p:cNvSpPr/>
              <p:nvPr/>
            </p:nvSpPr>
            <p:spPr>
              <a:xfrm>
                <a:off x="529904" y="2378280"/>
                <a:ext cx="3261920" cy="893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09E72B-AC4F-E4AF-3705-AD6DC4A27D26}"/>
                  </a:ext>
                </a:extLst>
              </p:cNvPr>
              <p:cNvSpPr txBox="1"/>
              <p:nvPr/>
            </p:nvSpPr>
            <p:spPr>
              <a:xfrm>
                <a:off x="564522" y="2378280"/>
                <a:ext cx="3304462" cy="473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Generate Ref </a:t>
                </a:r>
                <a:r>
                  <a:rPr lang="en-US" dirty="0" err="1"/>
                  <a:t>logprobs</a:t>
                </a:r>
                <a:endParaRPr lang="en-US" dirty="0"/>
              </a:p>
              <a:p>
                <a:endParaRPr lang="en-US" dirty="0"/>
              </a:p>
              <a:p>
                <a:br>
                  <a:rPr lang="en-US" dirty="0"/>
                </a:br>
                <a:r>
                  <a:rPr lang="en-US" dirty="0"/>
                  <a:t>Compute KL Reward Penalties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4B8D5E-0E92-8081-43A4-D192EBC2B570}"/>
                </a:ext>
              </a:extLst>
            </p:cNvPr>
            <p:cNvSpPr txBox="1"/>
            <p:nvPr/>
          </p:nvSpPr>
          <p:spPr>
            <a:xfrm>
              <a:off x="6278669" y="2288588"/>
              <a:ext cx="5100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CDF81C-F5C6-F662-21DE-4B7C51227266}"/>
                </a:ext>
              </a:extLst>
            </p:cNvPr>
            <p:cNvSpPr txBox="1"/>
            <p:nvPr/>
          </p:nvSpPr>
          <p:spPr>
            <a:xfrm>
              <a:off x="4061518" y="3164746"/>
              <a:ext cx="2691763" cy="481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KL(Q || R)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7B763E-4E7B-F27A-75B0-5ED6354BDF4B}"/>
              </a:ext>
            </a:extLst>
          </p:cNvPr>
          <p:cNvGrpSpPr/>
          <p:nvPr/>
        </p:nvGrpSpPr>
        <p:grpSpPr>
          <a:xfrm>
            <a:off x="8377092" y="2273692"/>
            <a:ext cx="4481658" cy="2085593"/>
            <a:chOff x="7234106" y="2273692"/>
            <a:chExt cx="3634787" cy="16607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EA64FFA-DEFE-1126-FA48-25CC7ED99313}"/>
                </a:ext>
              </a:extLst>
            </p:cNvPr>
            <p:cNvGrpSpPr/>
            <p:nvPr/>
          </p:nvGrpSpPr>
          <p:grpSpPr>
            <a:xfrm>
              <a:off x="7234106" y="2395056"/>
              <a:ext cx="2943138" cy="1539379"/>
              <a:chOff x="529904" y="2378280"/>
              <a:chExt cx="3261920" cy="89342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51715B5-7C0D-3805-8C7D-261E55931DD2}"/>
                  </a:ext>
                </a:extLst>
              </p:cNvPr>
              <p:cNvSpPr/>
              <p:nvPr/>
            </p:nvSpPr>
            <p:spPr>
              <a:xfrm>
                <a:off x="529904" y="2378280"/>
                <a:ext cx="3261920" cy="893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BE8604-A853-D64F-DC07-682ECED37A6D}"/>
                  </a:ext>
                </a:extLst>
              </p:cNvPr>
              <p:cNvSpPr txBox="1"/>
              <p:nvPr/>
            </p:nvSpPr>
            <p:spPr>
              <a:xfrm>
                <a:off x="564522" y="2378280"/>
                <a:ext cx="2049495" cy="426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PPO Train          from </a:t>
                </a:r>
              </a:p>
              <a:p>
                <a:endParaRPr lang="en-US" dirty="0"/>
              </a:p>
              <a:p>
                <a:r>
                  <a:rPr lang="en-US" dirty="0"/>
                  <a:t>Compute KL Gradients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A30CA4-797D-0FE4-AC1C-6C1E0D677635}"/>
                </a:ext>
              </a:extLst>
            </p:cNvPr>
            <p:cNvSpPr txBox="1"/>
            <p:nvPr/>
          </p:nvSpPr>
          <p:spPr>
            <a:xfrm>
              <a:off x="8095649" y="2300004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6E2968-FBFA-FBA5-A4A7-B89827E5FA1C}"/>
                </a:ext>
              </a:extLst>
            </p:cNvPr>
            <p:cNvSpPr txBox="1"/>
            <p:nvPr/>
          </p:nvSpPr>
          <p:spPr>
            <a:xfrm>
              <a:off x="8873521" y="2273692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E48A78-CDE2-0337-8C6D-70FF6C34CBD6}"/>
                </a:ext>
              </a:extLst>
            </p:cNvPr>
            <p:cNvSpPr txBox="1"/>
            <p:nvPr/>
          </p:nvSpPr>
          <p:spPr>
            <a:xfrm>
              <a:off x="7324333" y="3180631"/>
              <a:ext cx="3544560" cy="56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KL(P || R) </a:t>
              </a:r>
              <a:r>
                <a:rPr lang="en-US" sz="4000" dirty="0">
                  <a:latin typeface="Aharoni" panose="02010803020104030203" pitchFamily="2" charset="-79"/>
                  <a:cs typeface="Aharoni" panose="02010803020104030203" pitchFamily="2" charset="-79"/>
                </a:rPr>
                <a:t>~ </a:t>
              </a:r>
              <a:r>
                <a:rPr lang="en-US" sz="4000" dirty="0">
                  <a:latin typeface="Algerian" panose="04020705040A02060702" pitchFamily="82" charset="0"/>
                  <a:cs typeface="Aharoni" panose="02010803020104030203" pitchFamily="2" charset="-79"/>
                </a:rPr>
                <a:t>Q</a:t>
              </a: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630E085-51FE-0B69-1537-2DF1A8A3773F}"/>
              </a:ext>
            </a:extLst>
          </p:cNvPr>
          <p:cNvSpPr/>
          <p:nvPr/>
        </p:nvSpPr>
        <p:spPr>
          <a:xfrm>
            <a:off x="3788935" y="2667231"/>
            <a:ext cx="606772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Circular 52">
            <a:extLst>
              <a:ext uri="{FF2B5EF4-FFF2-40B4-BE49-F238E27FC236}">
                <a16:creationId xmlns:a16="http://schemas.microsoft.com/office/drawing/2014/main" id="{09D39580-27C7-9B68-C6A5-8FFC2F3E6D85}"/>
              </a:ext>
            </a:extLst>
          </p:cNvPr>
          <p:cNvSpPr/>
          <p:nvPr/>
        </p:nvSpPr>
        <p:spPr>
          <a:xfrm>
            <a:off x="9223450" y="1631380"/>
            <a:ext cx="1096912" cy="1246323"/>
          </a:xfrm>
          <a:prstGeom prst="circular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7AB0AF-8004-65C3-5B75-973E263BBA9B}"/>
              </a:ext>
            </a:extLst>
          </p:cNvPr>
          <p:cNvSpPr txBox="1"/>
          <p:nvPr/>
        </p:nvSpPr>
        <p:spPr>
          <a:xfrm>
            <a:off x="9605565" y="1927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E40DF37-A3F5-C2C5-D63F-0933B054490F}"/>
              </a:ext>
            </a:extLst>
          </p:cNvPr>
          <p:cNvSpPr/>
          <p:nvPr/>
        </p:nvSpPr>
        <p:spPr>
          <a:xfrm>
            <a:off x="7618145" y="2728786"/>
            <a:ext cx="606772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B60D721-5995-AC55-3822-64028F3A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PPO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1B984FF-B7DB-F9C7-691D-EAF78E23664F}"/>
              </a:ext>
            </a:extLst>
          </p:cNvPr>
          <p:cNvSpPr/>
          <p:nvPr/>
        </p:nvSpPr>
        <p:spPr>
          <a:xfrm rot="7932903">
            <a:off x="7698840" y="4822236"/>
            <a:ext cx="1123802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05F80846-DAE1-5925-6B35-4F3CAB5FF4E7}"/>
              </a:ext>
            </a:extLst>
          </p:cNvPr>
          <p:cNvSpPr/>
          <p:nvPr/>
        </p:nvSpPr>
        <p:spPr>
          <a:xfrm rot="14040195">
            <a:off x="2542463" y="4169961"/>
            <a:ext cx="2025124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0BDE24-FA76-0EB4-1BCC-8061CF852737}"/>
              </a:ext>
            </a:extLst>
          </p:cNvPr>
          <p:cNvGrpSpPr/>
          <p:nvPr/>
        </p:nvGrpSpPr>
        <p:grpSpPr>
          <a:xfrm>
            <a:off x="4326541" y="5225654"/>
            <a:ext cx="3261920" cy="977135"/>
            <a:chOff x="4326541" y="5225654"/>
            <a:chExt cx="3261920" cy="97713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17A44A-2068-3356-EFFD-6704CC8447D3}"/>
                </a:ext>
              </a:extLst>
            </p:cNvPr>
            <p:cNvGrpSpPr/>
            <p:nvPr/>
          </p:nvGrpSpPr>
          <p:grpSpPr>
            <a:xfrm>
              <a:off x="4326541" y="5225654"/>
              <a:ext cx="3261920" cy="893426"/>
              <a:chOff x="529904" y="2378280"/>
              <a:chExt cx="3261920" cy="89342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3BD1A32-6ADA-4891-8B35-435480061935}"/>
                  </a:ext>
                </a:extLst>
              </p:cNvPr>
              <p:cNvSpPr/>
              <p:nvPr/>
            </p:nvSpPr>
            <p:spPr>
              <a:xfrm>
                <a:off x="529904" y="2378280"/>
                <a:ext cx="3261920" cy="893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5C783C-6CA2-D943-40DD-3ECF5C980AF5}"/>
                  </a:ext>
                </a:extLst>
              </p:cNvPr>
              <p:cNvSpPr txBox="1"/>
              <p:nvPr/>
            </p:nvSpPr>
            <p:spPr>
              <a:xfrm>
                <a:off x="1175818" y="2462863"/>
                <a:ext cx="1970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Clear Replay Buffer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2D4307-01D5-413E-0ACF-63D94EFF494B}"/>
                </a:ext>
              </a:extLst>
            </p:cNvPr>
            <p:cNvSpPr txBox="1"/>
            <p:nvPr/>
          </p:nvSpPr>
          <p:spPr>
            <a:xfrm>
              <a:off x="6341135" y="5494903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P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28D08B-B1B7-C626-F317-CC8C0B5E167B}"/>
                </a:ext>
              </a:extLst>
            </p:cNvPr>
            <p:cNvSpPr txBox="1"/>
            <p:nvPr/>
          </p:nvSpPr>
          <p:spPr>
            <a:xfrm>
              <a:off x="5077197" y="5456206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321BAECA-EA3D-0BA8-8318-40EF1847B1EB}"/>
                </a:ext>
              </a:extLst>
            </p:cNvPr>
            <p:cNvSpPr/>
            <p:nvPr/>
          </p:nvSpPr>
          <p:spPr>
            <a:xfrm rot="10800000">
              <a:off x="5654115" y="5728341"/>
              <a:ext cx="606772" cy="24101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E87A5-C7CE-55EF-AA6A-A79CE41DE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96402"/>
              </p:ext>
            </p:extLst>
          </p:nvPr>
        </p:nvGraphicFramePr>
        <p:xfrm>
          <a:off x="266176" y="226654"/>
          <a:ext cx="4337484" cy="1559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8742">
                  <a:extLst>
                    <a:ext uri="{9D8B030D-6E8A-4147-A177-3AD203B41FA5}">
                      <a16:colId xmlns:a16="http://schemas.microsoft.com/office/drawing/2014/main" val="403995306"/>
                    </a:ext>
                  </a:extLst>
                </a:gridCol>
                <a:gridCol w="2168742">
                  <a:extLst>
                    <a:ext uri="{9D8B030D-6E8A-4147-A177-3AD203B41FA5}">
                      <a16:colId xmlns:a16="http://schemas.microsoft.com/office/drawing/2014/main" val="388672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RL like features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Non RL features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7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Policy Exploration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Reward Function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Approx. Grad of 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Estimates Value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75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585C-5935-39EE-7E46-1843F4C8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272" y="3495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Rejection Sampling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CA9C92-872F-8F1B-5D12-AA96A2958DFB}"/>
              </a:ext>
            </a:extLst>
          </p:cNvPr>
          <p:cNvGrpSpPr/>
          <p:nvPr/>
        </p:nvGrpSpPr>
        <p:grpSpPr>
          <a:xfrm>
            <a:off x="420847" y="2349878"/>
            <a:ext cx="3261920" cy="938606"/>
            <a:chOff x="529904" y="2333100"/>
            <a:chExt cx="3261920" cy="938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A553FC-E18A-08FA-92D2-C0DE6A453569}"/>
                </a:ext>
              </a:extLst>
            </p:cNvPr>
            <p:cNvSpPr/>
            <p:nvPr/>
          </p:nvSpPr>
          <p:spPr>
            <a:xfrm>
              <a:off x="529904" y="2378280"/>
              <a:ext cx="3261920" cy="8934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E571DA-EC71-657B-211F-A3ED2024BE67}"/>
                </a:ext>
              </a:extLst>
            </p:cNvPr>
            <p:cNvSpPr txBox="1"/>
            <p:nvPr/>
          </p:nvSpPr>
          <p:spPr>
            <a:xfrm>
              <a:off x="529904" y="2501827"/>
              <a:ext cx="2396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 Samples from</a:t>
              </a:r>
            </a:p>
            <a:p>
              <a:r>
                <a:rPr lang="en-US" dirty="0"/>
                <a:t>Cache </a:t>
              </a:r>
              <a:r>
                <a:rPr lang="en-US" dirty="0" err="1"/>
                <a:t>logprobs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2BDFF-4DD3-E8E2-4067-F584361CF3B0}"/>
                </a:ext>
              </a:extLst>
            </p:cNvPr>
            <p:cNvSpPr txBox="1"/>
            <p:nvPr/>
          </p:nvSpPr>
          <p:spPr>
            <a:xfrm>
              <a:off x="2839574" y="2333100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E238DE-705B-D785-BA53-36CE05CDB2CE}"/>
              </a:ext>
            </a:extLst>
          </p:cNvPr>
          <p:cNvGrpSpPr/>
          <p:nvPr/>
        </p:nvGrpSpPr>
        <p:grpSpPr>
          <a:xfrm>
            <a:off x="4485934" y="2273693"/>
            <a:ext cx="3012757" cy="2422131"/>
            <a:chOff x="3935834" y="2288588"/>
            <a:chExt cx="3012757" cy="164584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917F8C-7100-A8BC-FB9D-8E15C478E819}"/>
                </a:ext>
              </a:extLst>
            </p:cNvPr>
            <p:cNvGrpSpPr/>
            <p:nvPr/>
          </p:nvGrpSpPr>
          <p:grpSpPr>
            <a:xfrm>
              <a:off x="3935834" y="2395057"/>
              <a:ext cx="3012757" cy="1539379"/>
              <a:chOff x="529904" y="2378280"/>
              <a:chExt cx="3339080" cy="8934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6B431-7609-07F7-085E-57179654548E}"/>
                  </a:ext>
                </a:extLst>
              </p:cNvPr>
              <p:cNvSpPr/>
              <p:nvPr/>
            </p:nvSpPr>
            <p:spPr>
              <a:xfrm>
                <a:off x="529904" y="2378280"/>
                <a:ext cx="3261920" cy="893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5E1D29-2C87-CDAF-139C-DE8930CDE232}"/>
                  </a:ext>
                </a:extLst>
              </p:cNvPr>
              <p:cNvSpPr txBox="1"/>
              <p:nvPr/>
            </p:nvSpPr>
            <p:spPr>
              <a:xfrm>
                <a:off x="564522" y="2378280"/>
                <a:ext cx="3304462" cy="473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Generate Ref </a:t>
                </a:r>
                <a:r>
                  <a:rPr lang="en-US" dirty="0" err="1"/>
                  <a:t>logprobs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Compute KL Reward Penalties</a:t>
                </a:r>
              </a:p>
              <a:p>
                <a:r>
                  <a:rPr lang="en-US" dirty="0"/>
                  <a:t>Reject Low Return Samples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AB768D-66C7-F9C2-CB15-202D0A108A32}"/>
                </a:ext>
              </a:extLst>
            </p:cNvPr>
            <p:cNvSpPr txBox="1"/>
            <p:nvPr/>
          </p:nvSpPr>
          <p:spPr>
            <a:xfrm>
              <a:off x="6278669" y="2288588"/>
              <a:ext cx="5100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011DD-91DA-15F8-94B6-4A95192D799B}"/>
                </a:ext>
              </a:extLst>
            </p:cNvPr>
            <p:cNvSpPr txBox="1"/>
            <p:nvPr/>
          </p:nvSpPr>
          <p:spPr>
            <a:xfrm>
              <a:off x="4061520" y="3224746"/>
              <a:ext cx="2691763" cy="481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KL(Q || R)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8776B-7B47-15A1-0F03-BB92CE2FD912}"/>
              </a:ext>
            </a:extLst>
          </p:cNvPr>
          <p:cNvGrpSpPr/>
          <p:nvPr/>
        </p:nvGrpSpPr>
        <p:grpSpPr>
          <a:xfrm>
            <a:off x="8377092" y="2295731"/>
            <a:ext cx="4481658" cy="2063555"/>
            <a:chOff x="7234106" y="2291241"/>
            <a:chExt cx="3634787" cy="16431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AC865A-E5B6-ED96-59CE-ABEBB81AF24C}"/>
                </a:ext>
              </a:extLst>
            </p:cNvPr>
            <p:cNvGrpSpPr/>
            <p:nvPr/>
          </p:nvGrpSpPr>
          <p:grpSpPr>
            <a:xfrm>
              <a:off x="7234106" y="2395056"/>
              <a:ext cx="2943138" cy="1539379"/>
              <a:chOff x="529904" y="2378280"/>
              <a:chExt cx="3261920" cy="89342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9BE728A-50E7-3E08-E91C-69AF42434D0F}"/>
                  </a:ext>
                </a:extLst>
              </p:cNvPr>
              <p:cNvSpPr/>
              <p:nvPr/>
            </p:nvSpPr>
            <p:spPr>
              <a:xfrm>
                <a:off x="529904" y="2378280"/>
                <a:ext cx="3261920" cy="893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D32C18-49AB-6004-D146-3FEA6C2216EF}"/>
                  </a:ext>
                </a:extLst>
              </p:cNvPr>
              <p:cNvSpPr txBox="1"/>
              <p:nvPr/>
            </p:nvSpPr>
            <p:spPr>
              <a:xfrm>
                <a:off x="564522" y="2378280"/>
                <a:ext cx="2746839" cy="426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Self-Supervise Train          from </a:t>
                </a:r>
              </a:p>
              <a:p>
                <a:endParaRPr lang="en-US" dirty="0"/>
              </a:p>
              <a:p>
                <a:r>
                  <a:rPr lang="en-US" dirty="0"/>
                  <a:t>Compute KL Gradients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2F80EC-7544-ECFB-3456-44362060CFB2}"/>
                </a:ext>
              </a:extLst>
            </p:cNvPr>
            <p:cNvSpPr txBox="1"/>
            <p:nvPr/>
          </p:nvSpPr>
          <p:spPr>
            <a:xfrm>
              <a:off x="8810168" y="2308293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42BD0C-3CE1-97F6-0201-AF8A35A65243}"/>
                </a:ext>
              </a:extLst>
            </p:cNvPr>
            <p:cNvSpPr txBox="1"/>
            <p:nvPr/>
          </p:nvSpPr>
          <p:spPr>
            <a:xfrm>
              <a:off x="9630287" y="2291241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A6F294-72A7-9BA1-D40E-09727D50203A}"/>
                </a:ext>
              </a:extLst>
            </p:cNvPr>
            <p:cNvSpPr txBox="1"/>
            <p:nvPr/>
          </p:nvSpPr>
          <p:spPr>
            <a:xfrm>
              <a:off x="7324333" y="3180631"/>
              <a:ext cx="3544560" cy="56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KL(P || R) </a:t>
              </a:r>
              <a:r>
                <a:rPr lang="en-US" sz="4000" dirty="0">
                  <a:latin typeface="Aharoni" panose="02010803020104030203" pitchFamily="2" charset="-79"/>
                  <a:cs typeface="Aharoni" panose="02010803020104030203" pitchFamily="2" charset="-79"/>
                </a:rPr>
                <a:t>~ </a:t>
              </a:r>
              <a:r>
                <a:rPr lang="en-US" sz="4000" dirty="0">
                  <a:latin typeface="Algerian" panose="04020705040A02060702" pitchFamily="82" charset="0"/>
                  <a:cs typeface="Aharoni" panose="02010803020104030203" pitchFamily="2" charset="-79"/>
                </a:rPr>
                <a:t>Q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19F79D0-0F81-46C8-7CD9-15EF65DB63E1}"/>
              </a:ext>
            </a:extLst>
          </p:cNvPr>
          <p:cNvSpPr/>
          <p:nvPr/>
        </p:nvSpPr>
        <p:spPr>
          <a:xfrm>
            <a:off x="3788935" y="2667231"/>
            <a:ext cx="606772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7E3B2501-BBD4-949B-9298-96EA9C00A893}"/>
              </a:ext>
            </a:extLst>
          </p:cNvPr>
          <p:cNvSpPr/>
          <p:nvPr/>
        </p:nvSpPr>
        <p:spPr>
          <a:xfrm>
            <a:off x="9223450" y="1631380"/>
            <a:ext cx="1096912" cy="1246323"/>
          </a:xfrm>
          <a:prstGeom prst="circular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A2194D-72F4-1A8B-88CA-B8F728CCC30A}"/>
              </a:ext>
            </a:extLst>
          </p:cNvPr>
          <p:cNvSpPr txBox="1"/>
          <p:nvPr/>
        </p:nvSpPr>
        <p:spPr>
          <a:xfrm>
            <a:off x="9605565" y="1927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A5A613D-E728-7337-8346-1A222BB4346F}"/>
              </a:ext>
            </a:extLst>
          </p:cNvPr>
          <p:cNvSpPr/>
          <p:nvPr/>
        </p:nvSpPr>
        <p:spPr>
          <a:xfrm>
            <a:off x="7618145" y="2728786"/>
            <a:ext cx="606772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68789B-3B03-85BD-EF03-9C76DC99E3F7}"/>
              </a:ext>
            </a:extLst>
          </p:cNvPr>
          <p:cNvGrpSpPr/>
          <p:nvPr/>
        </p:nvGrpSpPr>
        <p:grpSpPr>
          <a:xfrm>
            <a:off x="266176" y="4679735"/>
            <a:ext cx="2843868" cy="1858675"/>
            <a:chOff x="9244668" y="102508"/>
            <a:chExt cx="2843868" cy="18586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CAFDDB-08C3-B443-2A7E-34C84735C351}"/>
                </a:ext>
              </a:extLst>
            </p:cNvPr>
            <p:cNvSpPr txBox="1"/>
            <p:nvPr/>
          </p:nvSpPr>
          <p:spPr>
            <a:xfrm>
              <a:off x="11320230" y="102508"/>
              <a:ext cx="5100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6ED44E-03CF-4C71-7C58-4202DF7C6DB5}"/>
                </a:ext>
              </a:extLst>
            </p:cNvPr>
            <p:cNvSpPr txBox="1"/>
            <p:nvPr/>
          </p:nvSpPr>
          <p:spPr>
            <a:xfrm>
              <a:off x="9468552" y="271785"/>
              <a:ext cx="21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 Model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207A33-81BB-E189-8C15-D1E78BE7993E}"/>
                </a:ext>
              </a:extLst>
            </p:cNvPr>
            <p:cNvSpPr txBox="1"/>
            <p:nvPr/>
          </p:nvSpPr>
          <p:spPr>
            <a:xfrm>
              <a:off x="11320230" y="641117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B74FC6-272E-1E7D-CDF0-AA8FCEE3507B}"/>
                </a:ext>
              </a:extLst>
            </p:cNvPr>
            <p:cNvSpPr txBox="1"/>
            <p:nvPr/>
          </p:nvSpPr>
          <p:spPr>
            <a:xfrm>
              <a:off x="9468552" y="810394"/>
              <a:ext cx="21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 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DB3BD0-6CA6-A5BC-F54F-9E13BF471F3C}"/>
                </a:ext>
              </a:extLst>
            </p:cNvPr>
            <p:cNvSpPr txBox="1"/>
            <p:nvPr/>
          </p:nvSpPr>
          <p:spPr>
            <a:xfrm>
              <a:off x="11305014" y="1164337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FE9A7E-C3D0-E5AE-A47A-8ED6842B07E4}"/>
                </a:ext>
              </a:extLst>
            </p:cNvPr>
            <p:cNvSpPr txBox="1"/>
            <p:nvPr/>
          </p:nvSpPr>
          <p:spPr>
            <a:xfrm>
              <a:off x="9468552" y="1225892"/>
              <a:ext cx="21391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Last Model</a:t>
              </a:r>
            </a:p>
            <a:p>
              <a:r>
                <a:rPr lang="en-US" sz="800" dirty="0"/>
                <a:t>*Cached values only </a:t>
              </a:r>
            </a:p>
            <a:p>
              <a:r>
                <a:rPr lang="en-US" sz="800" dirty="0"/>
                <a:t>not stored as a model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FA7BD8-5B4C-2420-AD18-323C25ADB765}"/>
                </a:ext>
              </a:extLst>
            </p:cNvPr>
            <p:cNvSpPr/>
            <p:nvPr/>
          </p:nvSpPr>
          <p:spPr>
            <a:xfrm>
              <a:off x="9244668" y="102508"/>
              <a:ext cx="2843868" cy="18586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6F5F5F3-380B-AD54-4888-F8D8059A9499}"/>
              </a:ext>
            </a:extLst>
          </p:cNvPr>
          <p:cNvSpPr/>
          <p:nvPr/>
        </p:nvSpPr>
        <p:spPr>
          <a:xfrm rot="7932903">
            <a:off x="7698840" y="4822236"/>
            <a:ext cx="1123802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DFFA233-5980-EE89-DDE2-E6FE60F43B00}"/>
              </a:ext>
            </a:extLst>
          </p:cNvPr>
          <p:cNvSpPr/>
          <p:nvPr/>
        </p:nvSpPr>
        <p:spPr>
          <a:xfrm rot="14040195">
            <a:off x="2542463" y="4169961"/>
            <a:ext cx="2025124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1254B2-40CB-2B89-459E-264D9BC9824C}"/>
              </a:ext>
            </a:extLst>
          </p:cNvPr>
          <p:cNvGrpSpPr/>
          <p:nvPr/>
        </p:nvGrpSpPr>
        <p:grpSpPr>
          <a:xfrm>
            <a:off x="4326541" y="5225654"/>
            <a:ext cx="3261920" cy="977135"/>
            <a:chOff x="4326541" y="5225654"/>
            <a:chExt cx="3261920" cy="9771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7FAB67-F8D5-836A-A569-AAF15E240ACD}"/>
                </a:ext>
              </a:extLst>
            </p:cNvPr>
            <p:cNvGrpSpPr/>
            <p:nvPr/>
          </p:nvGrpSpPr>
          <p:grpSpPr>
            <a:xfrm>
              <a:off x="4326541" y="5225654"/>
              <a:ext cx="3261920" cy="893426"/>
              <a:chOff x="529904" y="2378280"/>
              <a:chExt cx="3261920" cy="89342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9F0C7B-9AA8-9F63-AE37-4415C0B4356C}"/>
                  </a:ext>
                </a:extLst>
              </p:cNvPr>
              <p:cNvSpPr/>
              <p:nvPr/>
            </p:nvSpPr>
            <p:spPr>
              <a:xfrm>
                <a:off x="529904" y="2378280"/>
                <a:ext cx="3261920" cy="893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ACE175-5136-C782-C108-CB25BFCE6E5C}"/>
                  </a:ext>
                </a:extLst>
              </p:cNvPr>
              <p:cNvSpPr txBox="1"/>
              <p:nvPr/>
            </p:nvSpPr>
            <p:spPr>
              <a:xfrm>
                <a:off x="761122" y="2462863"/>
                <a:ext cx="2799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Clear or Keep Replay Buffer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79CC0F-00D4-1A1D-EBF5-92A1C0A3A143}"/>
                </a:ext>
              </a:extLst>
            </p:cNvPr>
            <p:cNvSpPr txBox="1"/>
            <p:nvPr/>
          </p:nvSpPr>
          <p:spPr>
            <a:xfrm>
              <a:off x="6341135" y="5494903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9BABD0-3E05-1455-3446-8E6332F52A37}"/>
                </a:ext>
              </a:extLst>
            </p:cNvPr>
            <p:cNvSpPr txBox="1"/>
            <p:nvPr/>
          </p:nvSpPr>
          <p:spPr>
            <a:xfrm>
              <a:off x="5077197" y="5456206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0AC6E17-B72E-C645-D93E-D238BA8ABFB0}"/>
                </a:ext>
              </a:extLst>
            </p:cNvPr>
            <p:cNvSpPr/>
            <p:nvPr/>
          </p:nvSpPr>
          <p:spPr>
            <a:xfrm rot="10800000">
              <a:off x="5654115" y="5728341"/>
              <a:ext cx="606772" cy="24101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9990CD-D5D6-7FB0-F28D-D3438A42C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92384"/>
              </p:ext>
            </p:extLst>
          </p:nvPr>
        </p:nvGraphicFramePr>
        <p:xfrm>
          <a:off x="266176" y="226654"/>
          <a:ext cx="4337484" cy="1559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8742">
                  <a:extLst>
                    <a:ext uri="{9D8B030D-6E8A-4147-A177-3AD203B41FA5}">
                      <a16:colId xmlns:a16="http://schemas.microsoft.com/office/drawing/2014/main" val="403995306"/>
                    </a:ext>
                  </a:extLst>
                </a:gridCol>
                <a:gridCol w="2168742">
                  <a:extLst>
                    <a:ext uri="{9D8B030D-6E8A-4147-A177-3AD203B41FA5}">
                      <a16:colId xmlns:a16="http://schemas.microsoft.com/office/drawing/2014/main" val="388672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RL like features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Non RL features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7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Policy Exploration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Reward Function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Predictive Loss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Optimize reward in the dataset, no gradients on reward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7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585C-5935-39EE-7E46-1843F4C8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272" y="3495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Decision Transformer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CA9C92-872F-8F1B-5D12-AA96A2958DFB}"/>
              </a:ext>
            </a:extLst>
          </p:cNvPr>
          <p:cNvGrpSpPr/>
          <p:nvPr/>
        </p:nvGrpSpPr>
        <p:grpSpPr>
          <a:xfrm>
            <a:off x="420847" y="2395058"/>
            <a:ext cx="3261920" cy="893426"/>
            <a:chOff x="529904" y="2378280"/>
            <a:chExt cx="3261920" cy="8934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A553FC-E18A-08FA-92D2-C0DE6A453569}"/>
                </a:ext>
              </a:extLst>
            </p:cNvPr>
            <p:cNvSpPr/>
            <p:nvPr/>
          </p:nvSpPr>
          <p:spPr>
            <a:xfrm>
              <a:off x="529904" y="2378280"/>
              <a:ext cx="3261920" cy="8934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E571DA-EC71-657B-211F-A3ED2024BE67}"/>
                </a:ext>
              </a:extLst>
            </p:cNvPr>
            <p:cNvSpPr txBox="1"/>
            <p:nvPr/>
          </p:nvSpPr>
          <p:spPr>
            <a:xfrm>
              <a:off x="784180" y="2612635"/>
              <a:ext cx="2781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 Random Samples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917F8C-7100-A8BC-FB9D-8E15C478E819}"/>
              </a:ext>
            </a:extLst>
          </p:cNvPr>
          <p:cNvGrpSpPr/>
          <p:nvPr/>
        </p:nvGrpSpPr>
        <p:grpSpPr>
          <a:xfrm>
            <a:off x="4485934" y="2430380"/>
            <a:ext cx="2943138" cy="998488"/>
            <a:chOff x="529904" y="2378280"/>
            <a:chExt cx="3261920" cy="89342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A6B431-7609-07F7-085E-57179654548E}"/>
                </a:ext>
              </a:extLst>
            </p:cNvPr>
            <p:cNvSpPr/>
            <p:nvPr/>
          </p:nvSpPr>
          <p:spPr>
            <a:xfrm>
              <a:off x="529904" y="2378280"/>
              <a:ext cx="3261920" cy="8934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5E1D29-2C87-CDAF-139C-DE8930CDE232}"/>
                </a:ext>
              </a:extLst>
            </p:cNvPr>
            <p:cNvSpPr txBox="1"/>
            <p:nvPr/>
          </p:nvSpPr>
          <p:spPr>
            <a:xfrm>
              <a:off x="804939" y="2416411"/>
              <a:ext cx="2782416" cy="36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either Rewards or</a:t>
              </a:r>
            </a:p>
            <a:p>
              <a:r>
                <a:rPr lang="en-US" dirty="0"/>
                <a:t>Returns to the top of the</a:t>
              </a:r>
            </a:p>
            <a:p>
              <a:r>
                <a:rPr lang="en-US" dirty="0"/>
                <a:t>Sample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8776B-7B47-15A1-0F03-BB92CE2FD912}"/>
              </a:ext>
            </a:extLst>
          </p:cNvPr>
          <p:cNvGrpSpPr/>
          <p:nvPr/>
        </p:nvGrpSpPr>
        <p:grpSpPr>
          <a:xfrm>
            <a:off x="8453761" y="2470042"/>
            <a:ext cx="3628861" cy="739889"/>
            <a:chOff x="7234106" y="2291241"/>
            <a:chExt cx="2943138" cy="16431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AC865A-E5B6-ED96-59CE-ABEBB81AF24C}"/>
                </a:ext>
              </a:extLst>
            </p:cNvPr>
            <p:cNvGrpSpPr/>
            <p:nvPr/>
          </p:nvGrpSpPr>
          <p:grpSpPr>
            <a:xfrm>
              <a:off x="7234106" y="2395056"/>
              <a:ext cx="2943138" cy="1539379"/>
              <a:chOff x="529904" y="2378280"/>
              <a:chExt cx="3261920" cy="89342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9BE728A-50E7-3E08-E91C-69AF42434D0F}"/>
                  </a:ext>
                </a:extLst>
              </p:cNvPr>
              <p:cNvSpPr/>
              <p:nvPr/>
            </p:nvSpPr>
            <p:spPr>
              <a:xfrm>
                <a:off x="529904" y="2378280"/>
                <a:ext cx="3261920" cy="893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D32C18-49AB-6004-D146-3FEA6C2216EF}"/>
                  </a:ext>
                </a:extLst>
              </p:cNvPr>
              <p:cNvSpPr txBox="1"/>
              <p:nvPr/>
            </p:nvSpPr>
            <p:spPr>
              <a:xfrm>
                <a:off x="529904" y="2554460"/>
                <a:ext cx="2746839" cy="298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Self-Supervise Train          from </a:t>
                </a:r>
              </a:p>
              <a:p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2F80EC-7544-ECFB-3456-44362060CFB2}"/>
                </a:ext>
              </a:extLst>
            </p:cNvPr>
            <p:cNvSpPr txBox="1"/>
            <p:nvPr/>
          </p:nvSpPr>
          <p:spPr>
            <a:xfrm>
              <a:off x="8810168" y="2308293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42BD0C-3CE1-97F6-0201-AF8A35A65243}"/>
                </a:ext>
              </a:extLst>
            </p:cNvPr>
            <p:cNvSpPr txBox="1"/>
            <p:nvPr/>
          </p:nvSpPr>
          <p:spPr>
            <a:xfrm>
              <a:off x="9630287" y="2291241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19F79D0-0F81-46C8-7CD9-15EF65DB63E1}"/>
              </a:ext>
            </a:extLst>
          </p:cNvPr>
          <p:cNvSpPr/>
          <p:nvPr/>
        </p:nvSpPr>
        <p:spPr>
          <a:xfrm>
            <a:off x="3788935" y="2667231"/>
            <a:ext cx="606772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7E3B2501-BBD4-949B-9298-96EA9C00A893}"/>
              </a:ext>
            </a:extLst>
          </p:cNvPr>
          <p:cNvSpPr/>
          <p:nvPr/>
        </p:nvSpPr>
        <p:spPr>
          <a:xfrm>
            <a:off x="9223450" y="1631380"/>
            <a:ext cx="1096912" cy="1246323"/>
          </a:xfrm>
          <a:prstGeom prst="circular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A2194D-72F4-1A8B-88CA-B8F728CCC30A}"/>
              </a:ext>
            </a:extLst>
          </p:cNvPr>
          <p:cNvSpPr txBox="1"/>
          <p:nvPr/>
        </p:nvSpPr>
        <p:spPr>
          <a:xfrm>
            <a:off x="9605565" y="1927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A5A613D-E728-7337-8346-1A222BB4346F}"/>
              </a:ext>
            </a:extLst>
          </p:cNvPr>
          <p:cNvSpPr/>
          <p:nvPr/>
        </p:nvSpPr>
        <p:spPr>
          <a:xfrm>
            <a:off x="7618145" y="2728786"/>
            <a:ext cx="606772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68789B-3B03-85BD-EF03-9C76DC99E3F7}"/>
              </a:ext>
            </a:extLst>
          </p:cNvPr>
          <p:cNvGrpSpPr/>
          <p:nvPr/>
        </p:nvGrpSpPr>
        <p:grpSpPr>
          <a:xfrm>
            <a:off x="266176" y="4679735"/>
            <a:ext cx="2843868" cy="1858675"/>
            <a:chOff x="9244668" y="102508"/>
            <a:chExt cx="2843868" cy="18586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CAFDDB-08C3-B443-2A7E-34C84735C351}"/>
                </a:ext>
              </a:extLst>
            </p:cNvPr>
            <p:cNvSpPr txBox="1"/>
            <p:nvPr/>
          </p:nvSpPr>
          <p:spPr>
            <a:xfrm>
              <a:off x="11320230" y="102508"/>
              <a:ext cx="5100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6ED44E-03CF-4C71-7C58-4202DF7C6DB5}"/>
                </a:ext>
              </a:extLst>
            </p:cNvPr>
            <p:cNvSpPr txBox="1"/>
            <p:nvPr/>
          </p:nvSpPr>
          <p:spPr>
            <a:xfrm>
              <a:off x="9468552" y="271785"/>
              <a:ext cx="21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 Model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207A33-81BB-E189-8C15-D1E78BE7993E}"/>
                </a:ext>
              </a:extLst>
            </p:cNvPr>
            <p:cNvSpPr txBox="1"/>
            <p:nvPr/>
          </p:nvSpPr>
          <p:spPr>
            <a:xfrm>
              <a:off x="11320230" y="641117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B74FC6-272E-1E7D-CDF0-AA8FCEE3507B}"/>
                </a:ext>
              </a:extLst>
            </p:cNvPr>
            <p:cNvSpPr txBox="1"/>
            <p:nvPr/>
          </p:nvSpPr>
          <p:spPr>
            <a:xfrm>
              <a:off x="9468552" y="810394"/>
              <a:ext cx="21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 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DB3BD0-6CA6-A5BC-F54F-9E13BF471F3C}"/>
                </a:ext>
              </a:extLst>
            </p:cNvPr>
            <p:cNvSpPr txBox="1"/>
            <p:nvPr/>
          </p:nvSpPr>
          <p:spPr>
            <a:xfrm>
              <a:off x="11305014" y="1164337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FE9A7E-C3D0-E5AE-A47A-8ED6842B07E4}"/>
                </a:ext>
              </a:extLst>
            </p:cNvPr>
            <p:cNvSpPr txBox="1"/>
            <p:nvPr/>
          </p:nvSpPr>
          <p:spPr>
            <a:xfrm>
              <a:off x="9468552" y="1225892"/>
              <a:ext cx="21391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Last Model</a:t>
              </a:r>
            </a:p>
            <a:p>
              <a:r>
                <a:rPr lang="en-US" sz="800" dirty="0"/>
                <a:t>*Cached values only </a:t>
              </a:r>
            </a:p>
            <a:p>
              <a:r>
                <a:rPr lang="en-US" sz="800" dirty="0"/>
                <a:t>not stored as a model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FA7BD8-5B4C-2420-AD18-323C25ADB765}"/>
                </a:ext>
              </a:extLst>
            </p:cNvPr>
            <p:cNvSpPr/>
            <p:nvPr/>
          </p:nvSpPr>
          <p:spPr>
            <a:xfrm>
              <a:off x="9244668" y="102508"/>
              <a:ext cx="2843868" cy="18586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6F5F5F3-380B-AD54-4888-F8D8059A9499}"/>
              </a:ext>
            </a:extLst>
          </p:cNvPr>
          <p:cNvSpPr/>
          <p:nvPr/>
        </p:nvSpPr>
        <p:spPr>
          <a:xfrm rot="7932903">
            <a:off x="7455983" y="4274004"/>
            <a:ext cx="2604256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DFFA233-5980-EE89-DDE2-E6FE60F43B00}"/>
              </a:ext>
            </a:extLst>
          </p:cNvPr>
          <p:cNvSpPr/>
          <p:nvPr/>
        </p:nvSpPr>
        <p:spPr>
          <a:xfrm rot="14040195">
            <a:off x="2542463" y="4169961"/>
            <a:ext cx="2025124" cy="3789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1254B2-40CB-2B89-459E-264D9BC9824C}"/>
              </a:ext>
            </a:extLst>
          </p:cNvPr>
          <p:cNvGrpSpPr/>
          <p:nvPr/>
        </p:nvGrpSpPr>
        <p:grpSpPr>
          <a:xfrm>
            <a:off x="4326541" y="5225654"/>
            <a:ext cx="3261920" cy="977135"/>
            <a:chOff x="4326541" y="5225654"/>
            <a:chExt cx="3261920" cy="9771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7FAB67-F8D5-836A-A569-AAF15E240ACD}"/>
                </a:ext>
              </a:extLst>
            </p:cNvPr>
            <p:cNvGrpSpPr/>
            <p:nvPr/>
          </p:nvGrpSpPr>
          <p:grpSpPr>
            <a:xfrm>
              <a:off x="4326541" y="5225654"/>
              <a:ext cx="3261920" cy="893426"/>
              <a:chOff x="529904" y="2378280"/>
              <a:chExt cx="3261920" cy="89342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9F0C7B-9AA8-9F63-AE37-4415C0B4356C}"/>
                  </a:ext>
                </a:extLst>
              </p:cNvPr>
              <p:cNvSpPr/>
              <p:nvPr/>
            </p:nvSpPr>
            <p:spPr>
              <a:xfrm>
                <a:off x="529904" y="2378280"/>
                <a:ext cx="3261920" cy="893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ACE175-5136-C782-C108-CB25BFCE6E5C}"/>
                  </a:ext>
                </a:extLst>
              </p:cNvPr>
              <p:cNvSpPr txBox="1"/>
              <p:nvPr/>
            </p:nvSpPr>
            <p:spPr>
              <a:xfrm>
                <a:off x="1175817" y="2396359"/>
                <a:ext cx="1970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Clear Replay Buffer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79CC0F-00D4-1A1D-EBF5-92A1C0A3A143}"/>
                </a:ext>
              </a:extLst>
            </p:cNvPr>
            <p:cNvSpPr txBox="1"/>
            <p:nvPr/>
          </p:nvSpPr>
          <p:spPr>
            <a:xfrm>
              <a:off x="6341135" y="5494903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9BABD0-3E05-1455-3446-8E6332F52A37}"/>
                </a:ext>
              </a:extLst>
            </p:cNvPr>
            <p:cNvSpPr txBox="1"/>
            <p:nvPr/>
          </p:nvSpPr>
          <p:spPr>
            <a:xfrm>
              <a:off x="5077197" y="5456206"/>
              <a:ext cx="5132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Q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0AC6E17-B72E-C645-D93E-D238BA8ABFB0}"/>
                </a:ext>
              </a:extLst>
            </p:cNvPr>
            <p:cNvSpPr/>
            <p:nvPr/>
          </p:nvSpPr>
          <p:spPr>
            <a:xfrm rot="10800000">
              <a:off x="5654115" y="5728341"/>
              <a:ext cx="606772" cy="24101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9990CD-D5D6-7FB0-F28D-D3438A42C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26851"/>
              </p:ext>
            </p:extLst>
          </p:nvPr>
        </p:nvGraphicFramePr>
        <p:xfrm>
          <a:off x="266176" y="226654"/>
          <a:ext cx="4337484" cy="1559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8742">
                  <a:extLst>
                    <a:ext uri="{9D8B030D-6E8A-4147-A177-3AD203B41FA5}">
                      <a16:colId xmlns:a16="http://schemas.microsoft.com/office/drawing/2014/main" val="403995306"/>
                    </a:ext>
                  </a:extLst>
                </a:gridCol>
                <a:gridCol w="2168742">
                  <a:extLst>
                    <a:ext uri="{9D8B030D-6E8A-4147-A177-3AD203B41FA5}">
                      <a16:colId xmlns:a16="http://schemas.microsoft.com/office/drawing/2014/main" val="388672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RL like features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Non RL features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7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Reward Function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Exploration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Predictive Loss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 Specified in prompt, not training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9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585C-5935-39EE-7E46-1843F4C8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99" y="3830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9990CD-D5D6-7FB0-F28D-D3438A42C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39266"/>
              </p:ext>
            </p:extLst>
          </p:nvPr>
        </p:nvGraphicFramePr>
        <p:xfrm>
          <a:off x="266176" y="226654"/>
          <a:ext cx="4337484" cy="101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8742">
                  <a:extLst>
                    <a:ext uri="{9D8B030D-6E8A-4147-A177-3AD203B41FA5}">
                      <a16:colId xmlns:a16="http://schemas.microsoft.com/office/drawing/2014/main" val="403995306"/>
                    </a:ext>
                  </a:extLst>
                </a:gridCol>
                <a:gridCol w="2168742">
                  <a:extLst>
                    <a:ext uri="{9D8B030D-6E8A-4147-A177-3AD203B41FA5}">
                      <a16:colId xmlns:a16="http://schemas.microsoft.com/office/drawing/2014/main" val="388672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RL like features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Non RL features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7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Policy Exploration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Feedback, no reward function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4084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F89C39A9-9D4F-8440-2998-8429FE22EBA1}"/>
              </a:ext>
            </a:extLst>
          </p:cNvPr>
          <p:cNvGrpSpPr/>
          <p:nvPr/>
        </p:nvGrpSpPr>
        <p:grpSpPr>
          <a:xfrm>
            <a:off x="266176" y="3808603"/>
            <a:ext cx="2843868" cy="2729808"/>
            <a:chOff x="266176" y="3808603"/>
            <a:chExt cx="2843868" cy="27298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68789B-3B03-85BD-EF03-9C76DC99E3F7}"/>
                </a:ext>
              </a:extLst>
            </p:cNvPr>
            <p:cNvGrpSpPr/>
            <p:nvPr/>
          </p:nvGrpSpPr>
          <p:grpSpPr>
            <a:xfrm>
              <a:off x="266176" y="3808603"/>
              <a:ext cx="2843868" cy="2729808"/>
              <a:chOff x="9244668" y="102508"/>
              <a:chExt cx="2843868" cy="185867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CAFDDB-08C3-B443-2A7E-34C84735C351}"/>
                  </a:ext>
                </a:extLst>
              </p:cNvPr>
              <p:cNvSpPr txBox="1"/>
              <p:nvPr/>
            </p:nvSpPr>
            <p:spPr>
              <a:xfrm>
                <a:off x="11320230" y="102508"/>
                <a:ext cx="5100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Algerian" panose="020B0604020202020204" pitchFamily="82" charset="0"/>
                  </a:rPr>
                  <a:t>R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6ED44E-03CF-4C71-7C58-4202DF7C6DB5}"/>
                  </a:ext>
                </a:extLst>
              </p:cNvPr>
              <p:cNvSpPr txBox="1"/>
              <p:nvPr/>
            </p:nvSpPr>
            <p:spPr>
              <a:xfrm>
                <a:off x="9458120" y="279480"/>
                <a:ext cx="213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Reference Model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207A33-81BB-E189-8C15-D1E78BE7993E}"/>
                  </a:ext>
                </a:extLst>
              </p:cNvPr>
              <p:cNvSpPr txBox="1"/>
              <p:nvPr/>
            </p:nvSpPr>
            <p:spPr>
              <a:xfrm>
                <a:off x="11320230" y="518006"/>
                <a:ext cx="4876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Algerian" panose="020B0604020202020204" pitchFamily="82" charset="0"/>
                  </a:rPr>
                  <a:t>P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B74FC6-272E-1E7D-CDF0-AA8FCEE3507B}"/>
                  </a:ext>
                </a:extLst>
              </p:cNvPr>
              <p:cNvSpPr txBox="1"/>
              <p:nvPr/>
            </p:nvSpPr>
            <p:spPr>
              <a:xfrm>
                <a:off x="9468552" y="641117"/>
                <a:ext cx="213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Model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DB3BD0-6CA6-A5BC-F54F-9E13BF471F3C}"/>
                  </a:ext>
                </a:extLst>
              </p:cNvPr>
              <p:cNvSpPr txBox="1"/>
              <p:nvPr/>
            </p:nvSpPr>
            <p:spPr>
              <a:xfrm>
                <a:off x="11307406" y="854095"/>
                <a:ext cx="5132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Algerian" panose="020B0604020202020204" pitchFamily="82" charset="0"/>
                  </a:rPr>
                  <a:t>Q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FE9A7E-C3D0-E5AE-A47A-8ED6842B07E4}"/>
                  </a:ext>
                </a:extLst>
              </p:cNvPr>
              <p:cNvSpPr txBox="1"/>
              <p:nvPr/>
            </p:nvSpPr>
            <p:spPr>
              <a:xfrm>
                <a:off x="9458120" y="933505"/>
                <a:ext cx="213919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Last Model</a:t>
                </a:r>
              </a:p>
              <a:p>
                <a:r>
                  <a:rPr lang="en-US" sz="800" dirty="0"/>
                  <a:t>*Cached values only </a:t>
                </a:r>
              </a:p>
              <a:p>
                <a:r>
                  <a:rPr lang="en-US" sz="800" dirty="0"/>
                  <a:t>not stored as a model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FA7BD8-5B4C-2420-AD18-323C25ADB765}"/>
                  </a:ext>
                </a:extLst>
              </p:cNvPr>
              <p:cNvSpPr/>
              <p:nvPr/>
            </p:nvSpPr>
            <p:spPr>
              <a:xfrm>
                <a:off x="9244668" y="102508"/>
                <a:ext cx="2843868" cy="18586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15BA46-5994-F7B7-EFCF-0AA4E1AA0427}"/>
                </a:ext>
              </a:extLst>
            </p:cNvPr>
            <p:cNvSpPr txBox="1"/>
            <p:nvPr/>
          </p:nvSpPr>
          <p:spPr>
            <a:xfrm>
              <a:off x="490060" y="5695815"/>
              <a:ext cx="21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Teacher Model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20FCD6-32A0-3A42-9D18-8DF4B90F62BF}"/>
                </a:ext>
              </a:extLst>
            </p:cNvPr>
            <p:cNvSpPr txBox="1"/>
            <p:nvPr/>
          </p:nvSpPr>
          <p:spPr>
            <a:xfrm>
              <a:off x="2344944" y="5522683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gerian" panose="020B0604020202020204" pitchFamily="82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56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278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Office Theme</vt:lpstr>
      <vt:lpstr>Language Model Training Diagram</vt:lpstr>
      <vt:lpstr>PPO</vt:lpstr>
      <vt:lpstr>Rejection Sampling</vt:lpstr>
      <vt:lpstr>Decision Transformer</vt:lpstr>
      <vt:lpstr>GEM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 PPO Diagram</dc:title>
  <dc:creator>Einhorn, Michael F</dc:creator>
  <cp:lastModifiedBy>Einhorn, Michael F</cp:lastModifiedBy>
  <cp:revision>9</cp:revision>
  <dcterms:created xsi:type="dcterms:W3CDTF">2022-09-14T00:14:39Z</dcterms:created>
  <dcterms:modified xsi:type="dcterms:W3CDTF">2022-10-19T15:52:28Z</dcterms:modified>
</cp:coreProperties>
</file>