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7" r:id="rId5"/>
    <p:sldId id="280" r:id="rId6"/>
    <p:sldId id="275" r:id="rId7"/>
    <p:sldId id="276" r:id="rId8"/>
    <p:sldId id="260" r:id="rId9"/>
    <p:sldId id="277" r:id="rId10"/>
    <p:sldId id="278" r:id="rId11"/>
    <p:sldId id="27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7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Proyecto</a:t>
            </a:r>
            <a:br>
              <a:rPr lang="en-US" dirty="0"/>
            </a:br>
            <a:r>
              <a:rPr lang="en-US" dirty="0"/>
              <a:t>Credit One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8" y="4276447"/>
            <a:ext cx="4191085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Marco 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77AD2A17-EE18-445E-BBD7-3DD0A4076FB4}"/>
              </a:ext>
            </a:extLst>
          </p:cNvPr>
          <p:cNvSpPr txBox="1">
            <a:spLocks/>
          </p:cNvSpPr>
          <p:nvPr/>
        </p:nvSpPr>
        <p:spPr>
          <a:xfrm>
            <a:off x="7418875" y="5950835"/>
            <a:ext cx="4191085" cy="620016"/>
          </a:xfrm>
          <a:prstGeom prst="rect">
            <a:avLst/>
          </a:prstGeom>
          <a:noFill/>
        </p:spPr>
        <p:txBody>
          <a:bodyPr vert="horz" lIns="144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Michael Fallas León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t"/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 err="1"/>
              <a:t>Problema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 err="1"/>
              <a:t>Solución</a:t>
            </a:r>
            <a:endParaRPr lang="en-US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29695"/>
            <a:ext cx="10629202" cy="1190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160096" y="825622"/>
            <a:ext cx="2464050" cy="28922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96D55-2877-459B-83D6-E909ED52D2D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business">
            <a:extLst>
              <a:ext uri="{FF2B5EF4-FFF2-40B4-BE49-F238E27FC236}">
                <a16:creationId xmlns:a16="http://schemas.microsoft.com/office/drawing/2014/main" id="{693D512A-4FE5-4914-B898-627F100D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97" y="1888339"/>
            <a:ext cx="5430205" cy="30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54CA4E56-9378-41D3-AE60-06781F0576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316" y="1328493"/>
            <a:ext cx="4788178" cy="1242556"/>
          </a:xfrm>
        </p:spPr>
        <p:txBody>
          <a:bodyPr/>
          <a:lstStyle/>
          <a:p>
            <a:r>
              <a:rPr lang="es-CR" sz="1600" i="1" dirty="0"/>
              <a:t>Crecimiento en la cantidad de clientes que no cumplen con los pagos de los préstamos que han obtenido de los socios de la empresa. Por lo tanto, </a:t>
            </a:r>
            <a:r>
              <a:rPr lang="es-CR" sz="1600" i="1" dirty="0" err="1"/>
              <a:t>Credit</a:t>
            </a:r>
            <a:r>
              <a:rPr lang="es-CR" sz="1600" i="1" dirty="0"/>
              <a:t> </a:t>
            </a:r>
            <a:r>
              <a:rPr lang="es-CR" sz="1600" i="1" dirty="0" err="1"/>
              <a:t>One</a:t>
            </a:r>
            <a:r>
              <a:rPr lang="es-CR" sz="1600" i="1" dirty="0"/>
              <a:t> puede perder los negocios con los socios ya que ofrece el servicio de calificación crediticia.</a:t>
            </a:r>
          </a:p>
          <a:p>
            <a:endParaRPr lang="es-CR" dirty="0"/>
          </a:p>
        </p:txBody>
      </p:sp>
      <p:sp>
        <p:nvSpPr>
          <p:cNvPr id="24" name="object 7" descr="Beige rectangle">
            <a:extLst>
              <a:ext uri="{FF2B5EF4-FFF2-40B4-BE49-F238E27FC236}">
                <a16:creationId xmlns:a16="http://schemas.microsoft.com/office/drawing/2014/main" id="{1D2D3FEE-E911-41EA-98B8-5653B5950A27}"/>
              </a:ext>
            </a:extLst>
          </p:cNvPr>
          <p:cNvSpPr/>
          <p:nvPr/>
        </p:nvSpPr>
        <p:spPr bwMode="white">
          <a:xfrm flipV="1">
            <a:off x="1160096" y="3656774"/>
            <a:ext cx="2464050" cy="28922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BAF0567-5687-4CD0-8775-730C0EA6D921}"/>
              </a:ext>
            </a:extLst>
          </p:cNvPr>
          <p:cNvSpPr txBox="1">
            <a:spLocks/>
          </p:cNvSpPr>
          <p:nvPr/>
        </p:nvSpPr>
        <p:spPr>
          <a:xfrm>
            <a:off x="480316" y="4315559"/>
            <a:ext cx="4788178" cy="12425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600" i="1" dirty="0"/>
              <a:t>Un nuevo modelo predictivo que ofrezca mayor confiabilidad al momento de determinar si el préstamo se debe o no otorgar al cliente y, con esto minimizar el riesgo de otorgar el préstamo a clientes que tengan una posibilidad alta de incumplir con el pago.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431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 de </a:t>
            </a:r>
            <a:r>
              <a:rPr lang="en-US" dirty="0" err="1"/>
              <a:t>Negocio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pPr marL="0" indent="0">
              <a:buNone/>
            </a:pPr>
            <a:r>
              <a:rPr lang="es-CR" noProof="1"/>
              <a:t>¿Efectuará el pago del préstamo otorgado el cliente en estudio?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2867713"/>
            <a:ext cx="3276000" cy="516897"/>
          </a:xfrm>
        </p:spPr>
        <p:txBody>
          <a:bodyPr/>
          <a:lstStyle/>
          <a:p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planteada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pPr marL="0" indent="0">
              <a:buNone/>
            </a:pPr>
            <a:r>
              <a:rPr lang="es-CR" noProof="1"/>
              <a:t>La empresa Credit One, ofrece el servicio de calificación crediticia utilizada por distintos socios, los cuales están experimentando pérdidas a causa del incumplimiento de los pagos de los préstamos que le otorgan a sus clientes. Por lo tanto, el servicio ofrecido está perdiendo credibilidad, lo que podría causar la pérdida de sus socios.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2867713"/>
            <a:ext cx="3276000" cy="516898"/>
          </a:xfrm>
        </p:spPr>
        <p:txBody>
          <a:bodyPr/>
          <a:lstStyle/>
          <a:p>
            <a:r>
              <a:rPr lang="en-US" dirty="0" err="1"/>
              <a:t>Intención</a:t>
            </a:r>
            <a:r>
              <a:rPr lang="en-US" dirty="0"/>
              <a:t> </a:t>
            </a:r>
            <a:r>
              <a:rPr lang="en-US" dirty="0" err="1"/>
              <a:t>subyacente</a:t>
            </a:r>
            <a:r>
              <a:rPr lang="en-US" dirty="0"/>
              <a:t> de la </a:t>
            </a:r>
            <a:r>
              <a:rPr lang="en-US" dirty="0" err="1"/>
              <a:t>pregunta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s-CR" noProof="1"/>
              <a:t>Dada la necesidad de la implementación, el cronograma puede verse afectado, disminuyendo la cantidad de pruebas posibles a implementar.</a:t>
            </a:r>
          </a:p>
          <a:p>
            <a:r>
              <a:rPr lang="es-CR" noProof="1"/>
              <a:t>Para obtener resultados más confiables, puede ser beneficioso seguir entrenando el modelo con más datos.</a:t>
            </a:r>
          </a:p>
          <a:p>
            <a:r>
              <a:rPr lang="es-CR" noProof="1"/>
              <a:t>Es necesario remover el atributo de “género” para evitar problemas de discriminación en la compañía.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2870845"/>
            <a:ext cx="3276000" cy="513766"/>
          </a:xfrm>
        </p:spPr>
        <p:txBody>
          <a:bodyPr/>
          <a:lstStyle/>
          <a:p>
            <a:r>
              <a:rPr lang="en-US" dirty="0" err="1"/>
              <a:t>Consideraciones</a:t>
            </a:r>
            <a:r>
              <a:rPr lang="en-US" dirty="0"/>
              <a:t> que </a:t>
            </a:r>
            <a:r>
              <a:rPr lang="en-US" dirty="0" err="1"/>
              <a:t>impacten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endParaRPr lang="en-US" dirty="0"/>
          </a:p>
        </p:txBody>
      </p:sp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8" y="1260483"/>
            <a:ext cx="5039509" cy="62303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Image result for data analysis">
            <a:extLst>
              <a:ext uri="{FF2B5EF4-FFF2-40B4-BE49-F238E27FC236}">
                <a16:creationId xmlns:a16="http://schemas.microsoft.com/office/drawing/2014/main" id="{6A8E75B2-A405-47BF-AB1E-309A6E49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464" y="1873248"/>
            <a:ext cx="782900" cy="7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data analysis">
            <a:extLst>
              <a:ext uri="{FF2B5EF4-FFF2-40B4-BE49-F238E27FC236}">
                <a16:creationId xmlns:a16="http://schemas.microsoft.com/office/drawing/2014/main" id="{2DFF2495-858A-45C1-AE1A-7426DBDD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07" y="1816011"/>
            <a:ext cx="782900" cy="7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data analysis">
            <a:extLst>
              <a:ext uri="{FF2B5EF4-FFF2-40B4-BE49-F238E27FC236}">
                <a16:creationId xmlns:a16="http://schemas.microsoft.com/office/drawing/2014/main" id="{962C349A-118F-4AF6-B6F5-0D13BA93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515" y="1777034"/>
            <a:ext cx="782900" cy="7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4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/>
              <a:t>Call-in GP </a:t>
            </a:r>
            <a:br>
              <a:rPr lang="en-US" dirty="0"/>
            </a:br>
            <a:r>
              <a:rPr lang="en-US" dirty="0"/>
              <a:t>Consultation Available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 descr="Image result for data analysis">
            <a:extLst>
              <a:ext uri="{FF2B5EF4-FFF2-40B4-BE49-F238E27FC236}">
                <a16:creationId xmlns:a16="http://schemas.microsoft.com/office/drawing/2014/main" id="{3C093296-A144-4454-B691-61BA7E9A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5511" y="179109"/>
            <a:ext cx="11760467" cy="649978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de </a:t>
            </a:r>
            <a:r>
              <a:rPr lang="en-US" dirty="0" err="1"/>
              <a:t>análisis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387" y="2433564"/>
            <a:ext cx="4788178" cy="1242556"/>
          </a:xfrm>
        </p:spPr>
        <p:txBody>
          <a:bodyPr/>
          <a:lstStyle/>
          <a:p>
            <a:pPr algn="just"/>
            <a:r>
              <a:rPr lang="es-CR" sz="1400" dirty="0"/>
              <a:t>Elaborar un modelo que determine si se le debe conceder el préstamos a un cliente con un porcentaje de confiabilidad mayor al empleado en la actualidad.</a:t>
            </a:r>
          </a:p>
          <a:p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1388" y="1775805"/>
            <a:ext cx="2812282" cy="554643"/>
          </a:xfrm>
        </p:spPr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7"/>
            <a:ext cx="356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1626ED-8948-4A1F-AC0F-42E08B9E80D0}"/>
              </a:ext>
            </a:extLst>
          </p:cNvPr>
          <p:cNvCxnSpPr>
            <a:cxnSpLocks/>
          </p:cNvCxnSpPr>
          <p:nvPr/>
        </p:nvCxnSpPr>
        <p:spPr>
          <a:xfrm>
            <a:off x="5886689" y="1775805"/>
            <a:ext cx="45275" cy="452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FA9F87-311E-4C7F-82B1-0A3A7C1BA8FD}"/>
              </a:ext>
            </a:extLst>
          </p:cNvPr>
          <p:cNvCxnSpPr>
            <a:cxnSpLocks/>
          </p:cNvCxnSpPr>
          <p:nvPr/>
        </p:nvCxnSpPr>
        <p:spPr>
          <a:xfrm flipH="1">
            <a:off x="836235" y="3698650"/>
            <a:ext cx="10359590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C4AE730C-8F88-4B7A-AD3B-6C37A96D417B}"/>
              </a:ext>
            </a:extLst>
          </p:cNvPr>
          <p:cNvSpPr txBox="1">
            <a:spLocks/>
          </p:cNvSpPr>
          <p:nvPr/>
        </p:nvSpPr>
        <p:spPr>
          <a:xfrm>
            <a:off x="6371425" y="1783502"/>
            <a:ext cx="2812282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Hipótesis</a:t>
            </a:r>
            <a:endParaRPr lang="en-US" dirty="0"/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E2A9714B-FF84-4B08-AA44-61600435AEC5}"/>
              </a:ext>
            </a:extLst>
          </p:cNvPr>
          <p:cNvSpPr txBox="1">
            <a:spLocks/>
          </p:cNvSpPr>
          <p:nvPr/>
        </p:nvSpPr>
        <p:spPr>
          <a:xfrm>
            <a:off x="6368491" y="2443192"/>
            <a:ext cx="4797056" cy="1242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sz="1400" dirty="0"/>
              <a:t>Los atributos de edad y nivel de educación presentan una influencia muy alta en si el cliente paga o no el préstamo.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sz="1400" dirty="0"/>
              <a:t>Entre menor sea el crédito otorgado, el cliente tiende a incumplir con los pagos del préstamo.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0AF79228-3736-48CC-9CBF-36C15BA87018}"/>
              </a:ext>
            </a:extLst>
          </p:cNvPr>
          <p:cNvSpPr txBox="1">
            <a:spLocks/>
          </p:cNvSpPr>
          <p:nvPr/>
        </p:nvSpPr>
        <p:spPr>
          <a:xfrm>
            <a:off x="898186" y="4712588"/>
            <a:ext cx="4788178" cy="1242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400" dirty="0"/>
              <a:t>Se dispone de un total de 6 meses de datos crediticios, donde se involucran alrededor de 3000 clientes con datos personales. De éstos datos, se disponen atributos del cliente como: género, educación, edad, estado civil, monto del crédito otorgado, pagos realizados, etc.</a:t>
            </a:r>
          </a:p>
          <a:p>
            <a:r>
              <a:rPr lang="es-CR" sz="1400" dirty="0"/>
              <a:t>Los datos fueron facilitados por la compañía </a:t>
            </a:r>
            <a:r>
              <a:rPr lang="es-CR" sz="1400" dirty="0" err="1"/>
              <a:t>Credit</a:t>
            </a:r>
            <a:r>
              <a:rPr lang="es-CR" sz="1400" dirty="0"/>
              <a:t> </a:t>
            </a:r>
            <a:r>
              <a:rPr lang="es-CR" sz="1400" dirty="0" err="1"/>
              <a:t>One</a:t>
            </a:r>
            <a:r>
              <a:rPr lang="es-CR" sz="1400" dirty="0"/>
              <a:t>.</a:t>
            </a:r>
          </a:p>
          <a:p>
            <a:endParaRPr lang="en-US" sz="1400" dirty="0"/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ADCA511E-C169-4FF3-9463-28B794823036}"/>
              </a:ext>
            </a:extLst>
          </p:cNvPr>
          <p:cNvSpPr txBox="1">
            <a:spLocks/>
          </p:cNvSpPr>
          <p:nvPr/>
        </p:nvSpPr>
        <p:spPr>
          <a:xfrm>
            <a:off x="898187" y="4054829"/>
            <a:ext cx="4721378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Datos requeridos/disponibles para probar las </a:t>
            </a:r>
            <a:r>
              <a:rPr lang="es-CR" dirty="0" err="1"/>
              <a:t>hipótesis</a:t>
            </a:r>
            <a:endParaRPr lang="es-CR" dirty="0"/>
          </a:p>
        </p:txBody>
      </p:sp>
      <p:sp>
        <p:nvSpPr>
          <p:cNvPr id="78" name="Text Placeholder 5">
            <a:extLst>
              <a:ext uri="{FF2B5EF4-FFF2-40B4-BE49-F238E27FC236}">
                <a16:creationId xmlns:a16="http://schemas.microsoft.com/office/drawing/2014/main" id="{084C5E59-2168-4C39-A475-EA7A32D9F17D}"/>
              </a:ext>
            </a:extLst>
          </p:cNvPr>
          <p:cNvSpPr txBox="1">
            <a:spLocks/>
          </p:cNvSpPr>
          <p:nvPr/>
        </p:nvSpPr>
        <p:spPr>
          <a:xfrm>
            <a:off x="6438224" y="4062526"/>
            <a:ext cx="2812282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Metodologías a utilizar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A5D156C8-865C-4BBC-868C-F14F8A640933}"/>
              </a:ext>
            </a:extLst>
          </p:cNvPr>
          <p:cNvSpPr txBox="1">
            <a:spLocks/>
          </p:cNvSpPr>
          <p:nvPr/>
        </p:nvSpPr>
        <p:spPr>
          <a:xfrm>
            <a:off x="6435290" y="4722216"/>
            <a:ext cx="4797056" cy="1242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400" dirty="0"/>
              <a:t>Se propone utilizar la metodología BADIR durante la realización del proyecto, planteando una serie de </a:t>
            </a:r>
            <a:r>
              <a:rPr lang="es-CR" sz="1400" dirty="0" err="1"/>
              <a:t>hipótesis</a:t>
            </a:r>
            <a:r>
              <a:rPr lang="es-CR" sz="1400" dirty="0"/>
              <a:t> que se pondrán a prueba en el desarrollo del mismo. Se analizan los datos y se desarrollan modelos de predicción, con el fin de comparar distintas opciones y seleccionar el modelo con mayor confiabilidad, recobrando la confianza del servicio que brinda la empresa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4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Picture 16" descr="Image result for data analysis">
            <a:extLst>
              <a:ext uri="{FF2B5EF4-FFF2-40B4-BE49-F238E27FC236}">
                <a16:creationId xmlns:a16="http://schemas.microsoft.com/office/drawing/2014/main" id="{C3247BBE-C71E-42E3-8AEF-D3BEFCDE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0" y="0"/>
            <a:ext cx="12193610" cy="689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90260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de </a:t>
            </a:r>
            <a:r>
              <a:rPr lang="en-US" dirty="0" err="1"/>
              <a:t>análisis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sz="1400" dirty="0" err="1"/>
              <a:t>Propuesta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1095725"/>
          </a:xfrm>
        </p:spPr>
        <p:txBody>
          <a:bodyPr/>
          <a:lstStyle/>
          <a:p>
            <a:pPr algn="just"/>
            <a:r>
              <a:rPr lang="en-US" sz="1100" dirty="0" err="1"/>
              <a:t>Planteamiento</a:t>
            </a:r>
            <a:r>
              <a:rPr lang="en-US" sz="1100" dirty="0"/>
              <a:t> del </a:t>
            </a:r>
            <a:r>
              <a:rPr lang="en-US" sz="1100" dirty="0" err="1"/>
              <a:t>problema</a:t>
            </a:r>
            <a:r>
              <a:rPr lang="en-US" sz="1100" dirty="0"/>
              <a:t> </a:t>
            </a:r>
          </a:p>
          <a:p>
            <a:pPr algn="just"/>
            <a:r>
              <a:rPr lang="en-US" sz="1100" dirty="0" err="1"/>
              <a:t>Conocimiento</a:t>
            </a:r>
            <a:r>
              <a:rPr lang="en-US" sz="1100" dirty="0"/>
              <a:t> de las </a:t>
            </a:r>
            <a:r>
              <a:rPr lang="en-US" sz="1100" dirty="0" err="1"/>
              <a:t>funciones</a:t>
            </a:r>
            <a:r>
              <a:rPr lang="en-US" sz="1100" dirty="0"/>
              <a:t> de la </a:t>
            </a:r>
            <a:r>
              <a:rPr lang="en-US" sz="1100" dirty="0" err="1"/>
              <a:t>empresa</a:t>
            </a:r>
            <a:r>
              <a:rPr lang="en-US" sz="1100" dirty="0"/>
              <a:t>.</a:t>
            </a:r>
          </a:p>
          <a:p>
            <a:pPr algn="l"/>
            <a:r>
              <a:rPr lang="en-US" sz="1100" dirty="0" err="1"/>
              <a:t>Solución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el </a:t>
            </a:r>
            <a:r>
              <a:rPr lang="en-US" sz="1100" dirty="0" err="1"/>
              <a:t>marco</a:t>
            </a:r>
            <a:r>
              <a:rPr lang="en-US" sz="1100" dirty="0"/>
              <a:t> de </a:t>
            </a:r>
            <a:r>
              <a:rPr lang="en-US" sz="1100" dirty="0" err="1"/>
              <a:t>ciencia</a:t>
            </a:r>
            <a:r>
              <a:rPr lang="en-US" sz="1100" dirty="0"/>
              <a:t> de </a:t>
            </a:r>
            <a:r>
              <a:rPr lang="en-US" sz="1100" dirty="0" err="1"/>
              <a:t>datos</a:t>
            </a:r>
            <a:r>
              <a:rPr lang="en-US" sz="1100" dirty="0"/>
              <a:t>.</a:t>
            </a:r>
          </a:p>
          <a:p>
            <a:pPr algn="l"/>
            <a:endParaRPr lang="en-US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sz="1400" dirty="0" err="1"/>
              <a:t>Entorno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799" y="3695377"/>
            <a:ext cx="1905737" cy="1095725"/>
          </a:xfrm>
        </p:spPr>
        <p:txBody>
          <a:bodyPr/>
          <a:lstStyle/>
          <a:p>
            <a:pPr algn="l"/>
            <a:r>
              <a:rPr lang="es-CR" sz="1100" dirty="0"/>
              <a:t>Selección del entorno y las herramientas a utilizar.</a:t>
            </a:r>
          </a:p>
          <a:p>
            <a:pPr algn="l"/>
            <a:r>
              <a:rPr lang="es-CR" sz="1100" dirty="0"/>
              <a:t>Estudio de las herramientas para la ejecución del proyecto.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sz="1400" dirty="0" err="1"/>
              <a:t>Análisis</a:t>
            </a:r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1000" y="3695377"/>
            <a:ext cx="1915396" cy="1095724"/>
          </a:xfrm>
        </p:spPr>
        <p:txBody>
          <a:bodyPr/>
          <a:lstStyle/>
          <a:p>
            <a:pPr algn="l"/>
            <a:r>
              <a:rPr lang="en-US" sz="1100" dirty="0" err="1"/>
              <a:t>Estudiar</a:t>
            </a:r>
            <a:r>
              <a:rPr lang="en-US" sz="1100" dirty="0"/>
              <a:t> los </a:t>
            </a:r>
            <a:r>
              <a:rPr lang="en-US" sz="1100" dirty="0" err="1"/>
              <a:t>datos</a:t>
            </a:r>
            <a:r>
              <a:rPr lang="en-US" sz="1100" dirty="0"/>
              <a:t> </a:t>
            </a:r>
            <a:r>
              <a:rPr lang="en-US" sz="1100" dirty="0" err="1"/>
              <a:t>disponibles</a:t>
            </a:r>
            <a:r>
              <a:rPr lang="en-US" sz="1100" dirty="0"/>
              <a:t> y </a:t>
            </a:r>
            <a:r>
              <a:rPr lang="en-US" sz="1100" dirty="0" err="1"/>
              <a:t>cada</a:t>
            </a:r>
            <a:r>
              <a:rPr lang="en-US" sz="1100" dirty="0"/>
              <a:t> </a:t>
            </a:r>
            <a:r>
              <a:rPr lang="en-US" sz="1100" dirty="0" err="1"/>
              <a:t>uno</a:t>
            </a:r>
            <a:r>
              <a:rPr lang="en-US" sz="1100" dirty="0"/>
              <a:t> de sus </a:t>
            </a:r>
            <a:r>
              <a:rPr lang="en-US" sz="1100" dirty="0" err="1"/>
              <a:t>atributos</a:t>
            </a:r>
            <a:r>
              <a:rPr lang="en-US" sz="1100" dirty="0"/>
              <a:t>.</a:t>
            </a:r>
          </a:p>
          <a:p>
            <a:pPr algn="l"/>
            <a:r>
              <a:rPr lang="en-US" sz="1100" dirty="0" err="1"/>
              <a:t>Observación</a:t>
            </a:r>
            <a:r>
              <a:rPr lang="en-US" sz="1100" dirty="0"/>
              <a:t> y </a:t>
            </a:r>
            <a:r>
              <a:rPr lang="en-US" sz="1100" dirty="0" err="1"/>
              <a:t>preparación</a:t>
            </a:r>
            <a:r>
              <a:rPr lang="en-US" sz="1100" dirty="0"/>
              <a:t> de los </a:t>
            </a:r>
            <a:r>
              <a:rPr lang="en-US" sz="1100" dirty="0" err="1"/>
              <a:t>datos</a:t>
            </a:r>
            <a:r>
              <a:rPr lang="en-US" sz="1100" dirty="0"/>
              <a:t> </a:t>
            </a:r>
            <a:r>
              <a:rPr lang="en-US" sz="1100" dirty="0" err="1"/>
              <a:t>disponibles</a:t>
            </a:r>
            <a:r>
              <a:rPr lang="en-US" sz="1100" dirty="0"/>
              <a:t>.</a:t>
            </a:r>
          </a:p>
          <a:p>
            <a:pPr algn="l"/>
            <a:endParaRPr lang="en-US" sz="11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sz="1400" dirty="0" err="1"/>
              <a:t>Modelos</a:t>
            </a:r>
            <a:endParaRPr lang="en-US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pPr algn="l"/>
            <a:r>
              <a:rPr lang="en-US" sz="1100" dirty="0"/>
              <a:t>Desarrollo de </a:t>
            </a:r>
            <a:r>
              <a:rPr lang="en-US" sz="1100" dirty="0" err="1"/>
              <a:t>distintos</a:t>
            </a:r>
            <a:r>
              <a:rPr lang="en-US" sz="1100" dirty="0"/>
              <a:t> </a:t>
            </a:r>
            <a:r>
              <a:rPr lang="en-US" sz="1100" dirty="0" err="1"/>
              <a:t>modelos</a:t>
            </a:r>
            <a:r>
              <a:rPr lang="en-US" sz="1100" dirty="0"/>
              <a:t> y </a:t>
            </a:r>
            <a:r>
              <a:rPr lang="en-US" sz="1100" dirty="0" err="1"/>
              <a:t>selección</a:t>
            </a:r>
            <a:r>
              <a:rPr lang="en-US" sz="1100" dirty="0"/>
              <a:t> del </a:t>
            </a:r>
            <a:r>
              <a:rPr lang="en-US" sz="1100" dirty="0" err="1"/>
              <a:t>más</a:t>
            </a:r>
            <a:r>
              <a:rPr lang="en-US" sz="1100" dirty="0"/>
              <a:t> </a:t>
            </a:r>
            <a:r>
              <a:rPr lang="en-US" sz="1100" dirty="0" err="1"/>
              <a:t>óptimo</a:t>
            </a:r>
            <a:r>
              <a:rPr lang="en-US" sz="1100" dirty="0"/>
              <a:t>; es </a:t>
            </a:r>
            <a:r>
              <a:rPr lang="en-US" sz="1100" dirty="0" err="1"/>
              <a:t>decir</a:t>
            </a:r>
            <a:r>
              <a:rPr lang="en-US" sz="1100" dirty="0"/>
              <a:t>, </a:t>
            </a:r>
            <a:r>
              <a:rPr lang="en-US" sz="1100" dirty="0" err="1"/>
              <a:t>seleccionar</a:t>
            </a:r>
            <a:r>
              <a:rPr lang="en-US" sz="1100" dirty="0"/>
              <a:t> el </a:t>
            </a:r>
            <a:r>
              <a:rPr lang="en-US" sz="1100" dirty="0" err="1"/>
              <a:t>modelo</a:t>
            </a:r>
            <a:r>
              <a:rPr lang="en-US" sz="1100" dirty="0"/>
              <a:t> con mayor </a:t>
            </a:r>
            <a:r>
              <a:rPr lang="en-US" sz="1100" dirty="0" err="1"/>
              <a:t>confiabilidad</a:t>
            </a:r>
            <a:r>
              <a:rPr lang="en-US" sz="1100" dirty="0"/>
              <a:t>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s-CR" sz="1400" dirty="0"/>
              <a:t>resultados</a:t>
            </a:r>
            <a:endParaRPr lang="en-US" sz="1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pPr algn="l"/>
            <a:r>
              <a:rPr lang="en-US" sz="1100" dirty="0" err="1"/>
              <a:t>Presentación</a:t>
            </a:r>
            <a:r>
              <a:rPr lang="en-US" sz="1100" dirty="0"/>
              <a:t> de los </a:t>
            </a:r>
            <a:r>
              <a:rPr lang="en-US" sz="1100" dirty="0" err="1"/>
              <a:t>resultados</a:t>
            </a:r>
            <a:r>
              <a:rPr lang="en-US" sz="1100" dirty="0"/>
              <a:t> </a:t>
            </a:r>
            <a:r>
              <a:rPr lang="en-US" sz="1100" dirty="0" err="1"/>
              <a:t>obtenidos</a:t>
            </a:r>
            <a:r>
              <a:rPr lang="en-US" sz="1100" dirty="0"/>
              <a:t> </a:t>
            </a:r>
            <a:r>
              <a:rPr lang="en-US" sz="1100" dirty="0" err="1"/>
              <a:t>así</a:t>
            </a:r>
            <a:r>
              <a:rPr lang="en-US" sz="1100" dirty="0"/>
              <a:t> </a:t>
            </a:r>
            <a:r>
              <a:rPr lang="en-US" sz="1100" dirty="0" err="1"/>
              <a:t>como</a:t>
            </a:r>
            <a:r>
              <a:rPr lang="en-US" sz="1100" dirty="0"/>
              <a:t> los </a:t>
            </a:r>
            <a:r>
              <a:rPr lang="en-US" sz="1100" dirty="0" err="1"/>
              <a:t>parámetros</a:t>
            </a:r>
            <a:r>
              <a:rPr lang="en-US" sz="1100" dirty="0"/>
              <a:t> del </a:t>
            </a:r>
            <a:r>
              <a:rPr lang="en-US" sz="1100" dirty="0" err="1"/>
              <a:t>modelo</a:t>
            </a:r>
            <a:r>
              <a:rPr lang="en-US" sz="1100" dirty="0"/>
              <a:t> a </a:t>
            </a:r>
            <a:r>
              <a:rPr lang="en-US" sz="1100" dirty="0" err="1"/>
              <a:t>utilizar</a:t>
            </a:r>
            <a:r>
              <a:rPr lang="en-US" sz="1100" dirty="0"/>
              <a:t> para el Proyecto.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528156"/>
            <a:ext cx="1990001" cy="620016"/>
          </a:xfrm>
        </p:spPr>
        <p:txBody>
          <a:bodyPr/>
          <a:lstStyle/>
          <a:p>
            <a:r>
              <a:rPr lang="en-US" dirty="0" err="1"/>
              <a:t>Éxito</a:t>
            </a:r>
            <a:endParaRPr lang="en-US" dirty="0"/>
          </a:p>
        </p:txBody>
      </p:sp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6"/>
            <a:ext cx="355452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918367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918367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918367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987414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3505190" y="2937344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8078790" y="2949346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6" name="Picture 4" descr="Image result for data science no background">
            <a:extLst>
              <a:ext uri="{FF2B5EF4-FFF2-40B4-BE49-F238E27FC236}">
                <a16:creationId xmlns:a16="http://schemas.microsoft.com/office/drawing/2014/main" id="{19035B0B-FE16-456C-B699-1A37CEBE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96" y="2339026"/>
            <a:ext cx="653205" cy="6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5C23D03C-76A8-4583-988D-7A5503303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88" y="2308157"/>
            <a:ext cx="596022" cy="596022"/>
          </a:xfrm>
          <a:prstGeom prst="rect">
            <a:avLst/>
          </a:prstGeom>
        </p:spPr>
      </p:pic>
      <p:pic>
        <p:nvPicPr>
          <p:cNvPr id="3084" name="Picture 12" descr="Image result for data no background free">
            <a:extLst>
              <a:ext uri="{FF2B5EF4-FFF2-40B4-BE49-F238E27FC236}">
                <a16:creationId xmlns:a16="http://schemas.microsoft.com/office/drawing/2014/main" id="{0EA99030-5E8B-48F6-BA0D-198CDCC4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35" y="2198396"/>
            <a:ext cx="906667" cy="9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engranage background free">
            <a:extLst>
              <a:ext uri="{FF2B5EF4-FFF2-40B4-BE49-F238E27FC236}">
                <a16:creationId xmlns:a16="http://schemas.microsoft.com/office/drawing/2014/main" id="{F63D62EA-018C-45AF-A9E2-BC94931A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02" y="2320080"/>
            <a:ext cx="1073105" cy="62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01EF98C7-BDBB-4B66-A2F3-6E9E07592E5F}"/>
              </a:ext>
            </a:extLst>
          </p:cNvPr>
          <p:cNvSpPr txBox="1">
            <a:spLocks/>
          </p:cNvSpPr>
          <p:nvPr/>
        </p:nvSpPr>
        <p:spPr>
          <a:xfrm>
            <a:off x="684213" y="1563205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Semana 1</a:t>
            </a:r>
            <a:endParaRPr lang="en-US" sz="1800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F5D30892-6A20-4017-B4B4-47134D6C9345}"/>
              </a:ext>
            </a:extLst>
          </p:cNvPr>
          <p:cNvSpPr txBox="1">
            <a:spLocks/>
          </p:cNvSpPr>
          <p:nvPr/>
        </p:nvSpPr>
        <p:spPr>
          <a:xfrm>
            <a:off x="2971013" y="1563205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Semana 2</a:t>
            </a:r>
            <a:endParaRPr lang="en-US" sz="1800" dirty="0"/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18B79A53-ACAF-482F-B2FF-A53220AC8F51}"/>
              </a:ext>
            </a:extLst>
          </p:cNvPr>
          <p:cNvSpPr txBox="1">
            <a:spLocks/>
          </p:cNvSpPr>
          <p:nvPr/>
        </p:nvSpPr>
        <p:spPr>
          <a:xfrm>
            <a:off x="5269707" y="1563205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Semana 3 - 4</a:t>
            </a:r>
            <a:endParaRPr lang="en-US" sz="1800" dirty="0"/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F6CAF4B4-F15C-4631-ACA3-7F55E2C65E4A}"/>
              </a:ext>
            </a:extLst>
          </p:cNvPr>
          <p:cNvSpPr txBox="1">
            <a:spLocks/>
          </p:cNvSpPr>
          <p:nvPr/>
        </p:nvSpPr>
        <p:spPr>
          <a:xfrm>
            <a:off x="7544613" y="1563205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Semana</a:t>
            </a:r>
            <a:r>
              <a:rPr lang="en-US" sz="1800" dirty="0"/>
              <a:t> 5 - 6</a:t>
            </a:r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537307CA-91D4-40E8-98FD-E1CA86567360}"/>
              </a:ext>
            </a:extLst>
          </p:cNvPr>
          <p:cNvSpPr txBox="1">
            <a:spLocks/>
          </p:cNvSpPr>
          <p:nvPr/>
        </p:nvSpPr>
        <p:spPr>
          <a:xfrm>
            <a:off x="9831412" y="1563205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800" dirty="0"/>
              <a:t>S</a:t>
            </a:r>
            <a:r>
              <a:rPr lang="en-US" sz="1800" dirty="0" err="1"/>
              <a:t>emana</a:t>
            </a:r>
            <a:r>
              <a:rPr lang="en-US" sz="18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Recopilación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5157150" cy="2238815"/>
          </a:xfrm>
        </p:spPr>
        <p:txBody>
          <a:bodyPr/>
          <a:lstStyle/>
          <a:p>
            <a:r>
              <a:rPr lang="es-CR" dirty="0"/>
              <a:t>La empresa puso a disposición datos crediticios de un total de 3000 clientes por un periodo de 6 meses. En estos datos se incluye información personal del cliente, lo que ofrece información relevante para el proyecto, por ejemplo: la edad del cliente, el nivel de educación del cliente, el estado civil del cliente, el monto del crédito otorgado, pagos previos realizados por el cliente, etc.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2867487"/>
            <a:ext cx="5132012" cy="561513"/>
          </a:xfrm>
        </p:spPr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proporcionados</a:t>
            </a:r>
            <a:r>
              <a:rPr lang="en-US" dirty="0"/>
              <a:t> por la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1988" y="3857676"/>
            <a:ext cx="5132012" cy="2238815"/>
          </a:xfrm>
        </p:spPr>
        <p:txBody>
          <a:bodyPr/>
          <a:lstStyle/>
          <a:p>
            <a:r>
              <a:rPr lang="es-CR" dirty="0"/>
              <a:t>Es importante no considerar atributos que puedan resultar perjudiciales en la empresa por temas de discriminación, como es el caso de atributo de género.</a:t>
            </a:r>
          </a:p>
          <a:p>
            <a:r>
              <a:rPr lang="es-CR" noProof="1"/>
              <a:t>Manipular información que éste incompleta, en éste caso se procede a eliminar las observaciones.</a:t>
            </a:r>
          </a:p>
          <a:p>
            <a:r>
              <a:rPr lang="es-CR" noProof="1"/>
              <a:t>Utilizar los atributos con mayor importancia por medio de técnicas de selección de características.</a:t>
            </a:r>
          </a:p>
          <a:p>
            <a:r>
              <a:rPr lang="es-CR" noProof="1"/>
              <a:t>Adjuntar más datos recopilados con el fin de entrenar los modelos de una mejor manera y obtener resultados con una mayor confianza en la predicción.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1988" y="2867487"/>
            <a:ext cx="5132012" cy="561513"/>
          </a:xfrm>
        </p:spPr>
        <p:txBody>
          <a:bodyPr/>
          <a:lstStyle/>
          <a:p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a los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7"/>
            <a:ext cx="511791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3" name="Picture 4" descr="Image result for data analysis">
            <a:extLst>
              <a:ext uri="{FF2B5EF4-FFF2-40B4-BE49-F238E27FC236}">
                <a16:creationId xmlns:a16="http://schemas.microsoft.com/office/drawing/2014/main" id="{5C5B8EA3-BCFD-4F6E-B6B1-A99A38A0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509999"/>
            <a:ext cx="2088893" cy="20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22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de la </a:t>
            </a:r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6"/>
            <a:ext cx="5373902" cy="68594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908D5A-CF29-4DF7-9868-71AB7C72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5" y="1847201"/>
            <a:ext cx="11184650" cy="34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/>
              <a:t>Call-in GP </a:t>
            </a:r>
            <a:br>
              <a:rPr lang="en-US" dirty="0"/>
            </a:br>
            <a:r>
              <a:rPr lang="en-US" dirty="0"/>
              <a:t>Consultation Available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 descr="Image result for data analysis">
            <a:extLst>
              <a:ext uri="{FF2B5EF4-FFF2-40B4-BE49-F238E27FC236}">
                <a16:creationId xmlns:a16="http://schemas.microsoft.com/office/drawing/2014/main" id="{3C093296-A144-4454-B691-61BA7E9A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6633" y="179109"/>
            <a:ext cx="11760467" cy="649978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387" y="1920609"/>
            <a:ext cx="4788178" cy="1242556"/>
          </a:xfrm>
        </p:spPr>
        <p:txBody>
          <a:bodyPr/>
          <a:lstStyle/>
          <a:p>
            <a:r>
              <a:rPr lang="es-CR" sz="1600" dirty="0"/>
              <a:t>Se dispone de una cantidad de datos accesible para comenzar con el proyecto (3000 clientes).</a:t>
            </a:r>
          </a:p>
          <a:p>
            <a:endParaRPr lang="es-CR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8" y="1277066"/>
            <a:ext cx="4788177" cy="45743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1626ED-8948-4A1F-AC0F-42E08B9E80D0}"/>
              </a:ext>
            </a:extLst>
          </p:cNvPr>
          <p:cNvCxnSpPr>
            <a:cxnSpLocks/>
          </p:cNvCxnSpPr>
          <p:nvPr/>
        </p:nvCxnSpPr>
        <p:spPr>
          <a:xfrm>
            <a:off x="5886689" y="1775805"/>
            <a:ext cx="45275" cy="452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FA9F87-311E-4C7F-82B1-0A3A7C1BA8FD}"/>
              </a:ext>
            </a:extLst>
          </p:cNvPr>
          <p:cNvCxnSpPr>
            <a:cxnSpLocks/>
          </p:cNvCxnSpPr>
          <p:nvPr/>
        </p:nvCxnSpPr>
        <p:spPr>
          <a:xfrm flipH="1">
            <a:off x="836235" y="3698650"/>
            <a:ext cx="10359590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E2A9714B-FF84-4B08-AA44-61600435AEC5}"/>
              </a:ext>
            </a:extLst>
          </p:cNvPr>
          <p:cNvSpPr txBox="1">
            <a:spLocks/>
          </p:cNvSpPr>
          <p:nvPr/>
        </p:nvSpPr>
        <p:spPr>
          <a:xfrm>
            <a:off x="6368491" y="1930237"/>
            <a:ext cx="4797056" cy="1242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600" dirty="0"/>
              <a:t>Se dispone de un atributo que puede tomarse como discriminatorio (género).</a:t>
            </a:r>
          </a:p>
          <a:p>
            <a:endParaRPr lang="en-US" dirty="0"/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0AF79228-3736-48CC-9CBF-36C15BA87018}"/>
              </a:ext>
            </a:extLst>
          </p:cNvPr>
          <p:cNvSpPr txBox="1">
            <a:spLocks/>
          </p:cNvSpPr>
          <p:nvPr/>
        </p:nvSpPr>
        <p:spPr>
          <a:xfrm>
            <a:off x="898186" y="4523017"/>
            <a:ext cx="4788178" cy="1242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600" dirty="0"/>
              <a:t>Se cuenta con el historial crediticio de 6 meses, de los cuales se pueden obtener patrones. </a:t>
            </a:r>
          </a:p>
          <a:p>
            <a:endParaRPr lang="en-US" dirty="0"/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A5D156C8-865C-4BBC-868C-F14F8A640933}"/>
              </a:ext>
            </a:extLst>
          </p:cNvPr>
          <p:cNvSpPr txBox="1">
            <a:spLocks/>
          </p:cNvSpPr>
          <p:nvPr/>
        </p:nvSpPr>
        <p:spPr>
          <a:xfrm>
            <a:off x="6435290" y="4532645"/>
            <a:ext cx="4797056" cy="1242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600" dirty="0"/>
              <a:t>Según los atributos disponibles, se puede observar que los clientes presentan muchas características distintas, lo cual permite observar que atributos son los más influyentes.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482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Michael Fallas León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fallasmichael0206@gmail.com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29695"/>
            <a:ext cx="10629202" cy="1190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>
            <a:off x="1204698" y="3586638"/>
            <a:ext cx="5080691" cy="20503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849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</vt:lpstr>
      <vt:lpstr>Calibri</vt:lpstr>
      <vt:lpstr>Courier New</vt:lpstr>
      <vt:lpstr>Gill Sans MT</vt:lpstr>
      <vt:lpstr>Office Theme</vt:lpstr>
      <vt:lpstr>Proyecto Credit One</vt:lpstr>
      <vt:lpstr>  Problema        Solución</vt:lpstr>
      <vt:lpstr>Preguntas de Negocio</vt:lpstr>
      <vt:lpstr>Plan de análisis</vt:lpstr>
      <vt:lpstr>Plan de análisis</vt:lpstr>
      <vt:lpstr>Recopilación de datos</vt:lpstr>
      <vt:lpstr>Proceso de la solución</vt:lpstr>
      <vt:lpstr>Visualización Inicial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2020-03-02T02:11:44Z</dcterms:created>
  <dcterms:modified xsi:type="dcterms:W3CDTF">2020-03-04T02:00:42Z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0bc2ce70-e08b-474d-9353-35327ef1390e</vt:lpwstr>
  </property>
  <property fmtid="{D5CDD505-2E9C-101B-9397-08002B2CF9AE}" pid="4" name="CTP_TimeStamp">
    <vt:lpwstr>2020-03-04 02:00:41Z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