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0" r:id="rId4"/>
    <p:sldId id="288" r:id="rId5"/>
    <p:sldId id="291" r:id="rId6"/>
    <p:sldId id="289" r:id="rId7"/>
    <p:sldId id="272" r:id="rId8"/>
    <p:sldId id="290" r:id="rId9"/>
    <p:sldId id="292" r:id="rId10"/>
    <p:sldId id="294" r:id="rId11"/>
    <p:sldId id="28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08B"/>
    <a:srgbClr val="7BB8E1"/>
    <a:srgbClr val="4098D4"/>
    <a:srgbClr val="2980B9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10964-5659-426F-92FA-98F2E0A68379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3E33EA2-10DA-4FAC-94ED-D8296AC744B4}">
      <dgm:prSet phldrT="[Text]" custT="1"/>
      <dgm:spPr/>
      <dgm:t>
        <a:bodyPr/>
        <a:lstStyle/>
        <a:p>
          <a:r>
            <a:rPr lang="zh-CN" altLang="en-US" sz="1700" dirty="0"/>
            <a:t>综合评分函数</a:t>
          </a:r>
        </a:p>
      </dgm:t>
    </dgm:pt>
    <dgm:pt modelId="{C133C49D-59C0-4FC4-B68F-86FD53AB412D}" type="parTrans" cxnId="{79731097-7733-487E-A08A-A9091B8A9105}">
      <dgm:prSet/>
      <dgm:spPr/>
      <dgm:t>
        <a:bodyPr/>
        <a:lstStyle/>
        <a:p>
          <a:endParaRPr lang="zh-CN" altLang="en-US"/>
        </a:p>
      </dgm:t>
    </dgm:pt>
    <dgm:pt modelId="{794F58DD-9B78-492C-8ACF-6C2C18AE9EA2}" type="sibTrans" cxnId="{79731097-7733-487E-A08A-A9091B8A9105}">
      <dgm:prSet/>
      <dgm:spPr/>
      <dgm:t>
        <a:bodyPr/>
        <a:lstStyle/>
        <a:p>
          <a:endParaRPr lang="zh-CN" altLang="en-US"/>
        </a:p>
      </dgm:t>
    </dgm:pt>
    <dgm:pt modelId="{8C402806-8CE4-4A3F-B997-3E2C9D2B5C57}">
      <dgm:prSet phldrT="[Text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9FC2BD49-BFB8-4450-BCF0-557052BAD8AD}" type="parTrans" cxnId="{EADC55D0-4AA5-492D-B2B7-59C8C4B770F5}">
      <dgm:prSet/>
      <dgm:spPr/>
      <dgm:t>
        <a:bodyPr/>
        <a:lstStyle/>
        <a:p>
          <a:endParaRPr lang="zh-CN" altLang="en-US"/>
        </a:p>
      </dgm:t>
    </dgm:pt>
    <dgm:pt modelId="{C7E684B9-46C1-4C25-A9B6-5EC323397D4F}" type="sibTrans" cxnId="{EADC55D0-4AA5-492D-B2B7-59C8C4B770F5}">
      <dgm:prSet/>
      <dgm:spPr/>
      <dgm:t>
        <a:bodyPr/>
        <a:lstStyle/>
        <a:p>
          <a:endParaRPr lang="zh-CN" altLang="en-US"/>
        </a:p>
      </dgm:t>
    </dgm:pt>
    <dgm:pt modelId="{1C88FB11-5FD8-4C1F-925D-51B8D64E2CC2}">
      <dgm:prSet phldrT="[Text]" custT="1"/>
      <dgm:spPr/>
      <dgm:t>
        <a:bodyPr/>
        <a:lstStyle/>
        <a:p>
          <a:r>
            <a:rPr lang="zh-CN" altLang="en-US" sz="1700" dirty="0"/>
            <a:t>维度评分函数（举例：盈利能力维度）</a:t>
          </a:r>
        </a:p>
      </dgm:t>
    </dgm:pt>
    <dgm:pt modelId="{4ED3DEF9-E847-4272-A083-4E3CE6C4AAFF}" type="parTrans" cxnId="{DCE51EE6-ECBB-46B9-866F-43608FF1FD53}">
      <dgm:prSet/>
      <dgm:spPr/>
      <dgm:t>
        <a:bodyPr/>
        <a:lstStyle/>
        <a:p>
          <a:endParaRPr lang="zh-CN" altLang="en-US"/>
        </a:p>
      </dgm:t>
    </dgm:pt>
    <dgm:pt modelId="{B2687FCC-51F7-4BF8-8C12-17BBB3A443EA}" type="sibTrans" cxnId="{DCE51EE6-ECBB-46B9-866F-43608FF1FD53}">
      <dgm:prSet/>
      <dgm:spPr/>
      <dgm:t>
        <a:bodyPr/>
        <a:lstStyle/>
        <a:p>
          <a:endParaRPr lang="zh-CN" altLang="en-US"/>
        </a:p>
      </dgm:t>
    </dgm:pt>
    <dgm:pt modelId="{B5CE9BB1-1265-42C0-8B78-97125454097A}">
      <dgm:prSet phldrT="[Text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70BECD3-EFEC-4D03-AB17-21C2976092FE}" type="parTrans" cxnId="{99D8CEAF-A628-4EF4-B330-F234D5BF904E}">
      <dgm:prSet/>
      <dgm:spPr/>
      <dgm:t>
        <a:bodyPr/>
        <a:lstStyle/>
        <a:p>
          <a:endParaRPr lang="zh-CN" altLang="en-US"/>
        </a:p>
      </dgm:t>
    </dgm:pt>
    <dgm:pt modelId="{10D96757-8CA3-463D-9BDF-754F90228787}" type="sibTrans" cxnId="{99D8CEAF-A628-4EF4-B330-F234D5BF904E}">
      <dgm:prSet/>
      <dgm:spPr/>
      <dgm:t>
        <a:bodyPr/>
        <a:lstStyle/>
        <a:p>
          <a:endParaRPr lang="zh-CN" altLang="en-US"/>
        </a:p>
      </dgm:t>
    </dgm:pt>
    <dgm:pt modelId="{626D65C4-F98E-4405-9F7F-A2A4F9B45072}" type="pres">
      <dgm:prSet presAssocID="{24F10964-5659-426F-92FA-98F2E0A68379}" presName="Name0" presStyleCnt="0">
        <dgm:presLayoutVars>
          <dgm:dir/>
          <dgm:animLvl val="lvl"/>
          <dgm:resizeHandles val="exact"/>
        </dgm:presLayoutVars>
      </dgm:prSet>
      <dgm:spPr/>
    </dgm:pt>
    <dgm:pt modelId="{03231369-F56A-46D4-9D5F-6DB984D1F9AC}" type="pres">
      <dgm:prSet presAssocID="{43E33EA2-10DA-4FAC-94ED-D8296AC744B4}" presName="linNode" presStyleCnt="0"/>
      <dgm:spPr/>
    </dgm:pt>
    <dgm:pt modelId="{DB5D31BE-29FD-4098-8CE7-4D5A34795644}" type="pres">
      <dgm:prSet presAssocID="{43E33EA2-10DA-4FAC-94ED-D8296AC744B4}" presName="parentText" presStyleLbl="node1" presStyleIdx="0" presStyleCnt="2" custScaleX="47881">
        <dgm:presLayoutVars>
          <dgm:chMax val="1"/>
          <dgm:bulletEnabled val="1"/>
        </dgm:presLayoutVars>
      </dgm:prSet>
      <dgm:spPr/>
    </dgm:pt>
    <dgm:pt modelId="{20873A82-F39A-4859-8E1A-F32DB75C8452}" type="pres">
      <dgm:prSet presAssocID="{43E33EA2-10DA-4FAC-94ED-D8296AC744B4}" presName="descendantText" presStyleLbl="alignAccFollowNode1" presStyleIdx="0" presStyleCnt="2">
        <dgm:presLayoutVars>
          <dgm:bulletEnabled val="1"/>
        </dgm:presLayoutVars>
      </dgm:prSet>
      <dgm:spPr/>
    </dgm:pt>
    <dgm:pt modelId="{965E3ABF-71C6-4F6C-8B4F-F33A97119EF9}" type="pres">
      <dgm:prSet presAssocID="{794F58DD-9B78-492C-8ACF-6C2C18AE9EA2}" presName="sp" presStyleCnt="0"/>
      <dgm:spPr/>
    </dgm:pt>
    <dgm:pt modelId="{274BC7B3-E955-4F5D-B594-AAF522F5BC50}" type="pres">
      <dgm:prSet presAssocID="{1C88FB11-5FD8-4C1F-925D-51B8D64E2CC2}" presName="linNode" presStyleCnt="0"/>
      <dgm:spPr/>
    </dgm:pt>
    <dgm:pt modelId="{A98B18FA-FED4-4C5B-B2F8-E3840D158561}" type="pres">
      <dgm:prSet presAssocID="{1C88FB11-5FD8-4C1F-925D-51B8D64E2CC2}" presName="parentText" presStyleLbl="node1" presStyleIdx="1" presStyleCnt="2" custScaleX="47881">
        <dgm:presLayoutVars>
          <dgm:chMax val="1"/>
          <dgm:bulletEnabled val="1"/>
        </dgm:presLayoutVars>
      </dgm:prSet>
      <dgm:spPr/>
    </dgm:pt>
    <dgm:pt modelId="{61419083-3527-47CA-953C-C76719955EAC}" type="pres">
      <dgm:prSet presAssocID="{1C88FB11-5FD8-4C1F-925D-51B8D64E2CC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A12AE0F-58DD-4E45-AAF6-BB1B343FA361}" type="presOf" srcId="{8C402806-8CE4-4A3F-B997-3E2C9D2B5C57}" destId="{20873A82-F39A-4859-8E1A-F32DB75C8452}" srcOrd="0" destOrd="0" presId="urn:microsoft.com/office/officeart/2005/8/layout/vList5"/>
    <dgm:cxn modelId="{0DFD9B36-E612-43E2-835B-B71862D1ADB6}" type="presOf" srcId="{24F10964-5659-426F-92FA-98F2E0A68379}" destId="{626D65C4-F98E-4405-9F7F-A2A4F9B45072}" srcOrd="0" destOrd="0" presId="urn:microsoft.com/office/officeart/2005/8/layout/vList5"/>
    <dgm:cxn modelId="{93E7478B-2D97-4100-B12C-C8F0D1846BB4}" type="presOf" srcId="{43E33EA2-10DA-4FAC-94ED-D8296AC744B4}" destId="{DB5D31BE-29FD-4098-8CE7-4D5A34795644}" srcOrd="0" destOrd="0" presId="urn:microsoft.com/office/officeart/2005/8/layout/vList5"/>
    <dgm:cxn modelId="{79731097-7733-487E-A08A-A9091B8A9105}" srcId="{24F10964-5659-426F-92FA-98F2E0A68379}" destId="{43E33EA2-10DA-4FAC-94ED-D8296AC744B4}" srcOrd="0" destOrd="0" parTransId="{C133C49D-59C0-4FC4-B68F-86FD53AB412D}" sibTransId="{794F58DD-9B78-492C-8ACF-6C2C18AE9EA2}"/>
    <dgm:cxn modelId="{99D8CEAF-A628-4EF4-B330-F234D5BF904E}" srcId="{1C88FB11-5FD8-4C1F-925D-51B8D64E2CC2}" destId="{B5CE9BB1-1265-42C0-8B78-97125454097A}" srcOrd="0" destOrd="0" parTransId="{A70BECD3-EFEC-4D03-AB17-21C2976092FE}" sibTransId="{10D96757-8CA3-463D-9BDF-754F90228787}"/>
    <dgm:cxn modelId="{1739DBC3-9636-4C01-A0B8-95F4E8A9AF6C}" type="presOf" srcId="{1C88FB11-5FD8-4C1F-925D-51B8D64E2CC2}" destId="{A98B18FA-FED4-4C5B-B2F8-E3840D158561}" srcOrd="0" destOrd="0" presId="urn:microsoft.com/office/officeart/2005/8/layout/vList5"/>
    <dgm:cxn modelId="{EADC55D0-4AA5-492D-B2B7-59C8C4B770F5}" srcId="{43E33EA2-10DA-4FAC-94ED-D8296AC744B4}" destId="{8C402806-8CE4-4A3F-B997-3E2C9D2B5C57}" srcOrd="0" destOrd="0" parTransId="{9FC2BD49-BFB8-4450-BCF0-557052BAD8AD}" sibTransId="{C7E684B9-46C1-4C25-A9B6-5EC323397D4F}"/>
    <dgm:cxn modelId="{DCE51EE6-ECBB-46B9-866F-43608FF1FD53}" srcId="{24F10964-5659-426F-92FA-98F2E0A68379}" destId="{1C88FB11-5FD8-4C1F-925D-51B8D64E2CC2}" srcOrd="1" destOrd="0" parTransId="{4ED3DEF9-E847-4272-A083-4E3CE6C4AAFF}" sibTransId="{B2687FCC-51F7-4BF8-8C12-17BBB3A443EA}"/>
    <dgm:cxn modelId="{476317E9-C105-4C9C-B25F-F364EA20770D}" type="presOf" srcId="{B5CE9BB1-1265-42C0-8B78-97125454097A}" destId="{61419083-3527-47CA-953C-C76719955EAC}" srcOrd="0" destOrd="0" presId="urn:microsoft.com/office/officeart/2005/8/layout/vList5"/>
    <dgm:cxn modelId="{4553A589-7F50-45A4-A1E6-FC5C54D911E5}" type="presParOf" srcId="{626D65C4-F98E-4405-9F7F-A2A4F9B45072}" destId="{03231369-F56A-46D4-9D5F-6DB984D1F9AC}" srcOrd="0" destOrd="0" presId="urn:microsoft.com/office/officeart/2005/8/layout/vList5"/>
    <dgm:cxn modelId="{C565CFA5-29A5-4E52-99EF-A246D7B9367F}" type="presParOf" srcId="{03231369-F56A-46D4-9D5F-6DB984D1F9AC}" destId="{DB5D31BE-29FD-4098-8CE7-4D5A34795644}" srcOrd="0" destOrd="0" presId="urn:microsoft.com/office/officeart/2005/8/layout/vList5"/>
    <dgm:cxn modelId="{5526F031-CBFC-4C86-B8FB-49E23B13740F}" type="presParOf" srcId="{03231369-F56A-46D4-9D5F-6DB984D1F9AC}" destId="{20873A82-F39A-4859-8E1A-F32DB75C8452}" srcOrd="1" destOrd="0" presId="urn:microsoft.com/office/officeart/2005/8/layout/vList5"/>
    <dgm:cxn modelId="{1B0DCD9D-13A3-467D-83D8-1A0F49470E62}" type="presParOf" srcId="{626D65C4-F98E-4405-9F7F-A2A4F9B45072}" destId="{965E3ABF-71C6-4F6C-8B4F-F33A97119EF9}" srcOrd="1" destOrd="0" presId="urn:microsoft.com/office/officeart/2005/8/layout/vList5"/>
    <dgm:cxn modelId="{0E406555-01FB-49EE-9CA8-3FAB571F5DC1}" type="presParOf" srcId="{626D65C4-F98E-4405-9F7F-A2A4F9B45072}" destId="{274BC7B3-E955-4F5D-B594-AAF522F5BC50}" srcOrd="2" destOrd="0" presId="urn:microsoft.com/office/officeart/2005/8/layout/vList5"/>
    <dgm:cxn modelId="{95B5DDC8-04EB-4096-9C69-61E9C104F0D0}" type="presParOf" srcId="{274BC7B3-E955-4F5D-B594-AAF522F5BC50}" destId="{A98B18FA-FED4-4C5B-B2F8-E3840D158561}" srcOrd="0" destOrd="0" presId="urn:microsoft.com/office/officeart/2005/8/layout/vList5"/>
    <dgm:cxn modelId="{B137224F-2AD8-4DA9-B3F4-F37F8968F4FF}" type="presParOf" srcId="{274BC7B3-E955-4F5D-B594-AAF522F5BC50}" destId="{61419083-3527-47CA-953C-C76719955E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3FF89-D347-41BC-A270-AB89C8FF97E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6584AC-C507-4C2D-B0FC-AB5894928907}">
      <dgm:prSet phldrT="[Text]"/>
      <dgm:spPr/>
      <dgm:t>
        <a:bodyPr/>
        <a:lstStyle/>
        <a:p>
          <a:r>
            <a:rPr lang="en-US" altLang="zh-CN"/>
            <a:t> </a:t>
          </a:r>
          <a:r>
            <a:rPr lang="zh-CN" altLang="en-US"/>
            <a:t>纵向取值</a:t>
          </a:r>
          <a:endParaRPr lang="zh-CN" altLang="en-US" dirty="0"/>
        </a:p>
      </dgm:t>
    </dgm:pt>
    <dgm:pt modelId="{F38AA342-F932-47DA-A7C6-D194DD5E904D}" type="parTrans" cxnId="{EDA054FA-17E0-4ABE-B8C6-BAADFD832D15}">
      <dgm:prSet/>
      <dgm:spPr/>
      <dgm:t>
        <a:bodyPr/>
        <a:lstStyle/>
        <a:p>
          <a:endParaRPr lang="zh-CN" altLang="en-US"/>
        </a:p>
      </dgm:t>
    </dgm:pt>
    <dgm:pt modelId="{5DD96FC1-C590-4458-B017-7A548049E2C9}" type="sibTrans" cxnId="{EDA054FA-17E0-4ABE-B8C6-BAADFD832D15}">
      <dgm:prSet/>
      <dgm:spPr/>
      <dgm:t>
        <a:bodyPr/>
        <a:lstStyle/>
        <a:p>
          <a:endParaRPr lang="zh-CN" altLang="en-US"/>
        </a:p>
      </dgm:t>
    </dgm:pt>
    <dgm:pt modelId="{A708E04A-2788-4227-9419-63C4B76F0C6C}">
      <dgm:prSet phldrT="[Text]"/>
      <dgm:spPr/>
      <dgm:t>
        <a:bodyPr/>
        <a:lstStyle/>
        <a:p>
          <a:r>
            <a:rPr lang="zh-CN" altLang="en-US" dirty="0"/>
            <a:t>取目标公司报告期前三年财报的平均值：</a:t>
          </a:r>
          <a:r>
            <a:rPr lang="en-US" altLang="zh-CN" dirty="0" err="1"/>
            <a:t>GPMh</a:t>
          </a:r>
          <a:endParaRPr lang="zh-CN" altLang="en-US" dirty="0"/>
        </a:p>
      </dgm:t>
    </dgm:pt>
    <dgm:pt modelId="{4EF60259-4CAF-4DB1-BF79-F07337B191AA}" type="parTrans" cxnId="{89BDA832-AC39-4FED-A644-607A159506E8}">
      <dgm:prSet/>
      <dgm:spPr/>
      <dgm:t>
        <a:bodyPr/>
        <a:lstStyle/>
        <a:p>
          <a:endParaRPr lang="zh-CN" altLang="en-US"/>
        </a:p>
      </dgm:t>
    </dgm:pt>
    <dgm:pt modelId="{F6801B35-0870-406A-838F-2966A942D28A}" type="sibTrans" cxnId="{89BDA832-AC39-4FED-A644-607A159506E8}">
      <dgm:prSet/>
      <dgm:spPr/>
      <dgm:t>
        <a:bodyPr/>
        <a:lstStyle/>
        <a:p>
          <a:endParaRPr lang="zh-CN" altLang="en-US"/>
        </a:p>
      </dgm:t>
    </dgm:pt>
    <dgm:pt modelId="{7B06352A-9162-43B9-AEC5-15E5C9E20F90}">
      <dgm:prSet phldrT="[Text]"/>
      <dgm:spPr/>
      <dgm:t>
        <a:bodyPr/>
        <a:lstStyle/>
        <a:p>
          <a:r>
            <a:rPr lang="zh-CN" altLang="en-US" dirty="0"/>
            <a:t>行业比较</a:t>
          </a:r>
        </a:p>
      </dgm:t>
    </dgm:pt>
    <dgm:pt modelId="{79C699AF-BE8C-49A5-A8F3-43335F3931C8}" type="parTrans" cxnId="{40B535AC-62A7-4305-8277-890ED6045534}">
      <dgm:prSet/>
      <dgm:spPr/>
      <dgm:t>
        <a:bodyPr/>
        <a:lstStyle/>
        <a:p>
          <a:endParaRPr lang="zh-CN" altLang="en-US"/>
        </a:p>
      </dgm:t>
    </dgm:pt>
    <dgm:pt modelId="{D65E62BE-23CC-456B-9198-6AEABFB4B065}" type="sibTrans" cxnId="{40B535AC-62A7-4305-8277-890ED6045534}">
      <dgm:prSet/>
      <dgm:spPr/>
      <dgm:t>
        <a:bodyPr/>
        <a:lstStyle/>
        <a:p>
          <a:endParaRPr lang="zh-CN" altLang="en-US"/>
        </a:p>
      </dgm:t>
    </dgm:pt>
    <dgm:pt modelId="{DB0840A1-68F7-4A90-B467-1F3EE1329572}">
      <dgm:prSet phldrT="[Text]"/>
      <dgm:spPr/>
      <dgm:t>
        <a:bodyPr/>
        <a:lstStyle/>
        <a:p>
          <a:r>
            <a:rPr lang="zh-CN" altLang="en-US" dirty="0"/>
            <a:t>确定目标公司所属行业，求出行业</a:t>
          </a:r>
          <a:r>
            <a:rPr lang="en-US" altLang="zh-CN" dirty="0"/>
            <a:t>GPM</a:t>
          </a:r>
          <a:r>
            <a:rPr lang="zh-CN" altLang="en-US" dirty="0"/>
            <a:t>均值：</a:t>
          </a:r>
          <a:r>
            <a:rPr lang="en-US" altLang="zh-CN" dirty="0" err="1"/>
            <a:t>GPMa</a:t>
          </a:r>
          <a:endParaRPr lang="zh-CN" altLang="en-US" dirty="0"/>
        </a:p>
      </dgm:t>
    </dgm:pt>
    <dgm:pt modelId="{33E0BDAC-C96E-4CF9-9704-09B624B504B7}" type="parTrans" cxnId="{4196C0CC-52A7-4566-9B64-27B1D538925B}">
      <dgm:prSet/>
      <dgm:spPr/>
      <dgm:t>
        <a:bodyPr/>
        <a:lstStyle/>
        <a:p>
          <a:endParaRPr lang="zh-CN" altLang="en-US"/>
        </a:p>
      </dgm:t>
    </dgm:pt>
    <dgm:pt modelId="{3A609735-A012-44AD-AEC2-DFC0044ECF65}" type="sibTrans" cxnId="{4196C0CC-52A7-4566-9B64-27B1D538925B}">
      <dgm:prSet/>
      <dgm:spPr/>
      <dgm:t>
        <a:bodyPr/>
        <a:lstStyle/>
        <a:p>
          <a:endParaRPr lang="zh-CN" altLang="en-US"/>
        </a:p>
      </dgm:t>
    </dgm:pt>
    <dgm:pt modelId="{37064E15-50FA-45CA-AEA9-E6875C51A488}">
      <dgm:prSet phldrT="[Text]"/>
      <dgm:spPr/>
      <dgm:t>
        <a:bodyPr/>
        <a:lstStyle/>
        <a:p>
          <a:r>
            <a:rPr lang="zh-CN" altLang="en-US" dirty="0"/>
            <a:t>指标评分</a:t>
          </a:r>
        </a:p>
      </dgm:t>
    </dgm:pt>
    <dgm:pt modelId="{B8C6A816-E961-4C45-832C-33D49C82BEEC}" type="parTrans" cxnId="{FD296B91-1E57-4E55-91D1-D224E25598D4}">
      <dgm:prSet/>
      <dgm:spPr/>
      <dgm:t>
        <a:bodyPr/>
        <a:lstStyle/>
        <a:p>
          <a:endParaRPr lang="zh-CN" altLang="en-US"/>
        </a:p>
      </dgm:t>
    </dgm:pt>
    <dgm:pt modelId="{DD45D956-C825-432A-AF04-5325998F3F8D}" type="sibTrans" cxnId="{FD296B91-1E57-4E55-91D1-D224E25598D4}">
      <dgm:prSet/>
      <dgm:spPr/>
      <dgm:t>
        <a:bodyPr/>
        <a:lstStyle/>
        <a:p>
          <a:endParaRPr lang="zh-CN" altLang="en-US"/>
        </a:p>
      </dgm:t>
    </dgm:pt>
    <dgm:pt modelId="{1CCE21D5-B9A0-4C3D-BFB9-E55F0FAC3494}">
      <dgm:prSet phldrT="[Text]"/>
      <dgm:spPr/>
      <dgm:t>
        <a:bodyPr/>
        <a:lstStyle/>
        <a:p>
          <a:r>
            <a:rPr lang="zh-CN" altLang="en-US" dirty="0"/>
            <a:t>引入</a:t>
          </a:r>
          <a:r>
            <a:rPr lang="en-US" altLang="zh-CN" dirty="0" err="1"/>
            <a:t>SigmoidFuntion</a:t>
          </a:r>
          <a:r>
            <a:rPr lang="zh-CN" altLang="en-US" dirty="0"/>
            <a:t>作为评分函数：</a:t>
          </a:r>
        </a:p>
      </dgm:t>
    </dgm:pt>
    <dgm:pt modelId="{E5FFCE0A-3C14-4F6A-9522-FC0B3FE6E13B}" type="parTrans" cxnId="{BAC224A7-EDA7-430D-9EB5-F9A00ECC116D}">
      <dgm:prSet/>
      <dgm:spPr/>
      <dgm:t>
        <a:bodyPr/>
        <a:lstStyle/>
        <a:p>
          <a:endParaRPr lang="zh-CN" altLang="en-US"/>
        </a:p>
      </dgm:t>
    </dgm:pt>
    <dgm:pt modelId="{020FC254-979D-4B44-895B-78034EA34A64}" type="sibTrans" cxnId="{BAC224A7-EDA7-430D-9EB5-F9A00ECC116D}">
      <dgm:prSet/>
      <dgm:spPr/>
      <dgm:t>
        <a:bodyPr/>
        <a:lstStyle/>
        <a:p>
          <a:endParaRPr lang="zh-CN" altLang="en-US"/>
        </a:p>
      </dgm:t>
    </dgm:pt>
    <dgm:pt modelId="{D9520B46-EA34-4EEE-AF58-B80BFB8031CA}">
      <dgm:prSet phldrT="[Text]"/>
      <dgm:spPr/>
      <dgm:t>
        <a:bodyPr/>
        <a:lstStyle/>
        <a:p>
          <a:r>
            <a:rPr lang="zh-CN" altLang="en-US" dirty="0"/>
            <a:t>目标公司的</a:t>
          </a:r>
          <a:r>
            <a:rPr lang="en-US" altLang="zh-CN" dirty="0"/>
            <a:t>GPM</a:t>
          </a:r>
          <a:r>
            <a:rPr lang="zh-CN" altLang="en-US" dirty="0"/>
            <a:t>量化得分：</a:t>
          </a:r>
        </a:p>
      </dgm:t>
    </dgm:pt>
    <dgm:pt modelId="{02E96401-0B71-42F0-98D6-052BE73E0B23}" type="parTrans" cxnId="{B5A19175-F67D-4A40-9643-AA4550A29FA2}">
      <dgm:prSet/>
      <dgm:spPr/>
      <dgm:t>
        <a:bodyPr/>
        <a:lstStyle/>
        <a:p>
          <a:endParaRPr lang="zh-CN" altLang="en-US"/>
        </a:p>
      </dgm:t>
    </dgm:pt>
    <dgm:pt modelId="{D76D8995-A9F6-4762-9C1A-9CA0B000E55D}" type="sibTrans" cxnId="{B5A19175-F67D-4A40-9643-AA4550A29FA2}">
      <dgm:prSet/>
      <dgm:spPr/>
      <dgm:t>
        <a:bodyPr/>
        <a:lstStyle/>
        <a:p>
          <a:endParaRPr lang="zh-CN" altLang="en-US"/>
        </a:p>
      </dgm:t>
    </dgm:pt>
    <dgm:pt modelId="{E5993A51-735D-4BCB-B72B-19868FFADE32}">
      <dgm:prSet phldrT="[Text]"/>
      <dgm:spPr/>
      <dgm:t>
        <a:bodyPr/>
        <a:lstStyle/>
        <a:p>
          <a:r>
            <a:rPr lang="zh-CN" altLang="en-US" dirty="0"/>
            <a:t>维度评分</a:t>
          </a:r>
        </a:p>
      </dgm:t>
    </dgm:pt>
    <dgm:pt modelId="{6BF89D9A-9D58-40C6-8E6F-A58AD1E67A46}" type="parTrans" cxnId="{B7803E70-AFC7-4ACE-8F1C-C0A6A3E3F147}">
      <dgm:prSet/>
      <dgm:spPr/>
      <dgm:t>
        <a:bodyPr/>
        <a:lstStyle/>
        <a:p>
          <a:endParaRPr lang="zh-CN" altLang="en-US"/>
        </a:p>
      </dgm:t>
    </dgm:pt>
    <dgm:pt modelId="{7CA24E78-60DC-4F5E-87BE-1A16903BA586}" type="sibTrans" cxnId="{B7803E70-AFC7-4ACE-8F1C-C0A6A3E3F147}">
      <dgm:prSet/>
      <dgm:spPr/>
      <dgm:t>
        <a:bodyPr/>
        <a:lstStyle/>
        <a:p>
          <a:endParaRPr lang="zh-CN" altLang="en-US"/>
        </a:p>
      </dgm:t>
    </dgm:pt>
    <dgm:pt modelId="{BB607706-A631-40D0-AF2D-AC17458D7184}">
      <dgm:prSet phldrT="[Text]"/>
      <dgm:spPr/>
      <dgm:t>
        <a:bodyPr/>
        <a:lstStyle/>
        <a:p>
          <a:r>
            <a:rPr lang="zh-CN" altLang="en-US" dirty="0"/>
            <a:t>以此类推，求出该维度下其他指标得分，按公式（</a:t>
          </a:r>
          <a:r>
            <a:rPr lang="en-US" altLang="zh-CN" dirty="0"/>
            <a:t>3</a:t>
          </a:r>
          <a:r>
            <a:rPr lang="zh-CN" altLang="en-US" dirty="0"/>
            <a:t>）求和，可得盈利维度得分：</a:t>
          </a:r>
        </a:p>
      </dgm:t>
    </dgm:pt>
    <dgm:pt modelId="{8294B7F2-0E49-4251-9A96-41AF688D0E1B}" type="parTrans" cxnId="{8082A6E1-46D5-4148-815E-18AAEAF51272}">
      <dgm:prSet/>
      <dgm:spPr/>
      <dgm:t>
        <a:bodyPr/>
        <a:lstStyle/>
        <a:p>
          <a:endParaRPr lang="zh-CN" altLang="en-US"/>
        </a:p>
      </dgm:t>
    </dgm:pt>
    <dgm:pt modelId="{EB3A4A12-B1E4-4F2E-A496-DE76CE0C6E14}" type="sibTrans" cxnId="{8082A6E1-46D5-4148-815E-18AAEAF51272}">
      <dgm:prSet/>
      <dgm:spPr/>
      <dgm:t>
        <a:bodyPr/>
        <a:lstStyle/>
        <a:p>
          <a:endParaRPr lang="zh-CN" altLang="en-US"/>
        </a:p>
      </dgm:t>
    </dgm:pt>
    <dgm:pt modelId="{2583C229-E234-4415-A6E1-51AFAECDF14D}">
      <dgm:prSet phldrT="[Text]"/>
      <dgm:spPr/>
      <dgm:t>
        <a:bodyPr/>
        <a:lstStyle/>
        <a:p>
          <a:r>
            <a:rPr lang="zh-CN" altLang="en-US" dirty="0"/>
            <a:t>行业排位：</a:t>
          </a:r>
        </a:p>
      </dgm:t>
    </dgm:pt>
    <dgm:pt modelId="{AEE642FA-9DDA-406F-9409-F283EBDC1B24}" type="parTrans" cxnId="{E4C48D6A-7FD2-44CF-B63D-D160AB41D0A8}">
      <dgm:prSet/>
      <dgm:spPr/>
      <dgm:t>
        <a:bodyPr/>
        <a:lstStyle/>
        <a:p>
          <a:endParaRPr lang="zh-CN" altLang="en-US"/>
        </a:p>
      </dgm:t>
    </dgm:pt>
    <dgm:pt modelId="{DC06CB9D-4807-4738-A611-19844896BE86}" type="sibTrans" cxnId="{E4C48D6A-7FD2-44CF-B63D-D160AB41D0A8}">
      <dgm:prSet/>
      <dgm:spPr/>
      <dgm:t>
        <a:bodyPr/>
        <a:lstStyle/>
        <a:p>
          <a:endParaRPr lang="zh-CN" altLang="en-US"/>
        </a:p>
      </dgm:t>
    </dgm:pt>
    <dgm:pt modelId="{995B9350-1C0E-4D20-BC30-C66FFA36E768}" type="pres">
      <dgm:prSet presAssocID="{E4F3FF89-D347-41BC-A270-AB89C8FF97E9}" presName="linearFlow" presStyleCnt="0">
        <dgm:presLayoutVars>
          <dgm:dir/>
          <dgm:animLvl val="lvl"/>
          <dgm:resizeHandles val="exact"/>
        </dgm:presLayoutVars>
      </dgm:prSet>
      <dgm:spPr/>
    </dgm:pt>
    <dgm:pt modelId="{3877A567-449F-46DE-BB61-6DE301E9F753}" type="pres">
      <dgm:prSet presAssocID="{746584AC-C507-4C2D-B0FC-AB5894928907}" presName="composite" presStyleCnt="0"/>
      <dgm:spPr/>
    </dgm:pt>
    <dgm:pt modelId="{A8488304-1FAD-4367-8847-6DF4BDB38E59}" type="pres">
      <dgm:prSet presAssocID="{746584AC-C507-4C2D-B0FC-AB589492890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A050B8B-3619-4284-A359-56FA41A8E477}" type="pres">
      <dgm:prSet presAssocID="{746584AC-C507-4C2D-B0FC-AB5894928907}" presName="descendantText" presStyleLbl="alignAcc1" presStyleIdx="0" presStyleCnt="4">
        <dgm:presLayoutVars>
          <dgm:bulletEnabled val="1"/>
        </dgm:presLayoutVars>
      </dgm:prSet>
      <dgm:spPr/>
    </dgm:pt>
    <dgm:pt modelId="{9E61A7FA-AAEC-4AF4-8516-97B7A49B5F73}" type="pres">
      <dgm:prSet presAssocID="{5DD96FC1-C590-4458-B017-7A548049E2C9}" presName="sp" presStyleCnt="0"/>
      <dgm:spPr/>
    </dgm:pt>
    <dgm:pt modelId="{E9405DD9-943D-42D8-9FFE-1C57BC38C082}" type="pres">
      <dgm:prSet presAssocID="{7B06352A-9162-43B9-AEC5-15E5C9E20F90}" presName="composite" presStyleCnt="0"/>
      <dgm:spPr/>
    </dgm:pt>
    <dgm:pt modelId="{38C6CC9C-D6D6-4C9A-ADDF-2D9A32F9DCBC}" type="pres">
      <dgm:prSet presAssocID="{7B06352A-9162-43B9-AEC5-15E5C9E20F9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A00A767-B444-494A-ADF7-CD577596F3F4}" type="pres">
      <dgm:prSet presAssocID="{7B06352A-9162-43B9-AEC5-15E5C9E20F90}" presName="descendantText" presStyleLbl="alignAcc1" presStyleIdx="1" presStyleCnt="4">
        <dgm:presLayoutVars>
          <dgm:bulletEnabled val="1"/>
        </dgm:presLayoutVars>
      </dgm:prSet>
      <dgm:spPr/>
    </dgm:pt>
    <dgm:pt modelId="{FF10112F-9631-4222-8814-EEF3A972AF7F}" type="pres">
      <dgm:prSet presAssocID="{D65E62BE-23CC-456B-9198-6AEABFB4B065}" presName="sp" presStyleCnt="0"/>
      <dgm:spPr/>
    </dgm:pt>
    <dgm:pt modelId="{C81D7E5D-546C-404B-8000-76D0E94155DD}" type="pres">
      <dgm:prSet presAssocID="{37064E15-50FA-45CA-AEA9-E6875C51A488}" presName="composite" presStyleCnt="0"/>
      <dgm:spPr/>
    </dgm:pt>
    <dgm:pt modelId="{2D7CECCB-1427-4A0A-AB51-F0B2D6CAAF87}" type="pres">
      <dgm:prSet presAssocID="{37064E15-50FA-45CA-AEA9-E6875C51A48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7BFDAF3-0198-4126-AF11-4C6A538A4250}" type="pres">
      <dgm:prSet presAssocID="{37064E15-50FA-45CA-AEA9-E6875C51A488}" presName="descendantText" presStyleLbl="alignAcc1" presStyleIdx="2" presStyleCnt="4">
        <dgm:presLayoutVars>
          <dgm:bulletEnabled val="1"/>
        </dgm:presLayoutVars>
      </dgm:prSet>
      <dgm:spPr/>
    </dgm:pt>
    <dgm:pt modelId="{7DCACF1D-F465-4234-80B1-FC132D925472}" type="pres">
      <dgm:prSet presAssocID="{DD45D956-C825-432A-AF04-5325998F3F8D}" presName="sp" presStyleCnt="0"/>
      <dgm:spPr/>
    </dgm:pt>
    <dgm:pt modelId="{5FCC635B-DEA0-4A5F-9685-8D2EF3194C59}" type="pres">
      <dgm:prSet presAssocID="{E5993A51-735D-4BCB-B72B-19868FFADE32}" presName="composite" presStyleCnt="0"/>
      <dgm:spPr/>
    </dgm:pt>
    <dgm:pt modelId="{8C8D179E-FC22-4BB0-8622-E60D2B334292}" type="pres">
      <dgm:prSet presAssocID="{E5993A51-735D-4BCB-B72B-19868FFADE3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92AE87B-7458-48EC-802F-3E2F521DA420}" type="pres">
      <dgm:prSet presAssocID="{E5993A51-735D-4BCB-B72B-19868FFADE3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E482301-0173-4FAD-98D4-A22426789047}" type="presOf" srcId="{A708E04A-2788-4227-9419-63C4B76F0C6C}" destId="{9A050B8B-3619-4284-A359-56FA41A8E477}" srcOrd="0" destOrd="0" presId="urn:microsoft.com/office/officeart/2005/8/layout/chevron2"/>
    <dgm:cxn modelId="{45713815-5CB1-470C-A616-D1B6A78F7D56}" type="presOf" srcId="{E5993A51-735D-4BCB-B72B-19868FFADE32}" destId="{8C8D179E-FC22-4BB0-8622-E60D2B334292}" srcOrd="0" destOrd="0" presId="urn:microsoft.com/office/officeart/2005/8/layout/chevron2"/>
    <dgm:cxn modelId="{528B0527-57A6-4A1F-B505-F0E5706A9CC1}" type="presOf" srcId="{7B06352A-9162-43B9-AEC5-15E5C9E20F90}" destId="{38C6CC9C-D6D6-4C9A-ADDF-2D9A32F9DCBC}" srcOrd="0" destOrd="0" presId="urn:microsoft.com/office/officeart/2005/8/layout/chevron2"/>
    <dgm:cxn modelId="{89BDA832-AC39-4FED-A644-607A159506E8}" srcId="{746584AC-C507-4C2D-B0FC-AB5894928907}" destId="{A708E04A-2788-4227-9419-63C4B76F0C6C}" srcOrd="0" destOrd="0" parTransId="{4EF60259-4CAF-4DB1-BF79-F07337B191AA}" sibTransId="{F6801B35-0870-406A-838F-2966A942D28A}"/>
    <dgm:cxn modelId="{9E7BB735-A0EA-43DE-BF98-9468BA353BB3}" type="presOf" srcId="{1CCE21D5-B9A0-4C3D-BFB9-E55F0FAC3494}" destId="{F7BFDAF3-0198-4126-AF11-4C6A538A4250}" srcOrd="0" destOrd="0" presId="urn:microsoft.com/office/officeart/2005/8/layout/chevron2"/>
    <dgm:cxn modelId="{E4C48D6A-7FD2-44CF-B63D-D160AB41D0A8}" srcId="{7B06352A-9162-43B9-AEC5-15E5C9E20F90}" destId="{2583C229-E234-4415-A6E1-51AFAECDF14D}" srcOrd="1" destOrd="0" parTransId="{AEE642FA-9DDA-406F-9409-F283EBDC1B24}" sibTransId="{DC06CB9D-4807-4738-A611-19844896BE86}"/>
    <dgm:cxn modelId="{8842A46B-6AC3-4627-B52E-4AA81604291D}" type="presOf" srcId="{D9520B46-EA34-4EEE-AF58-B80BFB8031CA}" destId="{F7BFDAF3-0198-4126-AF11-4C6A538A4250}" srcOrd="0" destOrd="1" presId="urn:microsoft.com/office/officeart/2005/8/layout/chevron2"/>
    <dgm:cxn modelId="{C089734C-19ED-42B3-90B4-3AAFB4192378}" type="presOf" srcId="{746584AC-C507-4C2D-B0FC-AB5894928907}" destId="{A8488304-1FAD-4367-8847-6DF4BDB38E59}" srcOrd="0" destOrd="0" presId="urn:microsoft.com/office/officeart/2005/8/layout/chevron2"/>
    <dgm:cxn modelId="{B7803E70-AFC7-4ACE-8F1C-C0A6A3E3F147}" srcId="{E4F3FF89-D347-41BC-A270-AB89C8FF97E9}" destId="{E5993A51-735D-4BCB-B72B-19868FFADE32}" srcOrd="3" destOrd="0" parTransId="{6BF89D9A-9D58-40C6-8E6F-A58AD1E67A46}" sibTransId="{7CA24E78-60DC-4F5E-87BE-1A16903BA586}"/>
    <dgm:cxn modelId="{B5A19175-F67D-4A40-9643-AA4550A29FA2}" srcId="{37064E15-50FA-45CA-AEA9-E6875C51A488}" destId="{D9520B46-EA34-4EEE-AF58-B80BFB8031CA}" srcOrd="1" destOrd="0" parTransId="{02E96401-0B71-42F0-98D6-052BE73E0B23}" sibTransId="{D76D8995-A9F6-4762-9C1A-9CA0B000E55D}"/>
    <dgm:cxn modelId="{F69FB476-B525-4A69-A5A6-6916835AEE5B}" type="presOf" srcId="{BB607706-A631-40D0-AF2D-AC17458D7184}" destId="{192AE87B-7458-48EC-802F-3E2F521DA420}" srcOrd="0" destOrd="0" presId="urn:microsoft.com/office/officeart/2005/8/layout/chevron2"/>
    <dgm:cxn modelId="{FD296B91-1E57-4E55-91D1-D224E25598D4}" srcId="{E4F3FF89-D347-41BC-A270-AB89C8FF97E9}" destId="{37064E15-50FA-45CA-AEA9-E6875C51A488}" srcOrd="2" destOrd="0" parTransId="{B8C6A816-E961-4C45-832C-33D49C82BEEC}" sibTransId="{DD45D956-C825-432A-AF04-5325998F3F8D}"/>
    <dgm:cxn modelId="{9F08A6A6-F37D-41F7-966C-EA3F2347AB18}" type="presOf" srcId="{2583C229-E234-4415-A6E1-51AFAECDF14D}" destId="{FA00A767-B444-494A-ADF7-CD577596F3F4}" srcOrd="0" destOrd="1" presId="urn:microsoft.com/office/officeart/2005/8/layout/chevron2"/>
    <dgm:cxn modelId="{BAC224A7-EDA7-430D-9EB5-F9A00ECC116D}" srcId="{37064E15-50FA-45CA-AEA9-E6875C51A488}" destId="{1CCE21D5-B9A0-4C3D-BFB9-E55F0FAC3494}" srcOrd="0" destOrd="0" parTransId="{E5FFCE0A-3C14-4F6A-9522-FC0B3FE6E13B}" sibTransId="{020FC254-979D-4B44-895B-78034EA34A64}"/>
    <dgm:cxn modelId="{40B535AC-62A7-4305-8277-890ED6045534}" srcId="{E4F3FF89-D347-41BC-A270-AB89C8FF97E9}" destId="{7B06352A-9162-43B9-AEC5-15E5C9E20F90}" srcOrd="1" destOrd="0" parTransId="{79C699AF-BE8C-49A5-A8F3-43335F3931C8}" sibTransId="{D65E62BE-23CC-456B-9198-6AEABFB4B065}"/>
    <dgm:cxn modelId="{4196C0CC-52A7-4566-9B64-27B1D538925B}" srcId="{7B06352A-9162-43B9-AEC5-15E5C9E20F90}" destId="{DB0840A1-68F7-4A90-B467-1F3EE1329572}" srcOrd="0" destOrd="0" parTransId="{33E0BDAC-C96E-4CF9-9704-09B624B504B7}" sibTransId="{3A609735-A012-44AD-AEC2-DFC0044ECF65}"/>
    <dgm:cxn modelId="{8082A6E1-46D5-4148-815E-18AAEAF51272}" srcId="{E5993A51-735D-4BCB-B72B-19868FFADE32}" destId="{BB607706-A631-40D0-AF2D-AC17458D7184}" srcOrd="0" destOrd="0" parTransId="{8294B7F2-0E49-4251-9A96-41AF688D0E1B}" sibTransId="{EB3A4A12-B1E4-4F2E-A496-DE76CE0C6E14}"/>
    <dgm:cxn modelId="{409157E2-7FAF-4CED-BD92-983F5CB62669}" type="presOf" srcId="{E4F3FF89-D347-41BC-A270-AB89C8FF97E9}" destId="{995B9350-1C0E-4D20-BC30-C66FFA36E768}" srcOrd="0" destOrd="0" presId="urn:microsoft.com/office/officeart/2005/8/layout/chevron2"/>
    <dgm:cxn modelId="{5419B3E6-D80B-40A7-A6C0-7F1822F2DD76}" type="presOf" srcId="{37064E15-50FA-45CA-AEA9-E6875C51A488}" destId="{2D7CECCB-1427-4A0A-AB51-F0B2D6CAAF87}" srcOrd="0" destOrd="0" presId="urn:microsoft.com/office/officeart/2005/8/layout/chevron2"/>
    <dgm:cxn modelId="{6DD73DF7-5D67-4918-AFC7-0890A65F1B0C}" type="presOf" srcId="{DB0840A1-68F7-4A90-B467-1F3EE1329572}" destId="{FA00A767-B444-494A-ADF7-CD577596F3F4}" srcOrd="0" destOrd="0" presId="urn:microsoft.com/office/officeart/2005/8/layout/chevron2"/>
    <dgm:cxn modelId="{EDA054FA-17E0-4ABE-B8C6-BAADFD832D15}" srcId="{E4F3FF89-D347-41BC-A270-AB89C8FF97E9}" destId="{746584AC-C507-4C2D-B0FC-AB5894928907}" srcOrd="0" destOrd="0" parTransId="{F38AA342-F932-47DA-A7C6-D194DD5E904D}" sibTransId="{5DD96FC1-C590-4458-B017-7A548049E2C9}"/>
    <dgm:cxn modelId="{61DF43E2-CE27-4C2B-A68B-E6CDDA77ADFF}" type="presParOf" srcId="{995B9350-1C0E-4D20-BC30-C66FFA36E768}" destId="{3877A567-449F-46DE-BB61-6DE301E9F753}" srcOrd="0" destOrd="0" presId="urn:microsoft.com/office/officeart/2005/8/layout/chevron2"/>
    <dgm:cxn modelId="{F5FA911E-3927-4596-82EE-7CFD9F474220}" type="presParOf" srcId="{3877A567-449F-46DE-BB61-6DE301E9F753}" destId="{A8488304-1FAD-4367-8847-6DF4BDB38E59}" srcOrd="0" destOrd="0" presId="urn:microsoft.com/office/officeart/2005/8/layout/chevron2"/>
    <dgm:cxn modelId="{12DF4715-434E-4613-A98C-DF187E89F41D}" type="presParOf" srcId="{3877A567-449F-46DE-BB61-6DE301E9F753}" destId="{9A050B8B-3619-4284-A359-56FA41A8E477}" srcOrd="1" destOrd="0" presId="urn:microsoft.com/office/officeart/2005/8/layout/chevron2"/>
    <dgm:cxn modelId="{31858CA9-FEF9-474E-9CEB-6E0C23A395C5}" type="presParOf" srcId="{995B9350-1C0E-4D20-BC30-C66FFA36E768}" destId="{9E61A7FA-AAEC-4AF4-8516-97B7A49B5F73}" srcOrd="1" destOrd="0" presId="urn:microsoft.com/office/officeart/2005/8/layout/chevron2"/>
    <dgm:cxn modelId="{8DA9BEDA-F9DF-416C-B15E-E91F9D0D62BE}" type="presParOf" srcId="{995B9350-1C0E-4D20-BC30-C66FFA36E768}" destId="{E9405DD9-943D-42D8-9FFE-1C57BC38C082}" srcOrd="2" destOrd="0" presId="urn:microsoft.com/office/officeart/2005/8/layout/chevron2"/>
    <dgm:cxn modelId="{FB5F996D-C580-4EC2-A32E-3F181DD5F0E1}" type="presParOf" srcId="{E9405DD9-943D-42D8-9FFE-1C57BC38C082}" destId="{38C6CC9C-D6D6-4C9A-ADDF-2D9A32F9DCBC}" srcOrd="0" destOrd="0" presId="urn:microsoft.com/office/officeart/2005/8/layout/chevron2"/>
    <dgm:cxn modelId="{385D48CB-FD8B-4AD0-B0CC-5F40F55880F8}" type="presParOf" srcId="{E9405DD9-943D-42D8-9FFE-1C57BC38C082}" destId="{FA00A767-B444-494A-ADF7-CD577596F3F4}" srcOrd="1" destOrd="0" presId="urn:microsoft.com/office/officeart/2005/8/layout/chevron2"/>
    <dgm:cxn modelId="{91AB5893-7171-4E63-9EBA-C9F4CF1C4327}" type="presParOf" srcId="{995B9350-1C0E-4D20-BC30-C66FFA36E768}" destId="{FF10112F-9631-4222-8814-EEF3A972AF7F}" srcOrd="3" destOrd="0" presId="urn:microsoft.com/office/officeart/2005/8/layout/chevron2"/>
    <dgm:cxn modelId="{80B2F06D-2D13-417C-A7FF-C8A9441F7BE6}" type="presParOf" srcId="{995B9350-1C0E-4D20-BC30-C66FFA36E768}" destId="{C81D7E5D-546C-404B-8000-76D0E94155DD}" srcOrd="4" destOrd="0" presId="urn:microsoft.com/office/officeart/2005/8/layout/chevron2"/>
    <dgm:cxn modelId="{E0FAB291-CDF4-4BD7-95B3-D84F5F1E7E49}" type="presParOf" srcId="{C81D7E5D-546C-404B-8000-76D0E94155DD}" destId="{2D7CECCB-1427-4A0A-AB51-F0B2D6CAAF87}" srcOrd="0" destOrd="0" presId="urn:microsoft.com/office/officeart/2005/8/layout/chevron2"/>
    <dgm:cxn modelId="{E3B6431B-C357-480E-A24F-F71E030BFFB0}" type="presParOf" srcId="{C81D7E5D-546C-404B-8000-76D0E94155DD}" destId="{F7BFDAF3-0198-4126-AF11-4C6A538A4250}" srcOrd="1" destOrd="0" presId="urn:microsoft.com/office/officeart/2005/8/layout/chevron2"/>
    <dgm:cxn modelId="{C03A71C0-7B42-42AB-83F1-7192B7D3B3CF}" type="presParOf" srcId="{995B9350-1C0E-4D20-BC30-C66FFA36E768}" destId="{7DCACF1D-F465-4234-80B1-FC132D925472}" srcOrd="5" destOrd="0" presId="urn:microsoft.com/office/officeart/2005/8/layout/chevron2"/>
    <dgm:cxn modelId="{2B371F42-C6E7-483A-8BA4-CC9C4ED76EBC}" type="presParOf" srcId="{995B9350-1C0E-4D20-BC30-C66FFA36E768}" destId="{5FCC635B-DEA0-4A5F-9685-8D2EF3194C59}" srcOrd="6" destOrd="0" presId="urn:microsoft.com/office/officeart/2005/8/layout/chevron2"/>
    <dgm:cxn modelId="{42ED3C56-EDD0-4176-A160-80E66F7B44A3}" type="presParOf" srcId="{5FCC635B-DEA0-4A5F-9685-8D2EF3194C59}" destId="{8C8D179E-FC22-4BB0-8622-E60D2B334292}" srcOrd="0" destOrd="0" presId="urn:microsoft.com/office/officeart/2005/8/layout/chevron2"/>
    <dgm:cxn modelId="{6D2AA37E-377E-4086-847E-9032284D1FDB}" type="presParOf" srcId="{5FCC635B-DEA0-4A5F-9685-8D2EF3194C59}" destId="{192AE87B-7458-48EC-802F-3E2F521DA4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938859-3A64-4AB3-BCA2-9E5919606886}" type="doc">
      <dgm:prSet loTypeId="urn:microsoft.com/office/officeart/2005/8/layout/chevron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607B685-A186-43AD-AAEF-211D5E987BE3}">
      <dgm:prSet phldrT="[Text]" custT="1"/>
      <dgm:spPr/>
      <dgm:t>
        <a:bodyPr/>
        <a:lstStyle/>
        <a:p>
          <a:r>
            <a:rPr lang="en-US" altLang="zh-CN" sz="1800" dirty="0">
              <a:solidFill>
                <a:schemeClr val="accent1"/>
              </a:solidFill>
            </a:rPr>
            <a:t>a.</a:t>
          </a:r>
          <a:r>
            <a:rPr lang="zh-CN" altLang="en-US" sz="1800" dirty="0">
              <a:solidFill>
                <a:schemeClr val="accent1"/>
              </a:solidFill>
            </a:rPr>
            <a:t>源池筛选</a:t>
          </a:r>
        </a:p>
      </dgm:t>
    </dgm:pt>
    <dgm:pt modelId="{12A352A8-0BE3-44D9-ADCA-6C83A6F0B3F6}" type="parTrans" cxnId="{6E15B8DB-F430-46CA-9874-4C4D258F0538}">
      <dgm:prSet/>
      <dgm:spPr/>
      <dgm:t>
        <a:bodyPr/>
        <a:lstStyle/>
        <a:p>
          <a:endParaRPr lang="zh-CN" altLang="en-US"/>
        </a:p>
      </dgm:t>
    </dgm:pt>
    <dgm:pt modelId="{A9D3ACC8-BB3F-4DF7-9D4B-8AE67536E83E}" type="sibTrans" cxnId="{6E15B8DB-F430-46CA-9874-4C4D258F0538}">
      <dgm:prSet/>
      <dgm:spPr/>
      <dgm:t>
        <a:bodyPr/>
        <a:lstStyle/>
        <a:p>
          <a:endParaRPr lang="zh-CN" altLang="en-US"/>
        </a:p>
      </dgm:t>
    </dgm:pt>
    <dgm:pt modelId="{AACF4490-7BCA-45EB-A147-AF6215F60EE5}">
      <dgm:prSet phldrT="[Text]" custT="1"/>
      <dgm:spPr/>
      <dgm:t>
        <a:bodyPr/>
        <a:lstStyle/>
        <a:p>
          <a:r>
            <a:rPr lang="zh-CN" altLang="en-US" sz="1800" dirty="0"/>
            <a:t>把</a:t>
          </a:r>
          <a:r>
            <a:rPr lang="en-US" altLang="zh-CN" sz="1800" b="1" dirty="0"/>
            <a:t>A</a:t>
          </a:r>
          <a:r>
            <a:rPr lang="zh-CN" altLang="en-US" sz="1800" dirty="0"/>
            <a:t>股所有股票作为源池，根据财务诊断模型，剔除财报评分结果为不安全的股票。</a:t>
          </a:r>
        </a:p>
      </dgm:t>
    </dgm:pt>
    <dgm:pt modelId="{F003CB5C-E1DB-42A0-B382-43B10A8BAF54}" type="parTrans" cxnId="{5D05C105-51CE-4374-A267-F572B22ACA3E}">
      <dgm:prSet/>
      <dgm:spPr/>
      <dgm:t>
        <a:bodyPr/>
        <a:lstStyle/>
        <a:p>
          <a:endParaRPr lang="zh-CN" altLang="en-US"/>
        </a:p>
      </dgm:t>
    </dgm:pt>
    <dgm:pt modelId="{9C2457B8-9C07-4457-8587-20D920F788F5}" type="sibTrans" cxnId="{5D05C105-51CE-4374-A267-F572B22ACA3E}">
      <dgm:prSet/>
      <dgm:spPr/>
      <dgm:t>
        <a:bodyPr/>
        <a:lstStyle/>
        <a:p>
          <a:endParaRPr lang="zh-CN" altLang="en-US"/>
        </a:p>
      </dgm:t>
    </dgm:pt>
    <dgm:pt modelId="{7F436A60-DF63-4A90-A7C4-5EE73DBD5C4B}">
      <dgm:prSet phldrT="[Text]" custT="1"/>
      <dgm:spPr/>
      <dgm:t>
        <a:bodyPr/>
        <a:lstStyle/>
        <a:p>
          <a:r>
            <a:rPr lang="en-US" altLang="zh-CN" sz="1800" dirty="0">
              <a:solidFill>
                <a:schemeClr val="accent1"/>
              </a:solidFill>
            </a:rPr>
            <a:t>b.</a:t>
          </a:r>
          <a:r>
            <a:rPr lang="zh-CN" altLang="en-US" sz="1800" dirty="0">
              <a:solidFill>
                <a:schemeClr val="accent1"/>
              </a:solidFill>
            </a:rPr>
            <a:t>行业股票池</a:t>
          </a:r>
        </a:p>
      </dgm:t>
    </dgm:pt>
    <dgm:pt modelId="{4EF6CE00-D3EF-41C1-AFA2-2153DFEB69AD}" type="parTrans" cxnId="{0FD60C72-81FE-43D3-818E-91E7035991A3}">
      <dgm:prSet/>
      <dgm:spPr/>
      <dgm:t>
        <a:bodyPr/>
        <a:lstStyle/>
        <a:p>
          <a:endParaRPr lang="zh-CN" altLang="en-US"/>
        </a:p>
      </dgm:t>
    </dgm:pt>
    <dgm:pt modelId="{69193E0D-C9B2-442B-BA73-B58BD538CCB5}" type="sibTrans" cxnId="{0FD60C72-81FE-43D3-818E-91E7035991A3}">
      <dgm:prSet/>
      <dgm:spPr/>
      <dgm:t>
        <a:bodyPr/>
        <a:lstStyle/>
        <a:p>
          <a:endParaRPr lang="zh-CN" altLang="en-US"/>
        </a:p>
      </dgm:t>
    </dgm:pt>
    <dgm:pt modelId="{596A6F55-F308-47E9-A5BA-42A779B5BEF0}">
      <dgm:prSet phldrT="[Text]" custT="1"/>
      <dgm:spPr/>
      <dgm:t>
        <a:bodyPr/>
        <a:lstStyle/>
        <a:p>
          <a:r>
            <a:rPr lang="zh-CN" altLang="en-US" sz="1800" dirty="0"/>
            <a:t>根据行业，把筛选后的股票划分为若干行业股票池。</a:t>
          </a:r>
        </a:p>
      </dgm:t>
    </dgm:pt>
    <dgm:pt modelId="{465033B7-76EC-4D7D-A3C9-F1FC17C5F4E4}" type="parTrans" cxnId="{E84D5155-B4F9-4876-82B0-A91217C5B409}">
      <dgm:prSet/>
      <dgm:spPr/>
      <dgm:t>
        <a:bodyPr/>
        <a:lstStyle/>
        <a:p>
          <a:endParaRPr lang="zh-CN" altLang="en-US"/>
        </a:p>
      </dgm:t>
    </dgm:pt>
    <dgm:pt modelId="{BF427C6F-AEEE-41B4-9334-82B0214E75D4}" type="sibTrans" cxnId="{E84D5155-B4F9-4876-82B0-A91217C5B409}">
      <dgm:prSet/>
      <dgm:spPr/>
      <dgm:t>
        <a:bodyPr/>
        <a:lstStyle/>
        <a:p>
          <a:endParaRPr lang="zh-CN" altLang="en-US"/>
        </a:p>
      </dgm:t>
    </dgm:pt>
    <dgm:pt modelId="{7C6E3ECF-7942-4493-A0D3-30CA77CB291F}">
      <dgm:prSet phldrT="[Text]" custT="1"/>
      <dgm:spPr/>
      <dgm:t>
        <a:bodyPr/>
        <a:lstStyle/>
        <a:p>
          <a:r>
            <a:rPr lang="en-US" altLang="zh-CN" sz="1800" dirty="0">
              <a:solidFill>
                <a:schemeClr val="accent1"/>
              </a:solidFill>
            </a:rPr>
            <a:t>c.</a:t>
          </a:r>
          <a:r>
            <a:rPr lang="zh-CN" altLang="en-US" sz="1800" dirty="0">
              <a:solidFill>
                <a:schemeClr val="accent1"/>
              </a:solidFill>
            </a:rPr>
            <a:t>总分排序</a:t>
          </a:r>
        </a:p>
      </dgm:t>
    </dgm:pt>
    <dgm:pt modelId="{DA3FFDEE-F0A4-4CA8-AAC9-BDB629364E57}" type="parTrans" cxnId="{77218675-2A7D-49EA-B26C-4B867B1D75E9}">
      <dgm:prSet/>
      <dgm:spPr/>
      <dgm:t>
        <a:bodyPr/>
        <a:lstStyle/>
        <a:p>
          <a:endParaRPr lang="zh-CN" altLang="en-US"/>
        </a:p>
      </dgm:t>
    </dgm:pt>
    <dgm:pt modelId="{83D11713-F850-4E07-B1C5-8141486F606C}" type="sibTrans" cxnId="{77218675-2A7D-49EA-B26C-4B867B1D75E9}">
      <dgm:prSet/>
      <dgm:spPr/>
      <dgm:t>
        <a:bodyPr/>
        <a:lstStyle/>
        <a:p>
          <a:endParaRPr lang="zh-CN" altLang="en-US"/>
        </a:p>
      </dgm:t>
    </dgm:pt>
    <dgm:pt modelId="{C50F12C4-8358-471B-9F1B-0C804AE2D38E}">
      <dgm:prSet phldrT="[Text]" custT="1"/>
      <dgm:spPr/>
      <dgm:t>
        <a:bodyPr/>
        <a:lstStyle/>
        <a:p>
          <a:r>
            <a:rPr lang="zh-CN" altLang="en-US" sz="1800" dirty="0"/>
            <a:t>求出所有股票的综合评分</a:t>
          </a:r>
          <a:r>
            <a:rPr lang="en-US" altLang="zh-CN" sz="1800" b="1" dirty="0"/>
            <a:t>S</a:t>
          </a:r>
          <a:r>
            <a:rPr lang="zh-CN" altLang="en-US" sz="1800" dirty="0"/>
            <a:t>。在行业股票池内，依据总分</a:t>
          </a:r>
          <a:r>
            <a:rPr lang="en-US" altLang="zh-CN" sz="1800" b="1" dirty="0"/>
            <a:t>S</a:t>
          </a:r>
          <a:r>
            <a:rPr lang="zh-CN" altLang="en-US" sz="1800" dirty="0"/>
            <a:t>的大小进行排序。</a:t>
          </a:r>
        </a:p>
      </dgm:t>
    </dgm:pt>
    <dgm:pt modelId="{58E24C78-443C-4037-A8D9-DAA625C12FA3}" type="parTrans" cxnId="{68473172-F8AA-4D74-9516-DDC003373094}">
      <dgm:prSet/>
      <dgm:spPr/>
      <dgm:t>
        <a:bodyPr/>
        <a:lstStyle/>
        <a:p>
          <a:endParaRPr lang="zh-CN" altLang="en-US"/>
        </a:p>
      </dgm:t>
    </dgm:pt>
    <dgm:pt modelId="{B2B310AA-99DE-447B-9320-AB777AA72E2C}" type="sibTrans" cxnId="{68473172-F8AA-4D74-9516-DDC003373094}">
      <dgm:prSet/>
      <dgm:spPr/>
      <dgm:t>
        <a:bodyPr/>
        <a:lstStyle/>
        <a:p>
          <a:endParaRPr lang="zh-CN" altLang="en-US"/>
        </a:p>
      </dgm:t>
    </dgm:pt>
    <dgm:pt modelId="{E5DC8F8C-B24C-4757-84DD-EAB76914708B}" type="pres">
      <dgm:prSet presAssocID="{DA938859-3A64-4AB3-BCA2-9E5919606886}" presName="linearFlow" presStyleCnt="0">
        <dgm:presLayoutVars>
          <dgm:dir/>
          <dgm:animLvl val="lvl"/>
          <dgm:resizeHandles val="exact"/>
        </dgm:presLayoutVars>
      </dgm:prSet>
      <dgm:spPr/>
    </dgm:pt>
    <dgm:pt modelId="{99A9E7E2-EFD9-4030-B62F-95F2CB598EA1}" type="pres">
      <dgm:prSet presAssocID="{8607B685-A186-43AD-AAEF-211D5E987BE3}" presName="composite" presStyleCnt="0"/>
      <dgm:spPr/>
    </dgm:pt>
    <dgm:pt modelId="{D78F2604-7FA9-47A3-AA40-11EAED83EBD1}" type="pres">
      <dgm:prSet presAssocID="{8607B685-A186-43AD-AAEF-211D5E987BE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8A7CBD9-FF97-4A4E-8478-FBC5A9B0A013}" type="pres">
      <dgm:prSet presAssocID="{8607B685-A186-43AD-AAEF-211D5E987BE3}" presName="descendantText" presStyleLbl="alignAcc1" presStyleIdx="0" presStyleCnt="3">
        <dgm:presLayoutVars>
          <dgm:bulletEnabled val="1"/>
        </dgm:presLayoutVars>
      </dgm:prSet>
      <dgm:spPr/>
    </dgm:pt>
    <dgm:pt modelId="{17434FD7-06C7-4897-9079-51246A603342}" type="pres">
      <dgm:prSet presAssocID="{A9D3ACC8-BB3F-4DF7-9D4B-8AE67536E83E}" presName="sp" presStyleCnt="0"/>
      <dgm:spPr/>
    </dgm:pt>
    <dgm:pt modelId="{0AB1C905-7F29-4520-91B9-7CDA8128560A}" type="pres">
      <dgm:prSet presAssocID="{7F436A60-DF63-4A90-A7C4-5EE73DBD5C4B}" presName="composite" presStyleCnt="0"/>
      <dgm:spPr/>
    </dgm:pt>
    <dgm:pt modelId="{5995DB65-66CA-4238-A291-402D932C97B1}" type="pres">
      <dgm:prSet presAssocID="{7F436A60-DF63-4A90-A7C4-5EE73DBD5C4B}" presName="parentText" presStyleLbl="alignNode1" presStyleIdx="1" presStyleCnt="3" custScaleY="118831">
        <dgm:presLayoutVars>
          <dgm:chMax val="1"/>
          <dgm:bulletEnabled val="1"/>
        </dgm:presLayoutVars>
      </dgm:prSet>
      <dgm:spPr/>
    </dgm:pt>
    <dgm:pt modelId="{BC9C4259-347D-41FD-B08D-CDB418C0EAB1}" type="pres">
      <dgm:prSet presAssocID="{7F436A60-DF63-4A90-A7C4-5EE73DBD5C4B}" presName="descendantText" presStyleLbl="alignAcc1" presStyleIdx="1" presStyleCnt="3">
        <dgm:presLayoutVars>
          <dgm:bulletEnabled val="1"/>
        </dgm:presLayoutVars>
      </dgm:prSet>
      <dgm:spPr/>
    </dgm:pt>
    <dgm:pt modelId="{95454EB0-FA07-4FA0-A151-34565F42864C}" type="pres">
      <dgm:prSet presAssocID="{69193E0D-C9B2-442B-BA73-B58BD538CCB5}" presName="sp" presStyleCnt="0"/>
      <dgm:spPr/>
    </dgm:pt>
    <dgm:pt modelId="{B5156B27-2933-437C-9A1D-9AE73C77C7AC}" type="pres">
      <dgm:prSet presAssocID="{7C6E3ECF-7942-4493-A0D3-30CA77CB291F}" presName="composite" presStyleCnt="0"/>
      <dgm:spPr/>
    </dgm:pt>
    <dgm:pt modelId="{7CB066DB-ECD4-457B-86EF-381A2043E236}" type="pres">
      <dgm:prSet presAssocID="{7C6E3ECF-7942-4493-A0D3-30CA77CB29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3E3A068-0710-4AE2-990A-67D374809B1A}" type="pres">
      <dgm:prSet presAssocID="{7C6E3ECF-7942-4493-A0D3-30CA77CB29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5087305-2697-49BE-A1B1-B22183465A54}" type="presOf" srcId="{596A6F55-F308-47E9-A5BA-42A779B5BEF0}" destId="{BC9C4259-347D-41FD-B08D-CDB418C0EAB1}" srcOrd="0" destOrd="0" presId="urn:microsoft.com/office/officeart/2005/8/layout/chevron2"/>
    <dgm:cxn modelId="{5D05C105-51CE-4374-A267-F572B22ACA3E}" srcId="{8607B685-A186-43AD-AAEF-211D5E987BE3}" destId="{AACF4490-7BCA-45EB-A147-AF6215F60EE5}" srcOrd="0" destOrd="0" parTransId="{F003CB5C-E1DB-42A0-B382-43B10A8BAF54}" sibTransId="{9C2457B8-9C07-4457-8587-20D920F788F5}"/>
    <dgm:cxn modelId="{ACE6C517-E20F-4FB9-A9EA-3ABD2F5D8C9A}" type="presOf" srcId="{8607B685-A186-43AD-AAEF-211D5E987BE3}" destId="{D78F2604-7FA9-47A3-AA40-11EAED83EBD1}" srcOrd="0" destOrd="0" presId="urn:microsoft.com/office/officeart/2005/8/layout/chevron2"/>
    <dgm:cxn modelId="{4043E71F-9CFF-4B28-A6C9-A03F11E78400}" type="presOf" srcId="{AACF4490-7BCA-45EB-A147-AF6215F60EE5}" destId="{B8A7CBD9-FF97-4A4E-8478-FBC5A9B0A013}" srcOrd="0" destOrd="0" presId="urn:microsoft.com/office/officeart/2005/8/layout/chevron2"/>
    <dgm:cxn modelId="{4C13154A-3C31-4653-B6CF-C2717A8CA07D}" type="presOf" srcId="{C50F12C4-8358-471B-9F1B-0C804AE2D38E}" destId="{B3E3A068-0710-4AE2-990A-67D374809B1A}" srcOrd="0" destOrd="0" presId="urn:microsoft.com/office/officeart/2005/8/layout/chevron2"/>
    <dgm:cxn modelId="{0FD60C72-81FE-43D3-818E-91E7035991A3}" srcId="{DA938859-3A64-4AB3-BCA2-9E5919606886}" destId="{7F436A60-DF63-4A90-A7C4-5EE73DBD5C4B}" srcOrd="1" destOrd="0" parTransId="{4EF6CE00-D3EF-41C1-AFA2-2153DFEB69AD}" sibTransId="{69193E0D-C9B2-442B-BA73-B58BD538CCB5}"/>
    <dgm:cxn modelId="{68473172-F8AA-4D74-9516-DDC003373094}" srcId="{7C6E3ECF-7942-4493-A0D3-30CA77CB291F}" destId="{C50F12C4-8358-471B-9F1B-0C804AE2D38E}" srcOrd="0" destOrd="0" parTransId="{58E24C78-443C-4037-A8D9-DAA625C12FA3}" sibTransId="{B2B310AA-99DE-447B-9320-AB777AA72E2C}"/>
    <dgm:cxn modelId="{E84D5155-B4F9-4876-82B0-A91217C5B409}" srcId="{7F436A60-DF63-4A90-A7C4-5EE73DBD5C4B}" destId="{596A6F55-F308-47E9-A5BA-42A779B5BEF0}" srcOrd="0" destOrd="0" parTransId="{465033B7-76EC-4D7D-A3C9-F1FC17C5F4E4}" sibTransId="{BF427C6F-AEEE-41B4-9334-82B0214E75D4}"/>
    <dgm:cxn modelId="{77218675-2A7D-49EA-B26C-4B867B1D75E9}" srcId="{DA938859-3A64-4AB3-BCA2-9E5919606886}" destId="{7C6E3ECF-7942-4493-A0D3-30CA77CB291F}" srcOrd="2" destOrd="0" parTransId="{DA3FFDEE-F0A4-4CA8-AAC9-BDB629364E57}" sibTransId="{83D11713-F850-4E07-B1C5-8141486F606C}"/>
    <dgm:cxn modelId="{9A796F88-E7BB-47D6-96C3-213480E45C04}" type="presOf" srcId="{7C6E3ECF-7942-4493-A0D3-30CA77CB291F}" destId="{7CB066DB-ECD4-457B-86EF-381A2043E236}" srcOrd="0" destOrd="0" presId="urn:microsoft.com/office/officeart/2005/8/layout/chevron2"/>
    <dgm:cxn modelId="{749A0AAC-B2C6-45A9-A29D-4C3F02E1D02D}" type="presOf" srcId="{DA938859-3A64-4AB3-BCA2-9E5919606886}" destId="{E5DC8F8C-B24C-4757-84DD-EAB76914708B}" srcOrd="0" destOrd="0" presId="urn:microsoft.com/office/officeart/2005/8/layout/chevron2"/>
    <dgm:cxn modelId="{CB2DA7BC-FF28-4170-88DC-D8DCB42F33B2}" type="presOf" srcId="{7F436A60-DF63-4A90-A7C4-5EE73DBD5C4B}" destId="{5995DB65-66CA-4238-A291-402D932C97B1}" srcOrd="0" destOrd="0" presId="urn:microsoft.com/office/officeart/2005/8/layout/chevron2"/>
    <dgm:cxn modelId="{6E15B8DB-F430-46CA-9874-4C4D258F0538}" srcId="{DA938859-3A64-4AB3-BCA2-9E5919606886}" destId="{8607B685-A186-43AD-AAEF-211D5E987BE3}" srcOrd="0" destOrd="0" parTransId="{12A352A8-0BE3-44D9-ADCA-6C83A6F0B3F6}" sibTransId="{A9D3ACC8-BB3F-4DF7-9D4B-8AE67536E83E}"/>
    <dgm:cxn modelId="{B530B6E9-DE6B-4065-8BAB-3F4D9C6A6754}" type="presParOf" srcId="{E5DC8F8C-B24C-4757-84DD-EAB76914708B}" destId="{99A9E7E2-EFD9-4030-B62F-95F2CB598EA1}" srcOrd="0" destOrd="0" presId="urn:microsoft.com/office/officeart/2005/8/layout/chevron2"/>
    <dgm:cxn modelId="{63637F8D-B6F6-4424-A010-366E3EBB1613}" type="presParOf" srcId="{99A9E7E2-EFD9-4030-B62F-95F2CB598EA1}" destId="{D78F2604-7FA9-47A3-AA40-11EAED83EBD1}" srcOrd="0" destOrd="0" presId="urn:microsoft.com/office/officeart/2005/8/layout/chevron2"/>
    <dgm:cxn modelId="{7246C33C-D707-47BD-A01B-DF7555FFC9C1}" type="presParOf" srcId="{99A9E7E2-EFD9-4030-B62F-95F2CB598EA1}" destId="{B8A7CBD9-FF97-4A4E-8478-FBC5A9B0A013}" srcOrd="1" destOrd="0" presId="urn:microsoft.com/office/officeart/2005/8/layout/chevron2"/>
    <dgm:cxn modelId="{FC046695-4DA3-4A97-9801-2F5A1410B1B5}" type="presParOf" srcId="{E5DC8F8C-B24C-4757-84DD-EAB76914708B}" destId="{17434FD7-06C7-4897-9079-51246A603342}" srcOrd="1" destOrd="0" presId="urn:microsoft.com/office/officeart/2005/8/layout/chevron2"/>
    <dgm:cxn modelId="{BC464B9D-EA0C-413A-B52B-8841F8309C1B}" type="presParOf" srcId="{E5DC8F8C-B24C-4757-84DD-EAB76914708B}" destId="{0AB1C905-7F29-4520-91B9-7CDA8128560A}" srcOrd="2" destOrd="0" presId="urn:microsoft.com/office/officeart/2005/8/layout/chevron2"/>
    <dgm:cxn modelId="{1B79ED34-7B91-456B-BA29-DB72DF0E4854}" type="presParOf" srcId="{0AB1C905-7F29-4520-91B9-7CDA8128560A}" destId="{5995DB65-66CA-4238-A291-402D932C97B1}" srcOrd="0" destOrd="0" presId="urn:microsoft.com/office/officeart/2005/8/layout/chevron2"/>
    <dgm:cxn modelId="{0D84F9A3-B003-4788-9AC8-94B32ECD297F}" type="presParOf" srcId="{0AB1C905-7F29-4520-91B9-7CDA8128560A}" destId="{BC9C4259-347D-41FD-B08D-CDB418C0EAB1}" srcOrd="1" destOrd="0" presId="urn:microsoft.com/office/officeart/2005/8/layout/chevron2"/>
    <dgm:cxn modelId="{77A36AEE-0497-47AE-BA5D-47A9D691D79C}" type="presParOf" srcId="{E5DC8F8C-B24C-4757-84DD-EAB76914708B}" destId="{95454EB0-FA07-4FA0-A151-34565F42864C}" srcOrd="3" destOrd="0" presId="urn:microsoft.com/office/officeart/2005/8/layout/chevron2"/>
    <dgm:cxn modelId="{D84B3C69-E63E-473D-8449-EB1F0FD72270}" type="presParOf" srcId="{E5DC8F8C-B24C-4757-84DD-EAB76914708B}" destId="{B5156B27-2933-437C-9A1D-9AE73C77C7AC}" srcOrd="4" destOrd="0" presId="urn:microsoft.com/office/officeart/2005/8/layout/chevron2"/>
    <dgm:cxn modelId="{6E9B7981-8653-434A-B7D3-5E6E021B94C9}" type="presParOf" srcId="{B5156B27-2933-437C-9A1D-9AE73C77C7AC}" destId="{7CB066DB-ECD4-457B-86EF-381A2043E236}" srcOrd="0" destOrd="0" presId="urn:microsoft.com/office/officeart/2005/8/layout/chevron2"/>
    <dgm:cxn modelId="{E735E189-CFCD-445B-8A23-144D45C3F642}" type="presParOf" srcId="{B5156B27-2933-437C-9A1D-9AE73C77C7AC}" destId="{B3E3A068-0710-4AE2-990A-67D374809B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73A82-F39A-4859-8E1A-F32DB75C8452}">
      <dsp:nvSpPr>
        <dsp:cNvPr id="0" name=""/>
        <dsp:cNvSpPr/>
      </dsp:nvSpPr>
      <dsp:spPr>
        <a:xfrm rot="5400000">
          <a:off x="6423068" y="-3128866"/>
          <a:ext cx="1072198" cy="759804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4100" kern="1200" dirty="0"/>
            <a:t> </a:t>
          </a:r>
          <a:endParaRPr lang="zh-CN" altLang="en-US" sz="4100" kern="1200" dirty="0"/>
        </a:p>
      </dsp:txBody>
      <dsp:txXfrm rot="-5400000">
        <a:off x="3160144" y="186398"/>
        <a:ext cx="7545707" cy="967518"/>
      </dsp:txXfrm>
    </dsp:sp>
    <dsp:sp modelId="{DB5D31BE-29FD-4098-8CE7-4D5A34795644}">
      <dsp:nvSpPr>
        <dsp:cNvPr id="0" name=""/>
        <dsp:cNvSpPr/>
      </dsp:nvSpPr>
      <dsp:spPr>
        <a:xfrm>
          <a:off x="1113757" y="33"/>
          <a:ext cx="2046386" cy="13402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综合评分函数</a:t>
          </a:r>
        </a:p>
      </dsp:txBody>
      <dsp:txXfrm>
        <a:off x="1179183" y="65459"/>
        <a:ext cx="1915534" cy="1209396"/>
      </dsp:txXfrm>
    </dsp:sp>
    <dsp:sp modelId="{61419083-3527-47CA-953C-C76719955EAC}">
      <dsp:nvSpPr>
        <dsp:cNvPr id="0" name=""/>
        <dsp:cNvSpPr/>
      </dsp:nvSpPr>
      <dsp:spPr>
        <a:xfrm rot="5400000">
          <a:off x="6423068" y="-1721605"/>
          <a:ext cx="1072198" cy="759804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4100" kern="1200" dirty="0"/>
            <a:t> </a:t>
          </a:r>
          <a:endParaRPr lang="zh-CN" altLang="en-US" sz="4100" kern="1200" dirty="0"/>
        </a:p>
      </dsp:txBody>
      <dsp:txXfrm rot="-5400000">
        <a:off x="3160144" y="1593659"/>
        <a:ext cx="7545707" cy="967518"/>
      </dsp:txXfrm>
    </dsp:sp>
    <dsp:sp modelId="{A98B18FA-FED4-4C5B-B2F8-E3840D158561}">
      <dsp:nvSpPr>
        <dsp:cNvPr id="0" name=""/>
        <dsp:cNvSpPr/>
      </dsp:nvSpPr>
      <dsp:spPr>
        <a:xfrm>
          <a:off x="1113757" y="1407294"/>
          <a:ext cx="2046386" cy="13402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维度评分函数（举例：盈利能力维度）</a:t>
          </a:r>
        </a:p>
      </dsp:txBody>
      <dsp:txXfrm>
        <a:off x="1179183" y="1472720"/>
        <a:ext cx="1915534" cy="120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88304-1FAD-4367-8847-6DF4BDB38E59}">
      <dsp:nvSpPr>
        <dsp:cNvPr id="0" name=""/>
        <dsp:cNvSpPr/>
      </dsp:nvSpPr>
      <dsp:spPr>
        <a:xfrm rot="5400000">
          <a:off x="-198354" y="199258"/>
          <a:ext cx="1322364" cy="92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 </a:t>
          </a:r>
          <a:r>
            <a:rPr lang="zh-CN" altLang="en-US" sz="1600" kern="1200"/>
            <a:t>纵向取值</a:t>
          </a:r>
          <a:endParaRPr lang="zh-CN" altLang="en-US" sz="1600" kern="1200" dirty="0"/>
        </a:p>
      </dsp:txBody>
      <dsp:txXfrm rot="-5400000">
        <a:off x="1" y="463732"/>
        <a:ext cx="925655" cy="396709"/>
      </dsp:txXfrm>
    </dsp:sp>
    <dsp:sp modelId="{9A050B8B-3619-4284-A359-56FA41A8E477}">
      <dsp:nvSpPr>
        <dsp:cNvPr id="0" name=""/>
        <dsp:cNvSpPr/>
      </dsp:nvSpPr>
      <dsp:spPr>
        <a:xfrm rot="5400000">
          <a:off x="3595723" y="-2669164"/>
          <a:ext cx="859537" cy="6199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取目标公司报告期前三年财报的平均值：</a:t>
          </a:r>
          <a:r>
            <a:rPr lang="en-US" altLang="zh-CN" sz="1700" kern="1200" dirty="0" err="1"/>
            <a:t>GPMh</a:t>
          </a:r>
          <a:endParaRPr lang="zh-CN" altLang="en-US" sz="1700" kern="1200" dirty="0"/>
        </a:p>
      </dsp:txBody>
      <dsp:txXfrm rot="-5400000">
        <a:off x="925656" y="42862"/>
        <a:ext cx="6157713" cy="775619"/>
      </dsp:txXfrm>
    </dsp:sp>
    <dsp:sp modelId="{38C6CC9C-D6D6-4C9A-ADDF-2D9A32F9DCBC}">
      <dsp:nvSpPr>
        <dsp:cNvPr id="0" name=""/>
        <dsp:cNvSpPr/>
      </dsp:nvSpPr>
      <dsp:spPr>
        <a:xfrm rot="5400000">
          <a:off x="-198354" y="1375670"/>
          <a:ext cx="1322364" cy="92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行业比较</a:t>
          </a:r>
        </a:p>
      </dsp:txBody>
      <dsp:txXfrm rot="-5400000">
        <a:off x="1" y="1640144"/>
        <a:ext cx="925655" cy="396709"/>
      </dsp:txXfrm>
    </dsp:sp>
    <dsp:sp modelId="{FA00A767-B444-494A-ADF7-CD577596F3F4}">
      <dsp:nvSpPr>
        <dsp:cNvPr id="0" name=""/>
        <dsp:cNvSpPr/>
      </dsp:nvSpPr>
      <dsp:spPr>
        <a:xfrm rot="5400000">
          <a:off x="3595723" y="-1492751"/>
          <a:ext cx="859537" cy="6199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确定目标公司所属行业，求出行业</a:t>
          </a:r>
          <a:r>
            <a:rPr lang="en-US" altLang="zh-CN" sz="1700" kern="1200" dirty="0"/>
            <a:t>GPM</a:t>
          </a:r>
          <a:r>
            <a:rPr lang="zh-CN" altLang="en-US" sz="1700" kern="1200" dirty="0"/>
            <a:t>均值：</a:t>
          </a:r>
          <a:r>
            <a:rPr lang="en-US" altLang="zh-CN" sz="1700" kern="1200" dirty="0" err="1"/>
            <a:t>GPMa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行业排位：</a:t>
          </a:r>
        </a:p>
      </dsp:txBody>
      <dsp:txXfrm rot="-5400000">
        <a:off x="925656" y="1219275"/>
        <a:ext cx="6157713" cy="775619"/>
      </dsp:txXfrm>
    </dsp:sp>
    <dsp:sp modelId="{2D7CECCB-1427-4A0A-AB51-F0B2D6CAAF87}">
      <dsp:nvSpPr>
        <dsp:cNvPr id="0" name=""/>
        <dsp:cNvSpPr/>
      </dsp:nvSpPr>
      <dsp:spPr>
        <a:xfrm rot="5400000">
          <a:off x="-198354" y="2552083"/>
          <a:ext cx="1322364" cy="92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指标评分</a:t>
          </a:r>
        </a:p>
      </dsp:txBody>
      <dsp:txXfrm rot="-5400000">
        <a:off x="1" y="2816557"/>
        <a:ext cx="925655" cy="396709"/>
      </dsp:txXfrm>
    </dsp:sp>
    <dsp:sp modelId="{F7BFDAF3-0198-4126-AF11-4C6A538A4250}">
      <dsp:nvSpPr>
        <dsp:cNvPr id="0" name=""/>
        <dsp:cNvSpPr/>
      </dsp:nvSpPr>
      <dsp:spPr>
        <a:xfrm rot="5400000">
          <a:off x="3595723" y="-316338"/>
          <a:ext cx="859537" cy="6199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引入</a:t>
          </a:r>
          <a:r>
            <a:rPr lang="en-US" altLang="zh-CN" sz="1700" kern="1200" dirty="0" err="1"/>
            <a:t>SigmoidFuntion</a:t>
          </a:r>
          <a:r>
            <a:rPr lang="zh-CN" altLang="en-US" sz="1700" kern="1200" dirty="0"/>
            <a:t>作为评分函数：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目标公司的</a:t>
          </a:r>
          <a:r>
            <a:rPr lang="en-US" altLang="zh-CN" sz="1700" kern="1200" dirty="0"/>
            <a:t>GPM</a:t>
          </a:r>
          <a:r>
            <a:rPr lang="zh-CN" altLang="en-US" sz="1700" kern="1200" dirty="0"/>
            <a:t>量化得分：</a:t>
          </a:r>
        </a:p>
      </dsp:txBody>
      <dsp:txXfrm rot="-5400000">
        <a:off x="925656" y="2395688"/>
        <a:ext cx="6157713" cy="775619"/>
      </dsp:txXfrm>
    </dsp:sp>
    <dsp:sp modelId="{8C8D179E-FC22-4BB0-8622-E60D2B334292}">
      <dsp:nvSpPr>
        <dsp:cNvPr id="0" name=""/>
        <dsp:cNvSpPr/>
      </dsp:nvSpPr>
      <dsp:spPr>
        <a:xfrm rot="5400000">
          <a:off x="-198354" y="3728496"/>
          <a:ext cx="1322364" cy="92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维度评分</a:t>
          </a:r>
        </a:p>
      </dsp:txBody>
      <dsp:txXfrm rot="-5400000">
        <a:off x="1" y="3992970"/>
        <a:ext cx="925655" cy="396709"/>
      </dsp:txXfrm>
    </dsp:sp>
    <dsp:sp modelId="{192AE87B-7458-48EC-802F-3E2F521DA420}">
      <dsp:nvSpPr>
        <dsp:cNvPr id="0" name=""/>
        <dsp:cNvSpPr/>
      </dsp:nvSpPr>
      <dsp:spPr>
        <a:xfrm rot="5400000">
          <a:off x="3595723" y="860073"/>
          <a:ext cx="859537" cy="6199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以此类推，求出该维度下其他指标得分，按公式（</a:t>
          </a:r>
          <a:r>
            <a:rPr lang="en-US" altLang="zh-CN" sz="1700" kern="1200" dirty="0"/>
            <a:t>3</a:t>
          </a:r>
          <a:r>
            <a:rPr lang="zh-CN" altLang="en-US" sz="1700" kern="1200" dirty="0"/>
            <a:t>）求和，可得盈利维度得分：</a:t>
          </a:r>
        </a:p>
      </dsp:txBody>
      <dsp:txXfrm rot="-5400000">
        <a:off x="925656" y="3572100"/>
        <a:ext cx="6157713" cy="775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F2604-7FA9-47A3-AA40-11EAED83EBD1}">
      <dsp:nvSpPr>
        <dsp:cNvPr id="0" name=""/>
        <dsp:cNvSpPr/>
      </dsp:nvSpPr>
      <dsp:spPr>
        <a:xfrm rot="5400000">
          <a:off x="-249594" y="250197"/>
          <a:ext cx="1663962" cy="116477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accent1"/>
              </a:solidFill>
            </a:rPr>
            <a:t>a.</a:t>
          </a:r>
          <a:r>
            <a:rPr lang="zh-CN" altLang="en-US" sz="1800" kern="1200" dirty="0">
              <a:solidFill>
                <a:schemeClr val="accent1"/>
              </a:solidFill>
            </a:rPr>
            <a:t>源池筛选</a:t>
          </a:r>
        </a:p>
      </dsp:txBody>
      <dsp:txXfrm rot="-5400000">
        <a:off x="0" y="582990"/>
        <a:ext cx="1164774" cy="499188"/>
      </dsp:txXfrm>
    </dsp:sp>
    <dsp:sp modelId="{B8A7CBD9-FF97-4A4E-8478-FBC5A9B0A013}">
      <dsp:nvSpPr>
        <dsp:cNvPr id="0" name=""/>
        <dsp:cNvSpPr/>
      </dsp:nvSpPr>
      <dsp:spPr>
        <a:xfrm rot="5400000">
          <a:off x="3919505" y="-2754128"/>
          <a:ext cx="1081575" cy="659103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把</a:t>
          </a:r>
          <a:r>
            <a:rPr lang="en-US" altLang="zh-CN" sz="1800" b="1" kern="1200" dirty="0"/>
            <a:t>A</a:t>
          </a:r>
          <a:r>
            <a:rPr lang="zh-CN" altLang="en-US" sz="1800" kern="1200" dirty="0"/>
            <a:t>股所有股票作为源池，根据财务诊断模型，剔除财报评分结果为不安全的股票。</a:t>
          </a:r>
        </a:p>
      </dsp:txBody>
      <dsp:txXfrm rot="-5400000">
        <a:off x="1164774" y="53401"/>
        <a:ext cx="6538240" cy="975979"/>
      </dsp:txXfrm>
    </dsp:sp>
    <dsp:sp modelId="{5995DB65-66CA-4238-A291-402D932C97B1}">
      <dsp:nvSpPr>
        <dsp:cNvPr id="0" name=""/>
        <dsp:cNvSpPr/>
      </dsp:nvSpPr>
      <dsp:spPr>
        <a:xfrm rot="5400000">
          <a:off x="-406264" y="1890614"/>
          <a:ext cx="1977303" cy="116477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accent1"/>
              </a:solidFill>
            </a:rPr>
            <a:t>b.</a:t>
          </a:r>
          <a:r>
            <a:rPr lang="zh-CN" altLang="en-US" sz="1800" kern="1200" dirty="0">
              <a:solidFill>
                <a:schemeClr val="accent1"/>
              </a:solidFill>
            </a:rPr>
            <a:t>行业股票池</a:t>
          </a:r>
        </a:p>
      </dsp:txBody>
      <dsp:txXfrm rot="-5400000">
        <a:off x="1" y="2066736"/>
        <a:ext cx="1164774" cy="812529"/>
      </dsp:txXfrm>
    </dsp:sp>
    <dsp:sp modelId="{BC9C4259-347D-41FD-B08D-CDB418C0EAB1}">
      <dsp:nvSpPr>
        <dsp:cNvPr id="0" name=""/>
        <dsp:cNvSpPr/>
      </dsp:nvSpPr>
      <dsp:spPr>
        <a:xfrm rot="5400000">
          <a:off x="3919505" y="-1113711"/>
          <a:ext cx="1081575" cy="659103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根据行业，把筛选后的股票划分为若干行业股票池。</a:t>
          </a:r>
        </a:p>
      </dsp:txBody>
      <dsp:txXfrm rot="-5400000">
        <a:off x="1164774" y="1693818"/>
        <a:ext cx="6538240" cy="975979"/>
      </dsp:txXfrm>
    </dsp:sp>
    <dsp:sp modelId="{7CB066DB-ECD4-457B-86EF-381A2043E236}">
      <dsp:nvSpPr>
        <dsp:cNvPr id="0" name=""/>
        <dsp:cNvSpPr/>
      </dsp:nvSpPr>
      <dsp:spPr>
        <a:xfrm rot="5400000">
          <a:off x="-249594" y="3531031"/>
          <a:ext cx="1663962" cy="116477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accent1"/>
              </a:solidFill>
            </a:rPr>
            <a:t>c.</a:t>
          </a:r>
          <a:r>
            <a:rPr lang="zh-CN" altLang="en-US" sz="1800" kern="1200" dirty="0">
              <a:solidFill>
                <a:schemeClr val="accent1"/>
              </a:solidFill>
            </a:rPr>
            <a:t>总分排序</a:t>
          </a:r>
        </a:p>
      </dsp:txBody>
      <dsp:txXfrm rot="-5400000">
        <a:off x="0" y="3863824"/>
        <a:ext cx="1164774" cy="499188"/>
      </dsp:txXfrm>
    </dsp:sp>
    <dsp:sp modelId="{B3E3A068-0710-4AE2-990A-67D374809B1A}">
      <dsp:nvSpPr>
        <dsp:cNvPr id="0" name=""/>
        <dsp:cNvSpPr/>
      </dsp:nvSpPr>
      <dsp:spPr>
        <a:xfrm rot="5400000">
          <a:off x="3919505" y="526705"/>
          <a:ext cx="1081575" cy="659103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求出所有股票的综合评分</a:t>
          </a:r>
          <a:r>
            <a:rPr lang="en-US" altLang="zh-CN" sz="1800" b="1" kern="1200" dirty="0"/>
            <a:t>S</a:t>
          </a:r>
          <a:r>
            <a:rPr lang="zh-CN" altLang="en-US" sz="1800" kern="1200" dirty="0"/>
            <a:t>。在行业股票池内，依据总分</a:t>
          </a:r>
          <a:r>
            <a:rPr lang="en-US" altLang="zh-CN" sz="1800" b="1" kern="1200" dirty="0"/>
            <a:t>S</a:t>
          </a:r>
          <a:r>
            <a:rPr lang="zh-CN" altLang="en-US" sz="1800" kern="1200" dirty="0"/>
            <a:t>的大小进行排序。</a:t>
          </a:r>
        </a:p>
      </dsp:txBody>
      <dsp:txXfrm rot="-5400000">
        <a:off x="1164774" y="3334234"/>
        <a:ext cx="6538240" cy="975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8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9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1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89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3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426899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5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2.bin"/><Relationship Id="rId5" Type="http://schemas.openxmlformats.org/officeDocument/2006/relationships/diagramLayout" Target="../diagrams/layout1.xml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7.wmf"/><Relationship Id="rId7" Type="http://schemas.openxmlformats.org/officeDocument/2006/relationships/diagramLayout" Target="../diagrams/layout2.xml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2.xml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2.wmf"/><Relationship Id="rId15" Type="http://schemas.openxmlformats.org/officeDocument/2006/relationships/image" Target="../media/image28.png"/><Relationship Id="rId10" Type="http://schemas.microsoft.com/office/2007/relationships/diagramDrawing" Target="../diagrams/drawing2.xml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5.bin"/><Relationship Id="rId9" Type="http://schemas.openxmlformats.org/officeDocument/2006/relationships/diagramColors" Target="../diagrams/colors2.xml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解禁优质股筛选器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490" y="4524356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数据科学研发中心模型算法产品团队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46170" y="498549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cs typeface="+mn-ea"/>
                <a:sym typeface="+mn-lt"/>
              </a:rPr>
              <a:t>孔祥东</a:t>
            </a:r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3EB1A70-9498-4C76-A60A-B533CC2C9C02}"/>
              </a:ext>
            </a:extLst>
          </p:cNvPr>
          <p:cNvSpPr/>
          <p:nvPr/>
        </p:nvSpPr>
        <p:spPr>
          <a:xfrm>
            <a:off x="573023" y="586149"/>
            <a:ext cx="38028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模型优化与提升</a:t>
            </a:r>
            <a:endParaRPr lang="en-US" altLang="zh-CN" sz="36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325A751-3598-479A-88DD-07B6C495882B}"/>
              </a:ext>
            </a:extLst>
          </p:cNvPr>
          <p:cNvGrpSpPr/>
          <p:nvPr/>
        </p:nvGrpSpPr>
        <p:grpSpPr>
          <a:xfrm>
            <a:off x="-484257" y="1144969"/>
            <a:ext cx="13584436" cy="5011139"/>
            <a:chOff x="-484257" y="1144969"/>
            <a:chExt cx="13584436" cy="501113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A730C35-C382-4ED8-B7CA-470761F70ED7}"/>
                </a:ext>
              </a:extLst>
            </p:cNvPr>
            <p:cNvGrpSpPr/>
            <p:nvPr/>
          </p:nvGrpSpPr>
          <p:grpSpPr>
            <a:xfrm>
              <a:off x="-484257" y="1144969"/>
              <a:ext cx="13584436" cy="5011139"/>
              <a:chOff x="-297644" y="1386818"/>
              <a:chExt cx="13186785" cy="4825274"/>
            </a:xfrm>
          </p:grpSpPr>
          <p:cxnSp>
            <p:nvCxnSpPr>
              <p:cNvPr id="24" name="直接连接符 12">
                <a:extLst>
                  <a:ext uri="{FF2B5EF4-FFF2-40B4-BE49-F238E27FC236}">
                    <a16:creationId xmlns:a16="http://schemas.microsoft.com/office/drawing/2014/main" id="{1CD685EB-EA30-4968-B933-A6ECD82D557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903878" y="5115826"/>
                <a:ext cx="1532383" cy="0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3">
                <a:extLst>
                  <a:ext uri="{FF2B5EF4-FFF2-40B4-BE49-F238E27FC236}">
                    <a16:creationId xmlns:a16="http://schemas.microsoft.com/office/drawing/2014/main" id="{D25B03F3-E8B8-45A3-A651-0DB5177AC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124" y="4564886"/>
                <a:ext cx="1532383" cy="0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14">
                <a:extLst>
                  <a:ext uri="{FF2B5EF4-FFF2-40B4-BE49-F238E27FC236}">
                    <a16:creationId xmlns:a16="http://schemas.microsoft.com/office/drawing/2014/main" id="{D49484E0-B5D0-4074-AF76-DF3CF2AA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091" y="3475757"/>
                <a:ext cx="1532383" cy="0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15">
                <a:extLst>
                  <a:ext uri="{FF2B5EF4-FFF2-40B4-BE49-F238E27FC236}">
                    <a16:creationId xmlns:a16="http://schemas.microsoft.com/office/drawing/2014/main" id="{209A29C3-EB76-4071-9FE4-E66CB2CB1D4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5518121" y="4023105"/>
                <a:ext cx="1532383" cy="0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16">
                <a:extLst>
                  <a:ext uri="{FF2B5EF4-FFF2-40B4-BE49-F238E27FC236}">
                    <a16:creationId xmlns:a16="http://schemas.microsoft.com/office/drawing/2014/main" id="{6022C1CA-8F1F-40A2-9527-A77935BEA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7627" y="2122742"/>
                <a:ext cx="1336505" cy="1336505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45">
                <a:extLst>
                  <a:ext uri="{FF2B5EF4-FFF2-40B4-BE49-F238E27FC236}">
                    <a16:creationId xmlns:a16="http://schemas.microsoft.com/office/drawing/2014/main" id="{01768529-D46A-4FF5-A8B8-A58694C015F7}"/>
                  </a:ext>
                </a:extLst>
              </p:cNvPr>
              <p:cNvSpPr/>
              <p:nvPr/>
            </p:nvSpPr>
            <p:spPr>
              <a:xfrm>
                <a:off x="3795534" y="4178402"/>
                <a:ext cx="772966" cy="772967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椭圆 43">
                <a:extLst>
                  <a:ext uri="{FF2B5EF4-FFF2-40B4-BE49-F238E27FC236}">
                    <a16:creationId xmlns:a16="http://schemas.microsoft.com/office/drawing/2014/main" id="{CAB38BA1-7416-4254-AD93-6889656A37B8}"/>
                  </a:ext>
                </a:extLst>
              </p:cNvPr>
              <p:cNvSpPr/>
              <p:nvPr/>
            </p:nvSpPr>
            <p:spPr>
              <a:xfrm>
                <a:off x="6380434" y="3095153"/>
                <a:ext cx="772966" cy="772967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椭圆 41">
                <a:extLst>
                  <a:ext uri="{FF2B5EF4-FFF2-40B4-BE49-F238E27FC236}">
                    <a16:creationId xmlns:a16="http://schemas.microsoft.com/office/drawing/2014/main" id="{290C0C62-D229-4837-970D-10E4D26FA02A}"/>
                  </a:ext>
                </a:extLst>
              </p:cNvPr>
              <p:cNvSpPr/>
              <p:nvPr/>
            </p:nvSpPr>
            <p:spPr>
              <a:xfrm>
                <a:off x="8024414" y="3095153"/>
                <a:ext cx="772966" cy="772967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椭圆 39">
                <a:extLst>
                  <a:ext uri="{FF2B5EF4-FFF2-40B4-BE49-F238E27FC236}">
                    <a16:creationId xmlns:a16="http://schemas.microsoft.com/office/drawing/2014/main" id="{78B8A3D9-7C43-41B6-8311-91409360162B}"/>
                  </a:ext>
                </a:extLst>
              </p:cNvPr>
              <p:cNvSpPr/>
              <p:nvPr/>
            </p:nvSpPr>
            <p:spPr>
              <a:xfrm>
                <a:off x="2757869" y="5271122"/>
                <a:ext cx="772966" cy="772967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grpSp>
            <p:nvGrpSpPr>
              <p:cNvPr id="33" name="组合 21">
                <a:extLst>
                  <a:ext uri="{FF2B5EF4-FFF2-40B4-BE49-F238E27FC236}">
                    <a16:creationId xmlns:a16="http://schemas.microsoft.com/office/drawing/2014/main" id="{AE985F5B-7A1F-4335-92B8-EB256400AD1C}"/>
                  </a:ext>
                </a:extLst>
              </p:cNvPr>
              <p:cNvGrpSpPr/>
              <p:nvPr/>
            </p:nvGrpSpPr>
            <p:grpSpPr>
              <a:xfrm>
                <a:off x="-297644" y="5194154"/>
                <a:ext cx="2807160" cy="1017938"/>
                <a:chOff x="251866" y="1988839"/>
                <a:chExt cx="3288629" cy="861008"/>
              </a:xfrm>
            </p:grpSpPr>
            <p:sp>
              <p:nvSpPr>
                <p:cNvPr id="54" name="文本框 26">
                  <a:extLst>
                    <a:ext uri="{FF2B5EF4-FFF2-40B4-BE49-F238E27FC236}">
                      <a16:creationId xmlns:a16="http://schemas.microsoft.com/office/drawing/2014/main" id="{3342BE13-BB6B-41B2-8296-3DCDAE30A28A}"/>
                    </a:ext>
                  </a:extLst>
                </p:cNvPr>
                <p:cNvSpPr txBox="1"/>
                <p:nvPr/>
              </p:nvSpPr>
              <p:spPr>
                <a:xfrm>
                  <a:off x="251866" y="2372216"/>
                  <a:ext cx="3288629" cy="477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三大报表分析，</a:t>
                  </a:r>
                  <a:endParaRPr lang="en-US" altLang="zh-CN" sz="1400" dirty="0">
                    <a:cs typeface="+mn-ea"/>
                    <a:sym typeface="+mn-lt"/>
                  </a:endParaRPr>
                </a:p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纵向分析，行业分析</a:t>
                  </a:r>
                </a:p>
              </p:txBody>
            </p:sp>
            <p:sp>
              <p:nvSpPr>
                <p:cNvPr id="55" name="矩形 38">
                  <a:extLst>
                    <a:ext uri="{FF2B5EF4-FFF2-40B4-BE49-F238E27FC236}">
                      <a16:creationId xmlns:a16="http://schemas.microsoft.com/office/drawing/2014/main" id="{6F6E4679-297C-4A85-B3BB-E395CD0DAFDF}"/>
                    </a:ext>
                  </a:extLst>
                </p:cNvPr>
                <p:cNvSpPr/>
                <p:nvPr/>
              </p:nvSpPr>
              <p:spPr>
                <a:xfrm>
                  <a:off x="251866" y="1988839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1.</a:t>
                  </a:r>
                  <a:r>
                    <a:rPr lang="zh-CN" altLang="en-US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财务分析</a:t>
                  </a:r>
                </a:p>
              </p:txBody>
            </p:sp>
          </p:grpSp>
          <p:grpSp>
            <p:nvGrpSpPr>
              <p:cNvPr id="34" name="组合 22">
                <a:extLst>
                  <a:ext uri="{FF2B5EF4-FFF2-40B4-BE49-F238E27FC236}">
                    <a16:creationId xmlns:a16="http://schemas.microsoft.com/office/drawing/2014/main" id="{65836772-865D-48ED-956D-9F1A8D1FEB9D}"/>
                  </a:ext>
                </a:extLst>
              </p:cNvPr>
              <p:cNvGrpSpPr/>
              <p:nvPr/>
            </p:nvGrpSpPr>
            <p:grpSpPr>
              <a:xfrm>
                <a:off x="7795635" y="4107139"/>
                <a:ext cx="3041548" cy="1067544"/>
                <a:chOff x="-1183386" y="2736733"/>
                <a:chExt cx="3519787" cy="902967"/>
              </a:xfrm>
            </p:grpSpPr>
            <p:sp>
              <p:nvSpPr>
                <p:cNvPr id="47" name="文本框 29">
                  <a:extLst>
                    <a:ext uri="{FF2B5EF4-FFF2-40B4-BE49-F238E27FC236}">
                      <a16:creationId xmlns:a16="http://schemas.microsoft.com/office/drawing/2014/main" id="{96DE8A1B-3B1B-466E-BA63-F4D397F85A54}"/>
                    </a:ext>
                  </a:extLst>
                </p:cNvPr>
                <p:cNvSpPr txBox="1"/>
                <p:nvPr/>
              </p:nvSpPr>
              <p:spPr>
                <a:xfrm>
                  <a:off x="-1183386" y="3162068"/>
                  <a:ext cx="2132655" cy="4776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根据解禁名单和优质股票池，扫描出目标股票</a:t>
                  </a:r>
                </a:p>
              </p:txBody>
            </p:sp>
            <p:sp>
              <p:nvSpPr>
                <p:cNvPr id="52" name="矩形 36">
                  <a:extLst>
                    <a:ext uri="{FF2B5EF4-FFF2-40B4-BE49-F238E27FC236}">
                      <a16:creationId xmlns:a16="http://schemas.microsoft.com/office/drawing/2014/main" id="{181A9C1E-8A92-4605-9091-FC13EB46E666}"/>
                    </a:ext>
                  </a:extLst>
                </p:cNvPr>
                <p:cNvSpPr/>
                <p:nvPr/>
              </p:nvSpPr>
              <p:spPr>
                <a:xfrm>
                  <a:off x="-952228" y="2736733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5.</a:t>
                  </a:r>
                  <a:r>
                    <a:rPr lang="zh-CN" altLang="en-US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解禁扫描</a:t>
                  </a:r>
                </a:p>
              </p:txBody>
            </p:sp>
          </p:grpSp>
          <p:grpSp>
            <p:nvGrpSpPr>
              <p:cNvPr id="35" name="组合 23">
                <a:extLst>
                  <a:ext uri="{FF2B5EF4-FFF2-40B4-BE49-F238E27FC236}">
                    <a16:creationId xmlns:a16="http://schemas.microsoft.com/office/drawing/2014/main" id="{094276CC-C2CB-42D3-8B6D-B9407368B7C0}"/>
                  </a:ext>
                </a:extLst>
              </p:cNvPr>
              <p:cNvGrpSpPr/>
              <p:nvPr/>
            </p:nvGrpSpPr>
            <p:grpSpPr>
              <a:xfrm>
                <a:off x="5363337" y="2016237"/>
                <a:ext cx="2807160" cy="1017938"/>
                <a:chOff x="251866" y="1988839"/>
                <a:chExt cx="3288629" cy="861008"/>
              </a:xfrm>
            </p:grpSpPr>
            <p:sp>
              <p:nvSpPr>
                <p:cNvPr id="45" name="文本框 32">
                  <a:extLst>
                    <a:ext uri="{FF2B5EF4-FFF2-40B4-BE49-F238E27FC236}">
                      <a16:creationId xmlns:a16="http://schemas.microsoft.com/office/drawing/2014/main" id="{12CEA9B2-019D-49B5-97FA-6ECA6863C566}"/>
                    </a:ext>
                  </a:extLst>
                </p:cNvPr>
                <p:cNvSpPr txBox="1"/>
                <p:nvPr/>
              </p:nvSpPr>
              <p:spPr>
                <a:xfrm>
                  <a:off x="251866" y="2372216"/>
                  <a:ext cx="3288629" cy="477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甄选出各行业共</a:t>
                  </a:r>
                  <a:r>
                    <a:rPr lang="en-US" altLang="zh-CN" sz="1400" dirty="0">
                      <a:cs typeface="+mn-ea"/>
                      <a:sym typeface="+mn-lt"/>
                    </a:rPr>
                    <a:t>500</a:t>
                  </a:r>
                  <a:r>
                    <a:rPr lang="zh-CN" altLang="en-US" sz="1400" dirty="0">
                      <a:cs typeface="+mn-ea"/>
                      <a:sym typeface="+mn-lt"/>
                    </a:rPr>
                    <a:t>余只优质股票</a:t>
                  </a:r>
                </a:p>
              </p:txBody>
            </p:sp>
            <p:sp>
              <p:nvSpPr>
                <p:cNvPr id="46" name="矩形 34">
                  <a:extLst>
                    <a:ext uri="{FF2B5EF4-FFF2-40B4-BE49-F238E27FC236}">
                      <a16:creationId xmlns:a16="http://schemas.microsoft.com/office/drawing/2014/main" id="{1664043D-A347-480C-BBF9-C0ECEB1C5685}"/>
                    </a:ext>
                  </a:extLst>
                </p:cNvPr>
                <p:cNvSpPr/>
                <p:nvPr/>
              </p:nvSpPr>
              <p:spPr>
                <a:xfrm>
                  <a:off x="251866" y="1988839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4.</a:t>
                  </a:r>
                  <a:r>
                    <a:rPr lang="zh-CN" altLang="en-US" sz="20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优质股票池</a:t>
                  </a:r>
                </a:p>
              </p:txBody>
            </p:sp>
          </p:grpSp>
          <p:grpSp>
            <p:nvGrpSpPr>
              <p:cNvPr id="36" name="组合 24">
                <a:extLst>
                  <a:ext uri="{FF2B5EF4-FFF2-40B4-BE49-F238E27FC236}">
                    <a16:creationId xmlns:a16="http://schemas.microsoft.com/office/drawing/2014/main" id="{0A19E7A3-3C64-4FD1-B956-B47C531D161D}"/>
                  </a:ext>
                </a:extLst>
              </p:cNvPr>
              <p:cNvGrpSpPr/>
              <p:nvPr/>
            </p:nvGrpSpPr>
            <p:grpSpPr>
              <a:xfrm>
                <a:off x="4346927" y="5100840"/>
                <a:ext cx="2807160" cy="1017938"/>
                <a:chOff x="251866" y="1988839"/>
                <a:chExt cx="3288629" cy="861008"/>
              </a:xfrm>
            </p:grpSpPr>
            <p:sp>
              <p:nvSpPr>
                <p:cNvPr id="43" name="文本框 35">
                  <a:extLst>
                    <a:ext uri="{FF2B5EF4-FFF2-40B4-BE49-F238E27FC236}">
                      <a16:creationId xmlns:a16="http://schemas.microsoft.com/office/drawing/2014/main" id="{FF9C1C9B-3BB2-4F84-B935-B34CB9B52EA6}"/>
                    </a:ext>
                  </a:extLst>
                </p:cNvPr>
                <p:cNvSpPr txBox="1"/>
                <p:nvPr/>
              </p:nvSpPr>
              <p:spPr>
                <a:xfrm>
                  <a:off x="251866" y="2372216"/>
                  <a:ext cx="3288629" cy="477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根据财务诊断模型，</a:t>
                  </a:r>
                  <a:endParaRPr lang="en-US" altLang="zh-CN" sz="1400" dirty="0">
                    <a:cs typeface="+mn-ea"/>
                    <a:sym typeface="+mn-lt"/>
                  </a:endParaRPr>
                </a:p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剔除不安全股票</a:t>
                  </a:r>
                </a:p>
              </p:txBody>
            </p:sp>
            <p:sp>
              <p:nvSpPr>
                <p:cNvPr id="44" name="矩形 32">
                  <a:extLst>
                    <a:ext uri="{FF2B5EF4-FFF2-40B4-BE49-F238E27FC236}">
                      <a16:creationId xmlns:a16="http://schemas.microsoft.com/office/drawing/2014/main" id="{041BDE87-B5EF-4E83-80D8-99437F830AFF}"/>
                    </a:ext>
                  </a:extLst>
                </p:cNvPr>
                <p:cNvSpPr/>
                <p:nvPr/>
              </p:nvSpPr>
              <p:spPr>
                <a:xfrm>
                  <a:off x="251866" y="1988839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3.</a:t>
                  </a:r>
                  <a:r>
                    <a:rPr lang="zh-CN" altLang="en-US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财报安全评分</a:t>
                  </a:r>
                </a:p>
              </p:txBody>
            </p:sp>
          </p:grpSp>
          <p:sp>
            <p:nvSpPr>
              <p:cNvPr id="41" name="椭圆 29">
                <a:extLst>
                  <a:ext uri="{FF2B5EF4-FFF2-40B4-BE49-F238E27FC236}">
                    <a16:creationId xmlns:a16="http://schemas.microsoft.com/office/drawing/2014/main" id="{F148CD94-36E9-4C04-A077-229141861F97}"/>
                  </a:ext>
                </a:extLst>
              </p:cNvPr>
              <p:cNvSpPr/>
              <p:nvPr/>
            </p:nvSpPr>
            <p:spPr>
              <a:xfrm>
                <a:off x="5364024" y="4178402"/>
                <a:ext cx="772966" cy="772967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8" name="组合 26">
                <a:extLst>
                  <a:ext uri="{FF2B5EF4-FFF2-40B4-BE49-F238E27FC236}">
                    <a16:creationId xmlns:a16="http://schemas.microsoft.com/office/drawing/2014/main" id="{CAB57388-61A2-4791-80F0-42CFB5CA36F3}"/>
                  </a:ext>
                </a:extLst>
              </p:cNvPr>
              <p:cNvGrpSpPr/>
              <p:nvPr/>
            </p:nvGrpSpPr>
            <p:grpSpPr>
              <a:xfrm>
                <a:off x="2778437" y="3089201"/>
                <a:ext cx="2807160" cy="1017938"/>
                <a:chOff x="251866" y="1988839"/>
                <a:chExt cx="3288629" cy="861008"/>
              </a:xfrm>
            </p:grpSpPr>
            <p:sp>
              <p:nvSpPr>
                <p:cNvPr id="39" name="文本框 47">
                  <a:extLst>
                    <a:ext uri="{FF2B5EF4-FFF2-40B4-BE49-F238E27FC236}">
                      <a16:creationId xmlns:a16="http://schemas.microsoft.com/office/drawing/2014/main" id="{4B0CE2D6-E464-4F20-BB71-AE93C4910022}"/>
                    </a:ext>
                  </a:extLst>
                </p:cNvPr>
                <p:cNvSpPr txBox="1"/>
                <p:nvPr/>
              </p:nvSpPr>
              <p:spPr>
                <a:xfrm>
                  <a:off x="251866" y="2372216"/>
                  <a:ext cx="3288629" cy="477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六大维度全方位综合评分</a:t>
                  </a:r>
                </a:p>
              </p:txBody>
            </p:sp>
            <p:sp>
              <p:nvSpPr>
                <p:cNvPr id="40" name="矩形 28">
                  <a:extLst>
                    <a:ext uri="{FF2B5EF4-FFF2-40B4-BE49-F238E27FC236}">
                      <a16:creationId xmlns:a16="http://schemas.microsoft.com/office/drawing/2014/main" id="{14F9A8A8-8ED5-4D9F-AEF4-F313EC60FE33}"/>
                    </a:ext>
                  </a:extLst>
                </p:cNvPr>
                <p:cNvSpPr/>
                <p:nvPr/>
              </p:nvSpPr>
              <p:spPr>
                <a:xfrm>
                  <a:off x="251866" y="1988839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2.</a:t>
                  </a:r>
                  <a:r>
                    <a:rPr lang="zh-CN" altLang="en-US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多维度综合评分</a:t>
                  </a:r>
                </a:p>
              </p:txBody>
            </p:sp>
          </p:grpSp>
          <p:sp>
            <p:nvSpPr>
              <p:cNvPr id="64" name="矩形 5">
                <a:extLst>
                  <a:ext uri="{FF2B5EF4-FFF2-40B4-BE49-F238E27FC236}">
                    <a16:creationId xmlns:a16="http://schemas.microsoft.com/office/drawing/2014/main" id="{46FC2905-9310-4E04-AC37-8CBAC19F1801}"/>
                  </a:ext>
                </a:extLst>
              </p:cNvPr>
              <p:cNvSpPr/>
              <p:nvPr/>
            </p:nvSpPr>
            <p:spPr bwMode="gray">
              <a:xfrm>
                <a:off x="9887651" y="1386818"/>
                <a:ext cx="1563647" cy="7356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="t"/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矩形 36">
                <a:extLst>
                  <a:ext uri="{FF2B5EF4-FFF2-40B4-BE49-F238E27FC236}">
                    <a16:creationId xmlns:a16="http://schemas.microsoft.com/office/drawing/2014/main" id="{33C3A16E-6EA6-42F4-8A7A-67E459815F56}"/>
                  </a:ext>
                </a:extLst>
              </p:cNvPr>
              <p:cNvSpPr/>
              <p:nvPr/>
            </p:nvSpPr>
            <p:spPr>
              <a:xfrm>
                <a:off x="10047345" y="2338725"/>
                <a:ext cx="2841796" cy="362216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6.</a:t>
                </a:r>
                <a:r>
                  <a: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解禁推送</a:t>
                </a:r>
              </a:p>
            </p:txBody>
          </p:sp>
          <p:sp>
            <p:nvSpPr>
              <p:cNvPr id="66" name="文本框 29">
                <a:extLst>
                  <a:ext uri="{FF2B5EF4-FFF2-40B4-BE49-F238E27FC236}">
                    <a16:creationId xmlns:a16="http://schemas.microsoft.com/office/drawing/2014/main" id="{13438B2A-4552-4FD6-B32C-1B85EEC3337C}"/>
                  </a:ext>
                </a:extLst>
              </p:cNvPr>
              <p:cNvSpPr txBox="1"/>
              <p:nvPr/>
            </p:nvSpPr>
            <p:spPr>
              <a:xfrm>
                <a:off x="9878539" y="2375404"/>
                <a:ext cx="1735512" cy="1083560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定期提前进行标的推送</a:t>
                </a:r>
              </a:p>
            </p:txBody>
          </p:sp>
          <p:pic>
            <p:nvPicPr>
              <p:cNvPr id="15" name="Graphic 14" descr="Email">
                <a:extLst>
                  <a:ext uri="{FF2B5EF4-FFF2-40B4-BE49-F238E27FC236}">
                    <a16:creationId xmlns:a16="http://schemas.microsoft.com/office/drawing/2014/main" id="{A26225E2-B5A7-4B09-BE24-04C22D44B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85114" y="1465259"/>
                <a:ext cx="586954" cy="586954"/>
              </a:xfrm>
              <a:prstGeom prst="rect">
                <a:avLst/>
              </a:prstGeom>
            </p:spPr>
          </p:pic>
          <p:pic>
            <p:nvPicPr>
              <p:cNvPr id="17" name="Graphic 16" descr="Smart Phone">
                <a:extLst>
                  <a:ext uri="{FF2B5EF4-FFF2-40B4-BE49-F238E27FC236}">
                    <a16:creationId xmlns:a16="http://schemas.microsoft.com/office/drawing/2014/main" id="{B62F1716-AE9E-4CE6-8537-5B6549A1B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963894" y="1458489"/>
                <a:ext cx="592320" cy="592320"/>
              </a:xfrm>
              <a:prstGeom prst="rect">
                <a:avLst/>
              </a:prstGeom>
            </p:spPr>
          </p:pic>
          <p:pic>
            <p:nvPicPr>
              <p:cNvPr id="19" name="Graphic 18" descr="Magnifying glass">
                <a:extLst>
                  <a:ext uri="{FF2B5EF4-FFF2-40B4-BE49-F238E27FC236}">
                    <a16:creationId xmlns:a16="http://schemas.microsoft.com/office/drawing/2014/main" id="{C137CF94-8EE9-4F7A-841A-ADDB0A6D9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125249" y="3181088"/>
                <a:ext cx="540658" cy="540658"/>
              </a:xfrm>
              <a:prstGeom prst="rect">
                <a:avLst/>
              </a:prstGeom>
            </p:spPr>
          </p:pic>
          <p:pic>
            <p:nvPicPr>
              <p:cNvPr id="21" name="Graphic 20" descr="Bar chart">
                <a:extLst>
                  <a:ext uri="{FF2B5EF4-FFF2-40B4-BE49-F238E27FC236}">
                    <a16:creationId xmlns:a16="http://schemas.microsoft.com/office/drawing/2014/main" id="{ED2EDAB2-2EC7-40BA-B511-2B7A31A4D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876133" y="4255752"/>
                <a:ext cx="636587" cy="636587"/>
              </a:xfrm>
              <a:prstGeom prst="rect">
                <a:avLst/>
              </a:prstGeom>
            </p:spPr>
          </p:pic>
          <p:pic>
            <p:nvPicPr>
              <p:cNvPr id="67" name="Graphic 66" descr="Filter">
                <a:extLst>
                  <a:ext uri="{FF2B5EF4-FFF2-40B4-BE49-F238E27FC236}">
                    <a16:creationId xmlns:a16="http://schemas.microsoft.com/office/drawing/2014/main" id="{88C9D486-C1EA-4543-94C0-265E0E4A7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43326" y="3195755"/>
                <a:ext cx="680498" cy="680498"/>
              </a:xfrm>
              <a:prstGeom prst="rect">
                <a:avLst/>
              </a:prstGeom>
            </p:spPr>
          </p:pic>
          <p:pic>
            <p:nvPicPr>
              <p:cNvPr id="69" name="Graphic 68" descr="Books">
                <a:extLst>
                  <a:ext uri="{FF2B5EF4-FFF2-40B4-BE49-F238E27FC236}">
                    <a16:creationId xmlns:a16="http://schemas.microsoft.com/office/drawing/2014/main" id="{F4BBD21D-910E-414A-8EC0-35FAAF656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42355" y="5355608"/>
                <a:ext cx="603994" cy="603994"/>
              </a:xfrm>
              <a:prstGeom prst="rect">
                <a:avLst/>
              </a:prstGeom>
            </p:spPr>
          </p:pic>
          <p:pic>
            <p:nvPicPr>
              <p:cNvPr id="71" name="Graphic 70" descr="Stethoscope">
                <a:extLst>
                  <a:ext uri="{FF2B5EF4-FFF2-40B4-BE49-F238E27FC236}">
                    <a16:creationId xmlns:a16="http://schemas.microsoft.com/office/drawing/2014/main" id="{986FCB5F-C4BD-40B0-932A-1E27BC703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475067" y="4293292"/>
                <a:ext cx="550880" cy="550880"/>
              </a:xfrm>
              <a:prstGeom prst="rect">
                <a:avLst/>
              </a:prstGeom>
            </p:spPr>
          </p:pic>
        </p:grpSp>
        <p:pic>
          <p:nvPicPr>
            <p:cNvPr id="76" name="Graphic 75" descr="Checklist">
              <a:extLst>
                <a:ext uri="{FF2B5EF4-FFF2-40B4-BE49-F238E27FC236}">
                  <a16:creationId xmlns:a16="http://schemas.microsoft.com/office/drawing/2014/main" id="{3AA785A1-84B5-496D-B0E8-F13D8FBE1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998792" y="1190845"/>
              <a:ext cx="727419" cy="727419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31FBD9-E0E5-4ACA-8862-1E93CF1A36B0}"/>
                </a:ext>
              </a:extLst>
            </p:cNvPr>
            <p:cNvSpPr/>
            <p:nvPr/>
          </p:nvSpPr>
          <p:spPr>
            <a:xfrm>
              <a:off x="10008178" y="5052902"/>
              <a:ext cx="1567543" cy="774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模型参数调优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307EFDB1-724A-4408-914E-6A3F03E7F28A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rot="5400000" flipH="1">
              <a:off x="6996136" y="2031421"/>
              <a:ext cx="886485" cy="6705142"/>
            </a:xfrm>
            <a:prstGeom prst="bentConnector4">
              <a:avLst>
                <a:gd name="adj1" fmla="val -56311"/>
                <a:gd name="adj2" fmla="val 1000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rrow: Striped Right 74">
              <a:extLst>
                <a:ext uri="{FF2B5EF4-FFF2-40B4-BE49-F238E27FC236}">
                  <a16:creationId xmlns:a16="http://schemas.microsoft.com/office/drawing/2014/main" id="{1EE4DFCA-B68A-494B-94DC-1D8C47BDF5AC}"/>
                </a:ext>
              </a:extLst>
            </p:cNvPr>
            <p:cNvSpPr/>
            <p:nvPr/>
          </p:nvSpPr>
          <p:spPr>
            <a:xfrm rot="5400000">
              <a:off x="9849829" y="3685082"/>
              <a:ext cx="1947063" cy="493217"/>
            </a:xfrm>
            <a:prstGeom prst="stripedRightArrow">
              <a:avLst>
                <a:gd name="adj1" fmla="val 50000"/>
                <a:gd name="adj2" fmla="val 176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9" name="Graphic 78" descr="Team">
              <a:extLst>
                <a:ext uri="{FF2B5EF4-FFF2-40B4-BE49-F238E27FC236}">
                  <a16:creationId xmlns:a16="http://schemas.microsoft.com/office/drawing/2014/main" id="{BA4D87E4-1D2C-48A2-B658-A6DA4645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368625" y="3476176"/>
              <a:ext cx="449439" cy="449439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70D7B9A-66B7-447A-8520-76BDA76420FF}"/>
                </a:ext>
              </a:extLst>
            </p:cNvPr>
            <p:cNvSpPr/>
            <p:nvPr/>
          </p:nvSpPr>
          <p:spPr>
            <a:xfrm>
              <a:off x="9953803" y="3513888"/>
              <a:ext cx="1339710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i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34462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感谢您的聆听</a:t>
            </a:r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643B50-2959-485D-BF71-9293496C5254}"/>
              </a:ext>
            </a:extLst>
          </p:cNvPr>
          <p:cNvGrpSpPr/>
          <p:nvPr/>
        </p:nvGrpSpPr>
        <p:grpSpPr>
          <a:xfrm>
            <a:off x="1217934" y="849907"/>
            <a:ext cx="5422611" cy="4943873"/>
            <a:chOff x="790519" y="1455921"/>
            <a:chExt cx="5422611" cy="4943873"/>
          </a:xfrm>
        </p:grpSpPr>
        <p:sp>
          <p:nvSpPr>
            <p:cNvPr id="9" name="Diamond 286"/>
            <p:cNvSpPr/>
            <p:nvPr/>
          </p:nvSpPr>
          <p:spPr>
            <a:xfrm>
              <a:off x="793551" y="4663194"/>
              <a:ext cx="759736" cy="75973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1346944" y="4914932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优质股票池</a:t>
              </a:r>
            </a:p>
          </p:txBody>
        </p:sp>
        <p:sp>
          <p:nvSpPr>
            <p:cNvPr id="11" name="Diamond 288"/>
            <p:cNvSpPr/>
            <p:nvPr/>
          </p:nvSpPr>
          <p:spPr>
            <a:xfrm>
              <a:off x="793551" y="3594103"/>
              <a:ext cx="759736" cy="759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1343775" y="3837227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总分排序</a:t>
              </a:r>
            </a:p>
          </p:txBody>
        </p:sp>
        <p:sp>
          <p:nvSpPr>
            <p:cNvPr id="13" name="Diamond 290"/>
            <p:cNvSpPr/>
            <p:nvPr/>
          </p:nvSpPr>
          <p:spPr>
            <a:xfrm>
              <a:off x="793551" y="2525012"/>
              <a:ext cx="759736" cy="75973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1391291" y="2748253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量化评分</a:t>
              </a:r>
            </a:p>
          </p:txBody>
        </p:sp>
        <p:sp>
          <p:nvSpPr>
            <p:cNvPr id="15" name="Diamond 292"/>
            <p:cNvSpPr/>
            <p:nvPr/>
          </p:nvSpPr>
          <p:spPr>
            <a:xfrm>
              <a:off x="793553" y="1455921"/>
              <a:ext cx="759736" cy="759736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1390937" y="1688025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选股模型</a:t>
              </a:r>
            </a:p>
          </p:txBody>
        </p:sp>
        <p:sp>
          <p:nvSpPr>
            <p:cNvPr id="256" name="Diamond 286">
              <a:extLst>
                <a:ext uri="{FF2B5EF4-FFF2-40B4-BE49-F238E27FC236}">
                  <a16:creationId xmlns:a16="http://schemas.microsoft.com/office/drawing/2014/main" id="{39C29E3F-8CE8-4FBE-92BB-864718FE2EBC}"/>
                </a:ext>
              </a:extLst>
            </p:cNvPr>
            <p:cNvSpPr/>
            <p:nvPr/>
          </p:nvSpPr>
          <p:spPr>
            <a:xfrm>
              <a:off x="790519" y="5640058"/>
              <a:ext cx="759736" cy="75973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257" name="TextBox 300">
              <a:extLst>
                <a:ext uri="{FF2B5EF4-FFF2-40B4-BE49-F238E27FC236}">
                  <a16:creationId xmlns:a16="http://schemas.microsoft.com/office/drawing/2014/main" id="{B8BFAE37-4237-4C18-9E3C-CAC841CC1143}"/>
                </a:ext>
              </a:extLst>
            </p:cNvPr>
            <p:cNvSpPr txBox="1"/>
            <p:nvPr/>
          </p:nvSpPr>
          <p:spPr>
            <a:xfrm>
              <a:off x="1331576" y="5881813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解禁推送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3EB1A70-9498-4C76-A60A-B533CC2C9C02}"/>
              </a:ext>
            </a:extLst>
          </p:cNvPr>
          <p:cNvSpPr/>
          <p:nvPr/>
        </p:nvSpPr>
        <p:spPr>
          <a:xfrm>
            <a:off x="590021" y="610332"/>
            <a:ext cx="614855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优质股筛选及股东解禁提醒</a:t>
            </a:r>
            <a:endParaRPr lang="en-US" altLang="zh-CN" sz="36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120CE65-696C-4247-B7FA-C72078F416BC}"/>
              </a:ext>
            </a:extLst>
          </p:cNvPr>
          <p:cNvGrpSpPr/>
          <p:nvPr/>
        </p:nvGrpSpPr>
        <p:grpSpPr>
          <a:xfrm>
            <a:off x="-484257" y="1144969"/>
            <a:ext cx="13584436" cy="5011139"/>
            <a:chOff x="-484257" y="1144969"/>
            <a:chExt cx="13584436" cy="501113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A730C35-C382-4ED8-B7CA-470761F70ED7}"/>
                </a:ext>
              </a:extLst>
            </p:cNvPr>
            <p:cNvGrpSpPr/>
            <p:nvPr/>
          </p:nvGrpSpPr>
          <p:grpSpPr>
            <a:xfrm>
              <a:off x="-484257" y="1144969"/>
              <a:ext cx="13584436" cy="5011139"/>
              <a:chOff x="-297644" y="1386818"/>
              <a:chExt cx="13186785" cy="4825274"/>
            </a:xfrm>
          </p:grpSpPr>
          <p:cxnSp>
            <p:nvCxnSpPr>
              <p:cNvPr id="24" name="直接连接符 12">
                <a:extLst>
                  <a:ext uri="{FF2B5EF4-FFF2-40B4-BE49-F238E27FC236}">
                    <a16:creationId xmlns:a16="http://schemas.microsoft.com/office/drawing/2014/main" id="{1CD685EB-EA30-4968-B933-A6ECD82D557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903878" y="5115826"/>
                <a:ext cx="1532383" cy="0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3">
                <a:extLst>
                  <a:ext uri="{FF2B5EF4-FFF2-40B4-BE49-F238E27FC236}">
                    <a16:creationId xmlns:a16="http://schemas.microsoft.com/office/drawing/2014/main" id="{D25B03F3-E8B8-45A3-A651-0DB5177AC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124" y="4564886"/>
                <a:ext cx="1532383" cy="0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14">
                <a:extLst>
                  <a:ext uri="{FF2B5EF4-FFF2-40B4-BE49-F238E27FC236}">
                    <a16:creationId xmlns:a16="http://schemas.microsoft.com/office/drawing/2014/main" id="{D49484E0-B5D0-4074-AF76-DF3CF2AA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091" y="3475757"/>
                <a:ext cx="1532383" cy="0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15">
                <a:extLst>
                  <a:ext uri="{FF2B5EF4-FFF2-40B4-BE49-F238E27FC236}">
                    <a16:creationId xmlns:a16="http://schemas.microsoft.com/office/drawing/2014/main" id="{209A29C3-EB76-4071-9FE4-E66CB2CB1D4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5518121" y="4023105"/>
                <a:ext cx="1532383" cy="0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16">
                <a:extLst>
                  <a:ext uri="{FF2B5EF4-FFF2-40B4-BE49-F238E27FC236}">
                    <a16:creationId xmlns:a16="http://schemas.microsoft.com/office/drawing/2014/main" id="{6022C1CA-8F1F-40A2-9527-A77935BEA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7627" y="2122742"/>
                <a:ext cx="1336505" cy="1336505"/>
              </a:xfrm>
              <a:prstGeom prst="line">
                <a:avLst/>
              </a:prstGeom>
              <a:ln w="1905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45">
                <a:extLst>
                  <a:ext uri="{FF2B5EF4-FFF2-40B4-BE49-F238E27FC236}">
                    <a16:creationId xmlns:a16="http://schemas.microsoft.com/office/drawing/2014/main" id="{01768529-D46A-4FF5-A8B8-A58694C015F7}"/>
                  </a:ext>
                </a:extLst>
              </p:cNvPr>
              <p:cNvSpPr/>
              <p:nvPr/>
            </p:nvSpPr>
            <p:spPr>
              <a:xfrm>
                <a:off x="3795534" y="4178402"/>
                <a:ext cx="772966" cy="772967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椭圆 43">
                <a:extLst>
                  <a:ext uri="{FF2B5EF4-FFF2-40B4-BE49-F238E27FC236}">
                    <a16:creationId xmlns:a16="http://schemas.microsoft.com/office/drawing/2014/main" id="{CAB38BA1-7416-4254-AD93-6889656A37B8}"/>
                  </a:ext>
                </a:extLst>
              </p:cNvPr>
              <p:cNvSpPr/>
              <p:nvPr/>
            </p:nvSpPr>
            <p:spPr>
              <a:xfrm>
                <a:off x="6380434" y="3095153"/>
                <a:ext cx="772966" cy="772967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椭圆 41">
                <a:extLst>
                  <a:ext uri="{FF2B5EF4-FFF2-40B4-BE49-F238E27FC236}">
                    <a16:creationId xmlns:a16="http://schemas.microsoft.com/office/drawing/2014/main" id="{290C0C62-D229-4837-970D-10E4D26FA02A}"/>
                  </a:ext>
                </a:extLst>
              </p:cNvPr>
              <p:cNvSpPr/>
              <p:nvPr/>
            </p:nvSpPr>
            <p:spPr>
              <a:xfrm>
                <a:off x="8024414" y="3095153"/>
                <a:ext cx="772966" cy="772967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椭圆 39">
                <a:extLst>
                  <a:ext uri="{FF2B5EF4-FFF2-40B4-BE49-F238E27FC236}">
                    <a16:creationId xmlns:a16="http://schemas.microsoft.com/office/drawing/2014/main" id="{78B8A3D9-7C43-41B6-8311-91409360162B}"/>
                  </a:ext>
                </a:extLst>
              </p:cNvPr>
              <p:cNvSpPr/>
              <p:nvPr/>
            </p:nvSpPr>
            <p:spPr>
              <a:xfrm>
                <a:off x="2757869" y="5271122"/>
                <a:ext cx="772966" cy="772967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grpSp>
            <p:nvGrpSpPr>
              <p:cNvPr id="33" name="组合 21">
                <a:extLst>
                  <a:ext uri="{FF2B5EF4-FFF2-40B4-BE49-F238E27FC236}">
                    <a16:creationId xmlns:a16="http://schemas.microsoft.com/office/drawing/2014/main" id="{AE985F5B-7A1F-4335-92B8-EB256400AD1C}"/>
                  </a:ext>
                </a:extLst>
              </p:cNvPr>
              <p:cNvGrpSpPr/>
              <p:nvPr/>
            </p:nvGrpSpPr>
            <p:grpSpPr>
              <a:xfrm>
                <a:off x="-297644" y="5194154"/>
                <a:ext cx="2807160" cy="1017938"/>
                <a:chOff x="251866" y="1988839"/>
                <a:chExt cx="3288629" cy="861008"/>
              </a:xfrm>
            </p:grpSpPr>
            <p:sp>
              <p:nvSpPr>
                <p:cNvPr id="54" name="文本框 26">
                  <a:extLst>
                    <a:ext uri="{FF2B5EF4-FFF2-40B4-BE49-F238E27FC236}">
                      <a16:creationId xmlns:a16="http://schemas.microsoft.com/office/drawing/2014/main" id="{3342BE13-BB6B-41B2-8296-3DCDAE30A28A}"/>
                    </a:ext>
                  </a:extLst>
                </p:cNvPr>
                <p:cNvSpPr txBox="1"/>
                <p:nvPr/>
              </p:nvSpPr>
              <p:spPr>
                <a:xfrm>
                  <a:off x="251866" y="2372216"/>
                  <a:ext cx="3288629" cy="477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三大报表分析，</a:t>
                  </a:r>
                  <a:endParaRPr lang="en-US" altLang="zh-CN" sz="1400" dirty="0">
                    <a:cs typeface="+mn-ea"/>
                    <a:sym typeface="+mn-lt"/>
                  </a:endParaRPr>
                </a:p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纵向分析，行业分析</a:t>
                  </a:r>
                </a:p>
              </p:txBody>
            </p:sp>
            <p:sp>
              <p:nvSpPr>
                <p:cNvPr id="55" name="矩形 38">
                  <a:extLst>
                    <a:ext uri="{FF2B5EF4-FFF2-40B4-BE49-F238E27FC236}">
                      <a16:creationId xmlns:a16="http://schemas.microsoft.com/office/drawing/2014/main" id="{6F6E4679-297C-4A85-B3BB-E395CD0DAFDF}"/>
                    </a:ext>
                  </a:extLst>
                </p:cNvPr>
                <p:cNvSpPr/>
                <p:nvPr/>
              </p:nvSpPr>
              <p:spPr>
                <a:xfrm>
                  <a:off x="251866" y="1988839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1.</a:t>
                  </a:r>
                  <a:r>
                    <a:rPr lang="zh-CN" altLang="en-US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财务分析</a:t>
                  </a:r>
                </a:p>
              </p:txBody>
            </p:sp>
          </p:grpSp>
          <p:grpSp>
            <p:nvGrpSpPr>
              <p:cNvPr id="34" name="组合 22">
                <a:extLst>
                  <a:ext uri="{FF2B5EF4-FFF2-40B4-BE49-F238E27FC236}">
                    <a16:creationId xmlns:a16="http://schemas.microsoft.com/office/drawing/2014/main" id="{65836772-865D-48ED-956D-9F1A8D1FEB9D}"/>
                  </a:ext>
                </a:extLst>
              </p:cNvPr>
              <p:cNvGrpSpPr/>
              <p:nvPr/>
            </p:nvGrpSpPr>
            <p:grpSpPr>
              <a:xfrm>
                <a:off x="7795635" y="4107139"/>
                <a:ext cx="3041548" cy="1067544"/>
                <a:chOff x="-1183386" y="2736733"/>
                <a:chExt cx="3519787" cy="902967"/>
              </a:xfrm>
            </p:grpSpPr>
            <p:sp>
              <p:nvSpPr>
                <p:cNvPr id="47" name="文本框 29">
                  <a:extLst>
                    <a:ext uri="{FF2B5EF4-FFF2-40B4-BE49-F238E27FC236}">
                      <a16:creationId xmlns:a16="http://schemas.microsoft.com/office/drawing/2014/main" id="{96DE8A1B-3B1B-466E-BA63-F4D397F85A54}"/>
                    </a:ext>
                  </a:extLst>
                </p:cNvPr>
                <p:cNvSpPr txBox="1"/>
                <p:nvPr/>
              </p:nvSpPr>
              <p:spPr>
                <a:xfrm>
                  <a:off x="-1183386" y="3162068"/>
                  <a:ext cx="2132655" cy="4776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根据解禁名单和优质股票池，扫描出目标股票</a:t>
                  </a:r>
                </a:p>
              </p:txBody>
            </p:sp>
            <p:sp>
              <p:nvSpPr>
                <p:cNvPr id="52" name="矩形 36">
                  <a:extLst>
                    <a:ext uri="{FF2B5EF4-FFF2-40B4-BE49-F238E27FC236}">
                      <a16:creationId xmlns:a16="http://schemas.microsoft.com/office/drawing/2014/main" id="{181A9C1E-8A92-4605-9091-FC13EB46E666}"/>
                    </a:ext>
                  </a:extLst>
                </p:cNvPr>
                <p:cNvSpPr/>
                <p:nvPr/>
              </p:nvSpPr>
              <p:spPr>
                <a:xfrm>
                  <a:off x="-952228" y="2736733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5.</a:t>
                  </a:r>
                  <a:r>
                    <a:rPr lang="zh-CN" altLang="en-US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解禁扫描</a:t>
                  </a:r>
                </a:p>
              </p:txBody>
            </p:sp>
          </p:grpSp>
          <p:grpSp>
            <p:nvGrpSpPr>
              <p:cNvPr id="35" name="组合 23">
                <a:extLst>
                  <a:ext uri="{FF2B5EF4-FFF2-40B4-BE49-F238E27FC236}">
                    <a16:creationId xmlns:a16="http://schemas.microsoft.com/office/drawing/2014/main" id="{094276CC-C2CB-42D3-8B6D-B9407368B7C0}"/>
                  </a:ext>
                </a:extLst>
              </p:cNvPr>
              <p:cNvGrpSpPr/>
              <p:nvPr/>
            </p:nvGrpSpPr>
            <p:grpSpPr>
              <a:xfrm>
                <a:off x="5363337" y="2016237"/>
                <a:ext cx="2807160" cy="1017938"/>
                <a:chOff x="251866" y="1988839"/>
                <a:chExt cx="3288629" cy="861008"/>
              </a:xfrm>
            </p:grpSpPr>
            <p:sp>
              <p:nvSpPr>
                <p:cNvPr id="45" name="文本框 32">
                  <a:extLst>
                    <a:ext uri="{FF2B5EF4-FFF2-40B4-BE49-F238E27FC236}">
                      <a16:creationId xmlns:a16="http://schemas.microsoft.com/office/drawing/2014/main" id="{12CEA9B2-019D-49B5-97FA-6ECA6863C566}"/>
                    </a:ext>
                  </a:extLst>
                </p:cNvPr>
                <p:cNvSpPr txBox="1"/>
                <p:nvPr/>
              </p:nvSpPr>
              <p:spPr>
                <a:xfrm>
                  <a:off x="251866" y="2372216"/>
                  <a:ext cx="3288629" cy="477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甄选出各行业共</a:t>
                  </a:r>
                  <a:r>
                    <a:rPr lang="en-US" altLang="zh-CN" sz="1400" dirty="0">
                      <a:cs typeface="+mn-ea"/>
                      <a:sym typeface="+mn-lt"/>
                    </a:rPr>
                    <a:t>500</a:t>
                  </a:r>
                  <a:r>
                    <a:rPr lang="zh-CN" altLang="en-US" sz="1400" dirty="0">
                      <a:cs typeface="+mn-ea"/>
                      <a:sym typeface="+mn-lt"/>
                    </a:rPr>
                    <a:t>余只优质股票</a:t>
                  </a:r>
                </a:p>
              </p:txBody>
            </p:sp>
            <p:sp>
              <p:nvSpPr>
                <p:cNvPr id="46" name="矩形 34">
                  <a:extLst>
                    <a:ext uri="{FF2B5EF4-FFF2-40B4-BE49-F238E27FC236}">
                      <a16:creationId xmlns:a16="http://schemas.microsoft.com/office/drawing/2014/main" id="{1664043D-A347-480C-BBF9-C0ECEB1C5685}"/>
                    </a:ext>
                  </a:extLst>
                </p:cNvPr>
                <p:cNvSpPr/>
                <p:nvPr/>
              </p:nvSpPr>
              <p:spPr>
                <a:xfrm>
                  <a:off x="251866" y="1988839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4.</a:t>
                  </a:r>
                  <a:r>
                    <a:rPr lang="zh-CN" altLang="en-US" sz="20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优质股票池</a:t>
                  </a:r>
                </a:p>
              </p:txBody>
            </p:sp>
          </p:grpSp>
          <p:grpSp>
            <p:nvGrpSpPr>
              <p:cNvPr id="36" name="组合 24">
                <a:extLst>
                  <a:ext uri="{FF2B5EF4-FFF2-40B4-BE49-F238E27FC236}">
                    <a16:creationId xmlns:a16="http://schemas.microsoft.com/office/drawing/2014/main" id="{0A19E7A3-3C64-4FD1-B956-B47C531D161D}"/>
                  </a:ext>
                </a:extLst>
              </p:cNvPr>
              <p:cNvGrpSpPr/>
              <p:nvPr/>
            </p:nvGrpSpPr>
            <p:grpSpPr>
              <a:xfrm>
                <a:off x="4346927" y="5100840"/>
                <a:ext cx="2807160" cy="1017938"/>
                <a:chOff x="251866" y="1988839"/>
                <a:chExt cx="3288629" cy="861008"/>
              </a:xfrm>
            </p:grpSpPr>
            <p:sp>
              <p:nvSpPr>
                <p:cNvPr id="43" name="文本框 35">
                  <a:extLst>
                    <a:ext uri="{FF2B5EF4-FFF2-40B4-BE49-F238E27FC236}">
                      <a16:creationId xmlns:a16="http://schemas.microsoft.com/office/drawing/2014/main" id="{FF9C1C9B-3BB2-4F84-B935-B34CB9B52EA6}"/>
                    </a:ext>
                  </a:extLst>
                </p:cNvPr>
                <p:cNvSpPr txBox="1"/>
                <p:nvPr/>
              </p:nvSpPr>
              <p:spPr>
                <a:xfrm>
                  <a:off x="251866" y="2372216"/>
                  <a:ext cx="3288629" cy="477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根据财务诊断模型，</a:t>
                  </a:r>
                  <a:endParaRPr lang="en-US" altLang="zh-CN" sz="1400" dirty="0">
                    <a:cs typeface="+mn-ea"/>
                    <a:sym typeface="+mn-lt"/>
                  </a:endParaRPr>
                </a:p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剔除不安全股票</a:t>
                  </a:r>
                </a:p>
              </p:txBody>
            </p:sp>
            <p:sp>
              <p:nvSpPr>
                <p:cNvPr id="44" name="矩形 32">
                  <a:extLst>
                    <a:ext uri="{FF2B5EF4-FFF2-40B4-BE49-F238E27FC236}">
                      <a16:creationId xmlns:a16="http://schemas.microsoft.com/office/drawing/2014/main" id="{041BDE87-B5EF-4E83-80D8-99437F830AFF}"/>
                    </a:ext>
                  </a:extLst>
                </p:cNvPr>
                <p:cNvSpPr/>
                <p:nvPr/>
              </p:nvSpPr>
              <p:spPr>
                <a:xfrm>
                  <a:off x="251866" y="1988839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3.</a:t>
                  </a:r>
                  <a:r>
                    <a:rPr lang="zh-CN" altLang="en-US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财报安全评分</a:t>
                  </a:r>
                </a:p>
              </p:txBody>
            </p:sp>
          </p:grpSp>
          <p:sp>
            <p:nvSpPr>
              <p:cNvPr id="41" name="椭圆 29">
                <a:extLst>
                  <a:ext uri="{FF2B5EF4-FFF2-40B4-BE49-F238E27FC236}">
                    <a16:creationId xmlns:a16="http://schemas.microsoft.com/office/drawing/2014/main" id="{F148CD94-36E9-4C04-A077-229141861F97}"/>
                  </a:ext>
                </a:extLst>
              </p:cNvPr>
              <p:cNvSpPr/>
              <p:nvPr/>
            </p:nvSpPr>
            <p:spPr>
              <a:xfrm>
                <a:off x="5364024" y="4178402"/>
                <a:ext cx="772966" cy="772967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8" name="组合 26">
                <a:extLst>
                  <a:ext uri="{FF2B5EF4-FFF2-40B4-BE49-F238E27FC236}">
                    <a16:creationId xmlns:a16="http://schemas.microsoft.com/office/drawing/2014/main" id="{CAB57388-61A2-4791-80F0-42CFB5CA36F3}"/>
                  </a:ext>
                </a:extLst>
              </p:cNvPr>
              <p:cNvGrpSpPr/>
              <p:nvPr/>
            </p:nvGrpSpPr>
            <p:grpSpPr>
              <a:xfrm>
                <a:off x="2778437" y="3089201"/>
                <a:ext cx="2807160" cy="1017938"/>
                <a:chOff x="251866" y="1988839"/>
                <a:chExt cx="3288629" cy="861008"/>
              </a:xfrm>
            </p:grpSpPr>
            <p:sp>
              <p:nvSpPr>
                <p:cNvPr id="39" name="文本框 47">
                  <a:extLst>
                    <a:ext uri="{FF2B5EF4-FFF2-40B4-BE49-F238E27FC236}">
                      <a16:creationId xmlns:a16="http://schemas.microsoft.com/office/drawing/2014/main" id="{4B0CE2D6-E464-4F20-BB71-AE93C4910022}"/>
                    </a:ext>
                  </a:extLst>
                </p:cNvPr>
                <p:cNvSpPr txBox="1"/>
                <p:nvPr/>
              </p:nvSpPr>
              <p:spPr>
                <a:xfrm>
                  <a:off x="251866" y="2372216"/>
                  <a:ext cx="3288629" cy="477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ct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六大维度全方位综合评分</a:t>
                  </a:r>
                </a:p>
              </p:txBody>
            </p:sp>
            <p:sp>
              <p:nvSpPr>
                <p:cNvPr id="40" name="矩形 28">
                  <a:extLst>
                    <a:ext uri="{FF2B5EF4-FFF2-40B4-BE49-F238E27FC236}">
                      <a16:creationId xmlns:a16="http://schemas.microsoft.com/office/drawing/2014/main" id="{14F9A8A8-8ED5-4D9F-AEF4-F313EC60FE33}"/>
                    </a:ext>
                  </a:extLst>
                </p:cNvPr>
                <p:cNvSpPr/>
                <p:nvPr/>
              </p:nvSpPr>
              <p:spPr>
                <a:xfrm>
                  <a:off x="251866" y="1988839"/>
                  <a:ext cx="3288629" cy="306375"/>
                </a:xfrm>
                <a:prstGeom prst="rect">
                  <a:avLst/>
                </a:prstGeom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en-US" altLang="zh-CN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2.</a:t>
                  </a:r>
                  <a:r>
                    <a:rPr lang="zh-CN" altLang="en-US" sz="2000" b="1" dirty="0">
                      <a:solidFill>
                        <a:schemeClr val="accent5">
                          <a:lumMod val="75000"/>
                        </a:schemeClr>
                      </a:solidFill>
                      <a:cs typeface="+mn-ea"/>
                      <a:sym typeface="+mn-lt"/>
                    </a:rPr>
                    <a:t>多维度综合评分</a:t>
                  </a:r>
                </a:p>
              </p:txBody>
            </p:sp>
          </p:grpSp>
          <p:sp>
            <p:nvSpPr>
              <p:cNvPr id="64" name="矩形 5">
                <a:extLst>
                  <a:ext uri="{FF2B5EF4-FFF2-40B4-BE49-F238E27FC236}">
                    <a16:creationId xmlns:a16="http://schemas.microsoft.com/office/drawing/2014/main" id="{46FC2905-9310-4E04-AC37-8CBAC19F1801}"/>
                  </a:ext>
                </a:extLst>
              </p:cNvPr>
              <p:cNvSpPr/>
              <p:nvPr/>
            </p:nvSpPr>
            <p:spPr bwMode="gray">
              <a:xfrm>
                <a:off x="9887651" y="1386818"/>
                <a:ext cx="1563647" cy="7356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="t"/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矩形 36">
                <a:extLst>
                  <a:ext uri="{FF2B5EF4-FFF2-40B4-BE49-F238E27FC236}">
                    <a16:creationId xmlns:a16="http://schemas.microsoft.com/office/drawing/2014/main" id="{33C3A16E-6EA6-42F4-8A7A-67E459815F56}"/>
                  </a:ext>
                </a:extLst>
              </p:cNvPr>
              <p:cNvSpPr/>
              <p:nvPr/>
            </p:nvSpPr>
            <p:spPr>
              <a:xfrm>
                <a:off x="10047345" y="2338725"/>
                <a:ext cx="2841796" cy="362216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6.</a:t>
                </a:r>
                <a:r>
                  <a: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解禁推送</a:t>
                </a:r>
              </a:p>
            </p:txBody>
          </p:sp>
          <p:sp>
            <p:nvSpPr>
              <p:cNvPr id="66" name="文本框 29">
                <a:extLst>
                  <a:ext uri="{FF2B5EF4-FFF2-40B4-BE49-F238E27FC236}">
                    <a16:creationId xmlns:a16="http://schemas.microsoft.com/office/drawing/2014/main" id="{13438B2A-4552-4FD6-B32C-1B85EEC3337C}"/>
                  </a:ext>
                </a:extLst>
              </p:cNvPr>
              <p:cNvSpPr txBox="1"/>
              <p:nvPr/>
            </p:nvSpPr>
            <p:spPr>
              <a:xfrm>
                <a:off x="9878539" y="2662293"/>
                <a:ext cx="1735512" cy="1083560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定期提前进行标的推送</a:t>
                </a:r>
              </a:p>
            </p:txBody>
          </p:sp>
          <p:pic>
            <p:nvPicPr>
              <p:cNvPr id="15" name="Graphic 14" descr="Email">
                <a:extLst>
                  <a:ext uri="{FF2B5EF4-FFF2-40B4-BE49-F238E27FC236}">
                    <a16:creationId xmlns:a16="http://schemas.microsoft.com/office/drawing/2014/main" id="{A26225E2-B5A7-4B09-BE24-04C22D44B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85114" y="1465259"/>
                <a:ext cx="586954" cy="586954"/>
              </a:xfrm>
              <a:prstGeom prst="rect">
                <a:avLst/>
              </a:prstGeom>
            </p:spPr>
          </p:pic>
          <p:pic>
            <p:nvPicPr>
              <p:cNvPr id="17" name="Graphic 16" descr="Smart Phone">
                <a:extLst>
                  <a:ext uri="{FF2B5EF4-FFF2-40B4-BE49-F238E27FC236}">
                    <a16:creationId xmlns:a16="http://schemas.microsoft.com/office/drawing/2014/main" id="{B62F1716-AE9E-4CE6-8537-5B6549A1B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963894" y="1458489"/>
                <a:ext cx="592320" cy="592320"/>
              </a:xfrm>
              <a:prstGeom prst="rect">
                <a:avLst/>
              </a:prstGeom>
            </p:spPr>
          </p:pic>
          <p:pic>
            <p:nvPicPr>
              <p:cNvPr id="19" name="Graphic 18" descr="Magnifying glass">
                <a:extLst>
                  <a:ext uri="{FF2B5EF4-FFF2-40B4-BE49-F238E27FC236}">
                    <a16:creationId xmlns:a16="http://schemas.microsoft.com/office/drawing/2014/main" id="{C137CF94-8EE9-4F7A-841A-ADDB0A6D9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125249" y="3181088"/>
                <a:ext cx="540658" cy="540658"/>
              </a:xfrm>
              <a:prstGeom prst="rect">
                <a:avLst/>
              </a:prstGeom>
            </p:spPr>
          </p:pic>
          <p:pic>
            <p:nvPicPr>
              <p:cNvPr id="21" name="Graphic 20" descr="Bar chart">
                <a:extLst>
                  <a:ext uri="{FF2B5EF4-FFF2-40B4-BE49-F238E27FC236}">
                    <a16:creationId xmlns:a16="http://schemas.microsoft.com/office/drawing/2014/main" id="{ED2EDAB2-2EC7-40BA-B511-2B7A31A4D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876133" y="4255752"/>
                <a:ext cx="636587" cy="636587"/>
              </a:xfrm>
              <a:prstGeom prst="rect">
                <a:avLst/>
              </a:prstGeom>
            </p:spPr>
          </p:pic>
          <p:pic>
            <p:nvPicPr>
              <p:cNvPr id="67" name="Graphic 66" descr="Filter">
                <a:extLst>
                  <a:ext uri="{FF2B5EF4-FFF2-40B4-BE49-F238E27FC236}">
                    <a16:creationId xmlns:a16="http://schemas.microsoft.com/office/drawing/2014/main" id="{88C9D486-C1EA-4543-94C0-265E0E4A7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43326" y="3195755"/>
                <a:ext cx="680498" cy="680498"/>
              </a:xfrm>
              <a:prstGeom prst="rect">
                <a:avLst/>
              </a:prstGeom>
            </p:spPr>
          </p:pic>
          <p:pic>
            <p:nvPicPr>
              <p:cNvPr id="69" name="Graphic 68" descr="Books">
                <a:extLst>
                  <a:ext uri="{FF2B5EF4-FFF2-40B4-BE49-F238E27FC236}">
                    <a16:creationId xmlns:a16="http://schemas.microsoft.com/office/drawing/2014/main" id="{F4BBD21D-910E-414A-8EC0-35FAAF656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42355" y="5355608"/>
                <a:ext cx="603994" cy="603994"/>
              </a:xfrm>
              <a:prstGeom prst="rect">
                <a:avLst/>
              </a:prstGeom>
            </p:spPr>
          </p:pic>
          <p:pic>
            <p:nvPicPr>
              <p:cNvPr id="71" name="Graphic 70" descr="Stethoscope">
                <a:extLst>
                  <a:ext uri="{FF2B5EF4-FFF2-40B4-BE49-F238E27FC236}">
                    <a16:creationId xmlns:a16="http://schemas.microsoft.com/office/drawing/2014/main" id="{986FCB5F-C4BD-40B0-932A-1E27BC703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475067" y="4293292"/>
                <a:ext cx="550880" cy="550880"/>
              </a:xfrm>
              <a:prstGeom prst="rect">
                <a:avLst/>
              </a:prstGeom>
            </p:spPr>
          </p:pic>
        </p:grpSp>
        <p:pic>
          <p:nvPicPr>
            <p:cNvPr id="76" name="Graphic 75" descr="Checklist">
              <a:extLst>
                <a:ext uri="{FF2B5EF4-FFF2-40B4-BE49-F238E27FC236}">
                  <a16:creationId xmlns:a16="http://schemas.microsoft.com/office/drawing/2014/main" id="{3AA785A1-84B5-496D-B0E8-F13D8FBE1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998792" y="1190845"/>
              <a:ext cx="727419" cy="727419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073162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1.</a:t>
              </a:r>
              <a:r>
                <a:rPr lang="zh-CN" altLang="en-US" sz="2400" spc="600" dirty="0">
                  <a:cs typeface="+mn-ea"/>
                  <a:sym typeface="+mn-lt"/>
                </a:rPr>
                <a:t>选股模型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0E149D-99CD-4DEE-BDC2-161A51ADC430}"/>
              </a:ext>
            </a:extLst>
          </p:cNvPr>
          <p:cNvGrpSpPr/>
          <p:nvPr/>
        </p:nvGrpSpPr>
        <p:grpSpPr>
          <a:xfrm>
            <a:off x="565077" y="2557920"/>
            <a:ext cx="11061843" cy="3837557"/>
            <a:chOff x="719849" y="1880308"/>
            <a:chExt cx="11061843" cy="3544937"/>
          </a:xfrm>
        </p:grpSpPr>
        <p:grpSp>
          <p:nvGrpSpPr>
            <p:cNvPr id="5" name="d85120d9-3b6f-429b-8a6e-ad308469543a">
              <a:extLst>
                <a:ext uri="{FF2B5EF4-FFF2-40B4-BE49-F238E27FC236}">
                  <a16:creationId xmlns:a16="http://schemas.microsoft.com/office/drawing/2014/main" id="{0565642A-C072-4E47-B368-E4C7DEC656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9849" y="1880308"/>
              <a:ext cx="11061843" cy="3544937"/>
              <a:chOff x="1003840" y="1560463"/>
              <a:chExt cx="11907637" cy="3544937"/>
            </a:xfrm>
          </p:grpSpPr>
          <p:sp>
            <p:nvSpPr>
              <p:cNvPr id="6" name="矩形 5"/>
              <p:cNvSpPr/>
              <p:nvPr/>
            </p:nvSpPr>
            <p:spPr bwMode="gray">
              <a:xfrm>
                <a:off x="1330888" y="3723650"/>
                <a:ext cx="1789844" cy="13817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="t"/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rPr>
                  <a:t>流动比率</a:t>
                </a:r>
                <a:endParaRPr lang="en-US" altLang="zh-CN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rPr>
                  <a:t>利息保障倍数</a:t>
                </a:r>
                <a:endParaRPr lang="en-US" altLang="zh-CN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箭头: 五边形 2"/>
              <p:cNvSpPr>
                <a:spLocks noChangeAspect="1"/>
              </p:cNvSpPr>
              <p:nvPr/>
            </p:nvSpPr>
            <p:spPr bwMode="auto">
              <a:xfrm>
                <a:off x="1003840" y="1560463"/>
                <a:ext cx="11907637" cy="709683"/>
              </a:xfrm>
              <a:prstGeom prst="homePlate">
                <a:avLst>
                  <a:gd name="adj" fmla="val 35856"/>
                </a:avLst>
              </a:prstGeom>
              <a:solidFill>
                <a:schemeClr val="tx1">
                  <a:lumMod val="20000"/>
                  <a:lumOff val="80000"/>
                  <a:alpha val="48000"/>
                </a:schemeClr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六大维度及维度指标</a:t>
                </a:r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>
                <a:spLocks noChangeAspect="1"/>
              </p:cNvSpPr>
              <p:nvPr/>
            </p:nvSpPr>
            <p:spPr bwMode="gray">
              <a:xfrm>
                <a:off x="3211819" y="2279787"/>
                <a:ext cx="1789844" cy="1381750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accent3"/>
                </a:solidFill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tIns="45720" rIns="45720" bIns="45720" anchor="ctr">
                <a:noAutofit/>
              </a:bodyPr>
              <a:lstStyle/>
              <a:p>
                <a:pPr algn="ctr">
                  <a:defRPr/>
                </a:pP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盈利能力</a:t>
                </a:r>
                <a:endParaRPr lang="en-US" altLang="zh-CN" sz="2000" b="1" kern="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PA</a:t>
                </a:r>
                <a:endPara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>
                <a:spLocks noChangeAspect="1"/>
              </p:cNvSpPr>
              <p:nvPr/>
            </p:nvSpPr>
            <p:spPr bwMode="gray">
              <a:xfrm>
                <a:off x="5092749" y="2279787"/>
                <a:ext cx="1789844" cy="138175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tIns="45720" rIns="45720" bIns="45720" anchor="ctr">
                <a:noAutofit/>
              </a:bodyPr>
              <a:lstStyle/>
              <a:p>
                <a:pPr algn="ctr">
                  <a:defRPr/>
                </a:pP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经营效率</a:t>
                </a:r>
                <a:endParaRPr lang="en-US" altLang="zh-CN" sz="2000" b="1" kern="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OE</a:t>
                </a:r>
                <a:endPara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>
                <a:spLocks noChangeAspect="1"/>
              </p:cNvSpPr>
              <p:nvPr/>
            </p:nvSpPr>
            <p:spPr bwMode="gray">
              <a:xfrm>
                <a:off x="6982086" y="2279787"/>
                <a:ext cx="1789844" cy="1381750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accent3"/>
                </a:solidFill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tIns="45720" rIns="45720" bIns="45720" anchor="ctr">
                <a:noAutofit/>
              </a:bodyPr>
              <a:lstStyle/>
              <a:p>
                <a:pPr algn="ctr">
                  <a:defRPr/>
                </a:pP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成长能力</a:t>
                </a:r>
                <a:endParaRPr lang="en-US" altLang="zh-CN" sz="2000" b="1" kern="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GA</a:t>
                </a:r>
                <a:endPara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>
                <a:spLocks/>
              </p:cNvSpPr>
              <p:nvPr/>
            </p:nvSpPr>
            <p:spPr bwMode="gray">
              <a:xfrm>
                <a:off x="3211818" y="3724656"/>
                <a:ext cx="1791757" cy="1380744"/>
              </a:xfrm>
              <a:prstGeom prst="rect">
                <a:avLst/>
              </a:prstGeom>
              <a:noFill/>
              <a:ln w="19050" algn="ctr">
                <a:solidFill>
                  <a:schemeClr val="accent3"/>
                </a:solidFill>
                <a:miter lim="800000"/>
                <a:headEnd/>
                <a:tailEnd/>
              </a:ln>
              <a:effectLst/>
            </p:spPr>
            <p:txBody>
              <a:bodyPr lIns="91440" tIns="91440" rIns="91440" anchor="t" anchorCtr="0">
                <a:noAutofit/>
              </a:bodyPr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毛利率</a:t>
                </a:r>
                <a:r>
                  <a:rPr lang="en-US" altLang="zh-CN" sz="1400" dirty="0">
                    <a:cs typeface="+mn-ea"/>
                    <a:sym typeface="+mn-lt"/>
                  </a:rPr>
                  <a:t>GPM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净资产收益率</a:t>
                </a:r>
                <a:r>
                  <a:rPr lang="en-US" altLang="zh-CN" sz="1400" dirty="0">
                    <a:cs typeface="+mn-ea"/>
                    <a:sym typeface="+mn-lt"/>
                  </a:rPr>
                  <a:t>ROE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总资产收益率</a:t>
                </a:r>
                <a:r>
                  <a:rPr lang="en-US" altLang="zh-CN" sz="1400" dirty="0">
                    <a:cs typeface="+mn-ea"/>
                    <a:sym typeface="+mn-lt"/>
                  </a:rPr>
                  <a:t>ROTA</a:t>
                </a:r>
              </a:p>
            </p:txBody>
          </p:sp>
          <p:sp>
            <p:nvSpPr>
              <p:cNvPr id="15" name="矩形 14"/>
              <p:cNvSpPr>
                <a:spLocks/>
              </p:cNvSpPr>
              <p:nvPr/>
            </p:nvSpPr>
            <p:spPr bwMode="gray">
              <a:xfrm>
                <a:off x="5092748" y="3724656"/>
                <a:ext cx="1791757" cy="1380744"/>
              </a:xfrm>
              <a:prstGeom prst="rect">
                <a:avLst/>
              </a:prstGeom>
              <a:noFill/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91440" tIns="91440" rIns="91440" anchor="t" anchorCtr="0">
                <a:noAutofit/>
              </a:bodyPr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应收账款周转率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存货周转率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流动资产周转率</a:t>
                </a:r>
                <a:endParaRPr lang="en-US" altLang="zh-CN" sz="1400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>
                <a:spLocks/>
              </p:cNvSpPr>
              <p:nvPr/>
            </p:nvSpPr>
            <p:spPr bwMode="gray">
              <a:xfrm>
                <a:off x="6982085" y="3724656"/>
                <a:ext cx="1791757" cy="1380744"/>
              </a:xfrm>
              <a:prstGeom prst="rect">
                <a:avLst/>
              </a:prstGeom>
              <a:noFill/>
              <a:ln w="19050" algn="ctr">
                <a:solidFill>
                  <a:schemeClr val="accent3"/>
                </a:solidFill>
                <a:miter lim="800000"/>
                <a:headEnd/>
                <a:tailEnd/>
              </a:ln>
              <a:effectLst/>
            </p:spPr>
            <p:txBody>
              <a:bodyPr lIns="91440" tIns="91440" rIns="91440" anchor="t" anchorCtr="0">
                <a:noAutofit/>
              </a:bodyPr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主营增长率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净资产增长率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净利润增长率</a:t>
                </a:r>
                <a:endParaRPr lang="en-US" altLang="zh-CN" sz="1400" dirty="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>
                <a:spLocks/>
              </p:cNvSpPr>
              <p:nvPr/>
            </p:nvSpPr>
            <p:spPr bwMode="gray">
              <a:xfrm>
                <a:off x="8869510" y="3724656"/>
                <a:ext cx="1791757" cy="1380744"/>
              </a:xfrm>
              <a:prstGeom prst="rect">
                <a:avLst/>
              </a:prstGeom>
              <a:noFill/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lIns="91440" tIns="91440" rIns="91440" anchor="t" anchorCtr="0">
                <a:noAutofit/>
              </a:bodyPr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zh-CN" sz="1400" dirty="0">
                    <a:latin typeface="Arial Unicode MS" panose="020B0604020202020204" pitchFamily="34" charset="-122"/>
                  </a:rPr>
                  <a:t>资产的经营现金流量回报率</a:t>
                </a:r>
                <a:endParaRPr lang="en-US" altLang="zh-CN" sz="1400" dirty="0">
                  <a:latin typeface="Arial Unicode MS" panose="020B0604020202020204" pitchFamily="34" charset="-122"/>
                </a:endParaRP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zh-CN" altLang="en-US" sz="1400" dirty="0">
                    <a:latin typeface="Arial Unicode MS" panose="020B0604020202020204" pitchFamily="34" charset="-122"/>
                  </a:rPr>
                  <a:t>净利润现金比率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>
                <a:spLocks noChangeAspect="1"/>
              </p:cNvSpPr>
              <p:nvPr/>
            </p:nvSpPr>
            <p:spPr bwMode="gray">
              <a:xfrm>
                <a:off x="1330886" y="2279787"/>
                <a:ext cx="1789844" cy="138175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tIns="45720" rIns="45720" bIns="45720" anchor="ctr">
                <a:noAutofit/>
              </a:bodyPr>
              <a:lstStyle/>
              <a:p>
                <a:pPr algn="ctr">
                  <a:defRPr/>
                </a:pP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偿债能力</a:t>
                </a:r>
                <a:endParaRPr lang="en-US" altLang="zh-CN" sz="2000" b="1" kern="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DPA</a:t>
                </a:r>
                <a:endPara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gray">
              <a:xfrm>
                <a:off x="8869510" y="2279787"/>
                <a:ext cx="1791757" cy="138175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现金流量</a:t>
                </a:r>
                <a:endParaRPr lang="en-US" altLang="zh-CN" sz="2000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2000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CF</a:t>
                </a:r>
                <a:endParaRPr lang="zh-CN" altLang="en-US" sz="2000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矩形 7">
              <a:extLst>
                <a:ext uri="{FF2B5EF4-FFF2-40B4-BE49-F238E27FC236}">
                  <a16:creationId xmlns:a16="http://schemas.microsoft.com/office/drawing/2014/main" id="{9AF3EA2C-F349-4960-9C01-39136F03E99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9809439" y="2599632"/>
              <a:ext cx="1662712" cy="138175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规模</a:t>
              </a:r>
              <a:endParaRPr lang="en-US" altLang="zh-CN" sz="20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en-US" altLang="zh-CN" sz="20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MV</a:t>
              </a:r>
              <a:endParaRPr lang="zh-CN" altLang="en-US" sz="20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13">
              <a:extLst>
                <a:ext uri="{FF2B5EF4-FFF2-40B4-BE49-F238E27FC236}">
                  <a16:creationId xmlns:a16="http://schemas.microsoft.com/office/drawing/2014/main" id="{D800E401-323A-49C3-B8B2-E05779B157AE}"/>
                </a:ext>
              </a:extLst>
            </p:cNvPr>
            <p:cNvSpPr>
              <a:spLocks/>
            </p:cNvSpPr>
            <p:nvPr/>
          </p:nvSpPr>
          <p:spPr bwMode="gray">
            <a:xfrm>
              <a:off x="9809438" y="4044501"/>
              <a:ext cx="1664489" cy="1380744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sz="1400" dirty="0">
                  <a:latin typeface="Arial Unicode MS" panose="020B0604020202020204" pitchFamily="34" charset="-122"/>
                </a:rPr>
                <a:t>总市值</a:t>
              </a:r>
              <a:endParaRPr lang="en-US" altLang="zh-CN" sz="1400" dirty="0">
                <a:latin typeface="Arial Unicode MS" panose="020B0604020202020204" pitchFamily="34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400" dirty="0">
                  <a:latin typeface="Arial Unicode MS" panose="020B0604020202020204" pitchFamily="34" charset="-122"/>
                </a:rPr>
                <a:t>流通市值</a:t>
              </a:r>
              <a:endParaRPr lang="en-US" altLang="zh-CN" sz="1400" dirty="0">
                <a:latin typeface="Arial Unicode MS" panose="020B0604020202020204" pitchFamily="34" charset="-122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AC042CA1-F1B1-4E98-9F2B-0F622765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33" y="12599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1719B92A-B193-48BE-B6C9-5D859F02F4C0}"/>
              </a:ext>
            </a:extLst>
          </p:cNvPr>
          <p:cNvSpPr/>
          <p:nvPr/>
        </p:nvSpPr>
        <p:spPr bwMode="gray">
          <a:xfrm>
            <a:off x="5741367" y="1340147"/>
            <a:ext cx="3815100" cy="1024443"/>
          </a:xfrm>
          <a:prstGeom prst="round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lvl="0" algn="ctr"/>
            <a:r>
              <a:rPr lang="zh-CN" altLang="en-US" sz="1600" dirty="0">
                <a:solidFill>
                  <a:schemeClr val="tx1"/>
                </a:solidFill>
              </a:rPr>
              <a:t>参考沃尔评分法，</a:t>
            </a:r>
            <a:r>
              <a:rPr lang="en-US" altLang="zh-CN" sz="1600" dirty="0">
                <a:solidFill>
                  <a:schemeClr val="tx1"/>
                </a:solidFill>
              </a:rPr>
              <a:t>Z-score</a:t>
            </a:r>
            <a:r>
              <a:rPr lang="zh-CN" altLang="en-US" sz="1600" dirty="0">
                <a:solidFill>
                  <a:schemeClr val="tx1"/>
                </a:solidFill>
              </a:rPr>
              <a:t>，央企综合评价体系，采用以下六个维度及其指标作为评价指标。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E8F401-A5F3-443F-9BC5-2C5533B61229}"/>
              </a:ext>
            </a:extLst>
          </p:cNvPr>
          <p:cNvSpPr/>
          <p:nvPr/>
        </p:nvSpPr>
        <p:spPr>
          <a:xfrm>
            <a:off x="2168447" y="1620867"/>
            <a:ext cx="2236510" cy="431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i="1" u="sng" dirty="0">
                <a:cs typeface="+mn-ea"/>
                <a:sym typeface="+mn-lt"/>
              </a:rPr>
              <a:t>多维度综合评分法</a:t>
            </a:r>
            <a:endParaRPr lang="en-US" altLang="zh-CN" sz="2000" i="1" u="sng" dirty="0">
              <a:cs typeface="+mn-ea"/>
              <a:sym typeface="+mn-lt"/>
            </a:endParaRP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81F2D9E9-A4F4-499B-B6D1-A5E6F79B517F}"/>
              </a:ext>
            </a:extLst>
          </p:cNvPr>
          <p:cNvSpPr/>
          <p:nvPr/>
        </p:nvSpPr>
        <p:spPr>
          <a:xfrm>
            <a:off x="4769917" y="1574102"/>
            <a:ext cx="606490" cy="59715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C042CA1-F1B1-4E98-9F2B-0F622765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028" y="13839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14B8FE-E2EE-4836-A7EC-ABB6E4B7344D}"/>
              </a:ext>
            </a:extLst>
          </p:cNvPr>
          <p:cNvGrpSpPr/>
          <p:nvPr/>
        </p:nvGrpSpPr>
        <p:grpSpPr>
          <a:xfrm>
            <a:off x="0" y="1576636"/>
            <a:ext cx="11871949" cy="2747576"/>
            <a:chOff x="0" y="1576636"/>
            <a:chExt cx="11871949" cy="2747576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1B8B6638-93CD-44F7-BAE7-362BFA67B7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3778268"/>
                </p:ext>
              </p:extLst>
            </p:nvPr>
          </p:nvGraphicFramePr>
          <p:xfrm>
            <a:off x="0" y="1576636"/>
            <a:ext cx="11871949" cy="27475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A07F836C-620C-4D66-85D0-03292053C6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334087"/>
                </p:ext>
              </p:extLst>
            </p:nvPr>
          </p:nvGraphicFramePr>
          <p:xfrm>
            <a:off x="4151313" y="3097213"/>
            <a:ext cx="4598987" cy="1074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" name="Equation" r:id="rId9" imgW="3568680" imgH="838080" progId="Equation.DSMT4">
                    <p:embed/>
                  </p:oleObj>
                </mc:Choice>
                <mc:Fallback>
                  <p:oleObj name="Equation" r:id="rId9" imgW="3568680" imgH="838080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A07F836C-620C-4D66-85D0-03292053C6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313" y="3097213"/>
                          <a:ext cx="4598987" cy="10747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7A271DBD-5B20-4A85-A048-B5D8AD47D1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271573"/>
                </p:ext>
              </p:extLst>
            </p:nvPr>
          </p:nvGraphicFramePr>
          <p:xfrm>
            <a:off x="3673476" y="1906836"/>
            <a:ext cx="6635750" cy="103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7" name="Equation" r:id="rId11" imgW="5079960" imgH="799920" progId="Equation.DSMT4">
                    <p:embed/>
                  </p:oleObj>
                </mc:Choice>
                <mc:Fallback>
                  <p:oleObj name="Equation" r:id="rId11" imgW="5079960" imgH="799920" progId="Equation.DSMT4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id="{7A271DBD-5B20-4A85-A048-B5D8AD47D1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476" y="1906836"/>
                          <a:ext cx="6635750" cy="10366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34">
            <a:extLst>
              <a:ext uri="{FF2B5EF4-FFF2-40B4-BE49-F238E27FC236}">
                <a16:creationId xmlns:a16="http://schemas.microsoft.com/office/drawing/2014/main" id="{C28A8DBF-D094-4825-82FA-7416F0BC842D}"/>
              </a:ext>
            </a:extLst>
          </p:cNvPr>
          <p:cNvSpPr/>
          <p:nvPr/>
        </p:nvSpPr>
        <p:spPr>
          <a:xfrm>
            <a:off x="932607" y="1162403"/>
            <a:ext cx="2374396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量化模型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FC89D2-D19E-432B-87CD-AE4D225B87FB}"/>
              </a:ext>
            </a:extLst>
          </p:cNvPr>
          <p:cNvGrpSpPr/>
          <p:nvPr/>
        </p:nvGrpSpPr>
        <p:grpSpPr>
          <a:xfrm>
            <a:off x="1721535" y="4833615"/>
            <a:ext cx="8460911" cy="1599059"/>
            <a:chOff x="1721535" y="4833615"/>
            <a:chExt cx="8460911" cy="15990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AC223C-BE49-4B1F-80DE-1C997F7B9445}"/>
                </a:ext>
              </a:extLst>
            </p:cNvPr>
            <p:cNvGrpSpPr/>
            <p:nvPr/>
          </p:nvGrpSpPr>
          <p:grpSpPr>
            <a:xfrm>
              <a:off x="1721535" y="4833615"/>
              <a:ext cx="2046386" cy="1346600"/>
              <a:chOff x="1113757" y="33"/>
              <a:chExt cx="2046386" cy="13466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28297CD-C2D8-4C0F-BC41-6ED46CAC0866}"/>
                  </a:ext>
                </a:extLst>
              </p:cNvPr>
              <p:cNvSpPr/>
              <p:nvPr/>
            </p:nvSpPr>
            <p:spPr>
              <a:xfrm>
                <a:off x="1113757" y="33"/>
                <a:ext cx="2046386" cy="1346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Rectangle: Rounded Corners 4">
                <a:extLst>
                  <a:ext uri="{FF2B5EF4-FFF2-40B4-BE49-F238E27FC236}">
                    <a16:creationId xmlns:a16="http://schemas.microsoft.com/office/drawing/2014/main" id="{8EE0361F-0F0E-4D4A-A382-B411FFEF082B}"/>
                  </a:ext>
                </a:extLst>
              </p:cNvPr>
              <p:cNvSpPr txBox="1"/>
              <p:nvPr/>
            </p:nvSpPr>
            <p:spPr>
              <a:xfrm>
                <a:off x="1179493" y="65769"/>
                <a:ext cx="1914914" cy="12151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34290" rIns="68580" bIns="3429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dirty="0">
                    <a:solidFill>
                      <a:srgbClr val="1F608B"/>
                    </a:solidFill>
                  </a:rPr>
                  <a:t>盈利维度指标</a:t>
                </a:r>
                <a:endParaRPr lang="en-US" altLang="zh-CN" sz="1600" dirty="0">
                  <a:solidFill>
                    <a:srgbClr val="1F608B"/>
                  </a:solidFill>
                </a:endParaRPr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dirty="0"/>
                  <a:t>毛利率</a:t>
                </a:r>
                <a:r>
                  <a:rPr lang="en-US" altLang="zh-CN" sz="1600" dirty="0"/>
                  <a:t>GPM</a:t>
                </a:r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dirty="0">
                    <a:cs typeface="+mn-ea"/>
                    <a:sym typeface="+mn-lt"/>
                  </a:rPr>
                  <a:t>净资产收益率</a:t>
                </a:r>
                <a:r>
                  <a:rPr lang="en-US" altLang="zh-CN" sz="1600" dirty="0">
                    <a:cs typeface="+mn-ea"/>
                    <a:sym typeface="+mn-lt"/>
                  </a:rPr>
                  <a:t>ROE</a:t>
                </a:r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600" dirty="0">
                    <a:cs typeface="+mn-ea"/>
                    <a:sym typeface="+mn-lt"/>
                  </a:rPr>
                  <a:t>总资产收益率</a:t>
                </a:r>
                <a:r>
                  <a:rPr lang="en-US" altLang="zh-CN" sz="1600" dirty="0">
                    <a:cs typeface="+mn-ea"/>
                    <a:sym typeface="+mn-lt"/>
                  </a:rPr>
                  <a:t>ROTA</a:t>
                </a:r>
                <a:endParaRPr lang="en-US" altLang="zh-CN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85514F-9071-4AE4-8AD9-B48EFCF08FC6}"/>
                </a:ext>
              </a:extLst>
            </p:cNvPr>
            <p:cNvGrpSpPr/>
            <p:nvPr/>
          </p:nvGrpSpPr>
          <p:grpSpPr>
            <a:xfrm>
              <a:off x="4645935" y="4853795"/>
              <a:ext cx="1491758" cy="1306240"/>
              <a:chOff x="1113757" y="33"/>
              <a:chExt cx="2046386" cy="13466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8A73F61-F35D-4323-B831-79C34FDC6295}"/>
                  </a:ext>
                </a:extLst>
              </p:cNvPr>
              <p:cNvSpPr/>
              <p:nvPr/>
            </p:nvSpPr>
            <p:spPr>
              <a:xfrm>
                <a:off x="1113757" y="33"/>
                <a:ext cx="2046386" cy="1346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802C424E-7BFA-4947-B3CA-E38548141FEA}"/>
                  </a:ext>
                </a:extLst>
              </p:cNvPr>
              <p:cNvSpPr txBox="1"/>
              <p:nvPr/>
            </p:nvSpPr>
            <p:spPr>
              <a:xfrm>
                <a:off x="1179493" y="65769"/>
                <a:ext cx="1914914" cy="12151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34290" rIns="68580" bIns="3429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dirty="0">
                    <a:solidFill>
                      <a:srgbClr val="1F608B"/>
                    </a:solidFill>
                  </a:rPr>
                  <a:t>指标评分</a:t>
                </a:r>
                <a:endParaRPr lang="en-US" altLang="zh-CN" sz="1600" dirty="0">
                  <a:solidFill>
                    <a:srgbClr val="1F608B"/>
                  </a:solidFill>
                </a:endParaRPr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altLang="zh-CN" sz="1600" dirty="0"/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altLang="zh-CN" sz="16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314B0E-989F-4A6E-9DF9-3CA4D937EA27}"/>
                </a:ext>
              </a:extLst>
            </p:cNvPr>
            <p:cNvGrpSpPr/>
            <p:nvPr/>
          </p:nvGrpSpPr>
          <p:grpSpPr>
            <a:xfrm>
              <a:off x="7015707" y="4974851"/>
              <a:ext cx="1144363" cy="1064129"/>
              <a:chOff x="1113757" y="33"/>
              <a:chExt cx="2046386" cy="13466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1962FCE-F8EF-49DD-A1A9-AA956B0FDE2D}"/>
                  </a:ext>
                </a:extLst>
              </p:cNvPr>
              <p:cNvSpPr/>
              <p:nvPr/>
            </p:nvSpPr>
            <p:spPr>
              <a:xfrm>
                <a:off x="1113757" y="33"/>
                <a:ext cx="2046386" cy="1346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ctangle: Rounded Corners 4">
                <a:extLst>
                  <a:ext uri="{FF2B5EF4-FFF2-40B4-BE49-F238E27FC236}">
                    <a16:creationId xmlns:a16="http://schemas.microsoft.com/office/drawing/2014/main" id="{ACCDCF79-D750-4E0E-B3B7-3BB5460A3C6D}"/>
                  </a:ext>
                </a:extLst>
              </p:cNvPr>
              <p:cNvSpPr txBox="1"/>
              <p:nvPr/>
            </p:nvSpPr>
            <p:spPr>
              <a:xfrm>
                <a:off x="1179493" y="65769"/>
                <a:ext cx="1914914" cy="12151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34290" rIns="68580" bIns="3429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dirty="0">
                    <a:solidFill>
                      <a:srgbClr val="1F608B"/>
                    </a:solidFill>
                  </a:rPr>
                  <a:t>维度评分</a:t>
                </a:r>
                <a:endParaRPr lang="en-US" altLang="zh-CN" sz="1600" dirty="0">
                  <a:solidFill>
                    <a:srgbClr val="1F608B"/>
                  </a:solidFill>
                </a:endParaRPr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altLang="zh-CN" sz="1600" dirty="0"/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altLang="zh-CN" sz="16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A777631-DB79-4BAC-B863-15EDF245D3D8}"/>
                </a:ext>
              </a:extLst>
            </p:cNvPr>
            <p:cNvGrpSpPr/>
            <p:nvPr/>
          </p:nvGrpSpPr>
          <p:grpSpPr>
            <a:xfrm>
              <a:off x="9038083" y="5094094"/>
              <a:ext cx="1144363" cy="825642"/>
              <a:chOff x="1113757" y="33"/>
              <a:chExt cx="2046386" cy="13466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E90E245-AE3D-4D57-99DD-4D3E8FDA1102}"/>
                  </a:ext>
                </a:extLst>
              </p:cNvPr>
              <p:cNvSpPr/>
              <p:nvPr/>
            </p:nvSpPr>
            <p:spPr>
              <a:xfrm>
                <a:off x="1113757" y="33"/>
                <a:ext cx="2046386" cy="1346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Rectangle: Rounded Corners 4">
                <a:extLst>
                  <a:ext uri="{FF2B5EF4-FFF2-40B4-BE49-F238E27FC236}">
                    <a16:creationId xmlns:a16="http://schemas.microsoft.com/office/drawing/2014/main" id="{605068ED-1581-4DF3-837F-0F153CE4E45F}"/>
                  </a:ext>
                </a:extLst>
              </p:cNvPr>
              <p:cNvSpPr txBox="1"/>
              <p:nvPr/>
            </p:nvSpPr>
            <p:spPr>
              <a:xfrm>
                <a:off x="1179493" y="65769"/>
                <a:ext cx="1914914" cy="12151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34290" rIns="68580" bIns="3429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600" dirty="0">
                    <a:solidFill>
                      <a:srgbClr val="1F608B"/>
                    </a:solidFill>
                  </a:rPr>
                  <a:t>综合评分</a:t>
                </a:r>
                <a:endParaRPr lang="en-US" altLang="zh-CN" sz="1600" dirty="0">
                  <a:solidFill>
                    <a:srgbClr val="1F608B"/>
                  </a:solidFill>
                </a:endParaRPr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600" b="1" dirty="0"/>
                  <a:t>S</a:t>
                </a:r>
              </a:p>
            </p:txBody>
          </p:sp>
        </p:grpSp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2EDC0D79-4F87-4959-8FC1-42D94E565A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9407847"/>
                </p:ext>
              </p:extLst>
            </p:nvPr>
          </p:nvGraphicFramePr>
          <p:xfrm>
            <a:off x="4997207" y="5326187"/>
            <a:ext cx="835025" cy="1106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" name="Equation" r:id="rId13" imgW="647640" imgH="863280" progId="Equation.DSMT4">
                    <p:embed/>
                  </p:oleObj>
                </mc:Choice>
                <mc:Fallback>
                  <p:oleObj name="Equation" r:id="rId13" imgW="647640" imgH="863280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A07F836C-620C-4D66-85D0-03292053C6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207" y="5326187"/>
                          <a:ext cx="835025" cy="1106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10861DBB-8D87-4032-90C2-DD537319BF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020050"/>
                </p:ext>
              </p:extLst>
            </p:nvPr>
          </p:nvGraphicFramePr>
          <p:xfrm>
            <a:off x="7221343" y="5414078"/>
            <a:ext cx="677863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" name="Equation" r:id="rId15" imgW="444240" imgH="406080" progId="Equation.DSMT4">
                    <p:embed/>
                  </p:oleObj>
                </mc:Choice>
                <mc:Fallback>
                  <p:oleObj name="Equation" r:id="rId15" imgW="444240" imgH="40608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2EDC0D79-4F87-4959-8FC1-42D94E565A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1343" y="5414078"/>
                          <a:ext cx="677863" cy="6508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4009B27-02F0-41A3-BB7B-B38D191D2DCD}"/>
                </a:ext>
              </a:extLst>
            </p:cNvPr>
            <p:cNvSpPr/>
            <p:nvPr/>
          </p:nvSpPr>
          <p:spPr>
            <a:xfrm>
              <a:off x="3939590" y="5350024"/>
              <a:ext cx="499360" cy="277276"/>
            </a:xfrm>
            <a:prstGeom prst="rightArrow">
              <a:avLst>
                <a:gd name="adj1" fmla="val 50000"/>
                <a:gd name="adj2" fmla="val 9038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5D5B823B-3728-4A0E-8588-FFB66B55D754}"/>
                </a:ext>
              </a:extLst>
            </p:cNvPr>
            <p:cNvSpPr/>
            <p:nvPr/>
          </p:nvSpPr>
          <p:spPr>
            <a:xfrm>
              <a:off x="6382179" y="5350024"/>
              <a:ext cx="499360" cy="277276"/>
            </a:xfrm>
            <a:prstGeom prst="rightArrow">
              <a:avLst>
                <a:gd name="adj1" fmla="val 50000"/>
                <a:gd name="adj2" fmla="val 9038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B954B64A-7134-4134-8A8D-9D31052B68F8}"/>
                </a:ext>
              </a:extLst>
            </p:cNvPr>
            <p:cNvSpPr/>
            <p:nvPr/>
          </p:nvSpPr>
          <p:spPr>
            <a:xfrm>
              <a:off x="8405048" y="5350024"/>
              <a:ext cx="499360" cy="277276"/>
            </a:xfrm>
            <a:prstGeom prst="rightArrow">
              <a:avLst>
                <a:gd name="adj1" fmla="val 50000"/>
                <a:gd name="adj2" fmla="val 9038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10">
            <a:extLst>
              <a:ext uri="{FF2B5EF4-FFF2-40B4-BE49-F238E27FC236}">
                <a16:creationId xmlns:a16="http://schemas.microsoft.com/office/drawing/2014/main" id="{1B3B2F21-24A7-4C3C-B946-EF9FCA9B24A4}"/>
              </a:ext>
            </a:extLst>
          </p:cNvPr>
          <p:cNvGrpSpPr/>
          <p:nvPr/>
        </p:nvGrpSpPr>
        <p:grpSpPr>
          <a:xfrm>
            <a:off x="0" y="325120"/>
            <a:ext cx="5073162" cy="589280"/>
            <a:chOff x="0" y="416560"/>
            <a:chExt cx="3586480" cy="589280"/>
          </a:xfrm>
        </p:grpSpPr>
        <p:sp>
          <p:nvSpPr>
            <p:cNvPr id="36" name="五边形 8">
              <a:extLst>
                <a:ext uri="{FF2B5EF4-FFF2-40B4-BE49-F238E27FC236}">
                  <a16:creationId xmlns:a16="http://schemas.microsoft.com/office/drawing/2014/main" id="{DB22802E-6878-440C-9D6F-606BFA766820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1.</a:t>
              </a:r>
              <a:r>
                <a:rPr lang="zh-CN" altLang="en-US" sz="2400" spc="600" dirty="0">
                  <a:cs typeface="+mn-ea"/>
                  <a:sym typeface="+mn-lt"/>
                </a:rPr>
                <a:t>选股模型</a:t>
              </a:r>
            </a:p>
          </p:txBody>
        </p:sp>
        <p:sp>
          <p:nvSpPr>
            <p:cNvPr id="37" name="燕尾形 9">
              <a:extLst>
                <a:ext uri="{FF2B5EF4-FFF2-40B4-BE49-F238E27FC236}">
                  <a16:creationId xmlns:a16="http://schemas.microsoft.com/office/drawing/2014/main" id="{F4505645-0C0F-426B-A523-27AC287E938E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073162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2.</a:t>
              </a:r>
              <a:r>
                <a:rPr lang="zh-CN" altLang="en-US" sz="2400" spc="600" dirty="0">
                  <a:cs typeface="+mn-ea"/>
                  <a:sym typeface="+mn-lt"/>
                </a:rPr>
                <a:t>量化评分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AC042CA1-F1B1-4E98-9F2B-0F622765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028" y="13839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7D8E86A-6191-4DBC-9CE8-B9946E747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59313"/>
              </p:ext>
            </p:extLst>
          </p:nvPr>
        </p:nvGraphicFramePr>
        <p:xfrm>
          <a:off x="1581354" y="1187998"/>
          <a:ext cx="6186775" cy="90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4" imgW="4000320" imgH="583920" progId="Equation.DSMT4">
                  <p:embed/>
                </p:oleObj>
              </mc:Choice>
              <mc:Fallback>
                <p:oleObj name="Equation" r:id="rId4" imgW="4000320" imgH="58392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07F836C-620C-4D66-85D0-03292053C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354" y="1187998"/>
                        <a:ext cx="6186775" cy="901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5">
            <a:extLst>
              <a:ext uri="{FF2B5EF4-FFF2-40B4-BE49-F238E27FC236}">
                <a16:creationId xmlns:a16="http://schemas.microsoft.com/office/drawing/2014/main" id="{A8CD09BA-DDC6-4A39-BCDD-0049B88C6682}"/>
              </a:ext>
            </a:extLst>
          </p:cNvPr>
          <p:cNvSpPr/>
          <p:nvPr/>
        </p:nvSpPr>
        <p:spPr bwMode="gray">
          <a:xfrm>
            <a:off x="8963823" y="5393351"/>
            <a:ext cx="2522105" cy="89244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依此类推，可确定其余维度的量化得分。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 algn="ctr" defTabSz="914378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defRPr/>
            </a:pP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EE1E0E7-7276-4842-A215-E9E7D90E9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983533"/>
              </p:ext>
            </p:extLst>
          </p:nvPr>
        </p:nvGraphicFramePr>
        <p:xfrm>
          <a:off x="787032" y="1910025"/>
          <a:ext cx="7125328" cy="4853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53EC37C9-79E6-4123-A9CB-CD1C0695F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73816"/>
              </p:ext>
            </p:extLst>
          </p:nvPr>
        </p:nvGraphicFramePr>
        <p:xfrm>
          <a:off x="5351947" y="4207094"/>
          <a:ext cx="613812" cy="802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11" imgW="444240" imgH="583920" progId="Equation.DSMT4">
                  <p:embed/>
                </p:oleObj>
              </mc:Choice>
              <mc:Fallback>
                <p:oleObj name="Equation" r:id="rId11" imgW="444240" imgH="58392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D7D8E86A-6191-4DBC-9CE8-B9946E747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947" y="4207094"/>
                        <a:ext cx="613812" cy="802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B33789DA-321C-4310-B0C1-34AA9F076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839805"/>
              </p:ext>
            </p:extLst>
          </p:nvPr>
        </p:nvGraphicFramePr>
        <p:xfrm>
          <a:off x="4600333" y="4653451"/>
          <a:ext cx="1503228" cy="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13" imgW="1180800" imgH="583920" progId="Equation.DSMT4">
                  <p:embed/>
                </p:oleObj>
              </mc:Choice>
              <mc:Fallback>
                <p:oleObj name="Equation" r:id="rId13" imgW="1180800" imgH="58392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53EC37C9-79E6-4123-A9CB-CD1C0695F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333" y="4653451"/>
                        <a:ext cx="1503228" cy="73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34">
            <a:extLst>
              <a:ext uri="{FF2B5EF4-FFF2-40B4-BE49-F238E27FC236}">
                <a16:creationId xmlns:a16="http://schemas.microsoft.com/office/drawing/2014/main" id="{F43679F0-F328-4BFD-B5B3-5AC2C883F6B1}"/>
              </a:ext>
            </a:extLst>
          </p:cNvPr>
          <p:cNvSpPr/>
          <p:nvPr/>
        </p:nvSpPr>
        <p:spPr>
          <a:xfrm>
            <a:off x="5207382" y="478071"/>
            <a:ext cx="2704978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举例</a:t>
            </a:r>
            <a:r>
              <a:rPr lang="en-US" altLang="zh-CN" sz="2000" b="1" dirty="0">
                <a:solidFill>
                  <a:schemeClr val="accent2"/>
                </a:solidFill>
                <a:cs typeface="+mn-ea"/>
                <a:sym typeface="+mn-lt"/>
              </a:rPr>
              <a:t>:</a:t>
            </a:r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盈利能力维度评分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831437-98B1-46B0-81CF-00D842AEF8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6052" y="2018429"/>
            <a:ext cx="3992375" cy="2740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3152D43-18DD-4F4E-A296-2A6587484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32950"/>
              </p:ext>
            </p:extLst>
          </p:nvPr>
        </p:nvGraphicFramePr>
        <p:xfrm>
          <a:off x="3804640" y="5905817"/>
          <a:ext cx="6873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16" imgW="444240" imgH="406080" progId="Equation.DSMT4">
                  <p:embed/>
                </p:oleObj>
              </mc:Choice>
              <mc:Fallback>
                <p:oleObj name="Equation" r:id="rId16" imgW="444240" imgH="40608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D7D8E86A-6191-4DBC-9CE8-B9946E747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640" y="5905817"/>
                        <a:ext cx="687388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34">
            <a:extLst>
              <a:ext uri="{FF2B5EF4-FFF2-40B4-BE49-F238E27FC236}">
                <a16:creationId xmlns:a16="http://schemas.microsoft.com/office/drawing/2014/main" id="{06272AEC-1DAA-4A13-92FE-37EFFA4E440E}"/>
              </a:ext>
            </a:extLst>
          </p:cNvPr>
          <p:cNvSpPr/>
          <p:nvPr/>
        </p:nvSpPr>
        <p:spPr>
          <a:xfrm>
            <a:off x="8769750" y="1426721"/>
            <a:ext cx="2704978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评分函数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C649157-0CAC-4DBE-B27F-19C3E79DB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406266"/>
              </p:ext>
            </p:extLst>
          </p:nvPr>
        </p:nvGraphicFramePr>
        <p:xfrm>
          <a:off x="3004907" y="3435878"/>
          <a:ext cx="1825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18" imgW="1434960" imgH="609480" progId="Equation.DSMT4">
                  <p:embed/>
                </p:oleObj>
              </mc:Choice>
              <mc:Fallback>
                <p:oleObj name="Equation" r:id="rId18" imgW="1434960" imgH="6094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B33789DA-321C-4310-B0C1-34AA9F076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907" y="3435878"/>
                        <a:ext cx="1825625" cy="77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CB76A20-E66B-42D9-9594-A9387826C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26718"/>
              </p:ext>
            </p:extLst>
          </p:nvPr>
        </p:nvGraphicFramePr>
        <p:xfrm>
          <a:off x="6497638" y="365125"/>
          <a:ext cx="590708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20" imgW="4584600" imgH="1295280" progId="Equation.DSMT4">
                  <p:embed/>
                </p:oleObj>
              </mc:Choice>
              <mc:Fallback>
                <p:oleObj name="Equation" r:id="rId20" imgW="4584600" imgH="12952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07F836C-620C-4D66-85D0-03292053C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365125"/>
                        <a:ext cx="5907087" cy="166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4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Graphic spid="20" grpId="0">
        <p:bldAsOne/>
      </p:bldGraphic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/>
        </p:nvSpPr>
        <p:spPr>
          <a:xfrm>
            <a:off x="0" y="325120"/>
            <a:ext cx="2997200" cy="5892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600" dirty="0">
                <a:cs typeface="+mn-ea"/>
                <a:sym typeface="+mn-lt"/>
              </a:rPr>
              <a:t>3.</a:t>
            </a:r>
            <a:r>
              <a:rPr lang="zh-CN" altLang="en-US" sz="2400" spc="600" dirty="0">
                <a:cs typeface="+mn-ea"/>
                <a:sym typeface="+mn-lt"/>
              </a:rPr>
              <a:t>总分排序</a:t>
            </a:r>
          </a:p>
        </p:txBody>
      </p:sp>
      <p:sp>
        <p:nvSpPr>
          <p:cNvPr id="10" name="燕尾形 9"/>
          <p:cNvSpPr/>
          <p:nvPr/>
        </p:nvSpPr>
        <p:spPr>
          <a:xfrm>
            <a:off x="2997200" y="325120"/>
            <a:ext cx="589280" cy="589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AD2139C-1EFD-4623-BC3A-98D0FBD51C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70157"/>
              </p:ext>
            </p:extLst>
          </p:nvPr>
        </p:nvGraphicFramePr>
        <p:xfrm>
          <a:off x="1957354" y="1398813"/>
          <a:ext cx="7755813" cy="494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105469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4.</a:t>
              </a:r>
              <a:r>
                <a:rPr lang="zh-CN" altLang="en-US" sz="2400" spc="600" dirty="0">
                  <a:cs typeface="+mn-ea"/>
                  <a:sym typeface="+mn-lt"/>
                </a:rPr>
                <a:t>优质股票池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CE9D8D-B284-4175-9A0F-76677AA06C9B}"/>
              </a:ext>
            </a:extLst>
          </p:cNvPr>
          <p:cNvGrpSpPr/>
          <p:nvPr/>
        </p:nvGrpSpPr>
        <p:grpSpPr>
          <a:xfrm>
            <a:off x="3218248" y="2722998"/>
            <a:ext cx="1425383" cy="1702532"/>
            <a:chOff x="3218248" y="2722998"/>
            <a:chExt cx="1425383" cy="17025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E46CE8-281C-4B05-903F-D68EF07D5213}"/>
                </a:ext>
              </a:extLst>
            </p:cNvPr>
            <p:cNvGrpSpPr/>
            <p:nvPr/>
          </p:nvGrpSpPr>
          <p:grpSpPr>
            <a:xfrm>
              <a:off x="3320424" y="2722998"/>
              <a:ext cx="1323207" cy="1702532"/>
              <a:chOff x="5343525" y="2925452"/>
              <a:chExt cx="1594635" cy="1945128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AF5A788C-86C5-4894-BE5F-3F41E2007CE0}"/>
                  </a:ext>
                </a:extLst>
              </p:cNvPr>
              <p:cNvSpPr/>
              <p:nvPr/>
            </p:nvSpPr>
            <p:spPr>
              <a:xfrm>
                <a:off x="5343525" y="4419600"/>
                <a:ext cx="1594635" cy="450980"/>
              </a:xfrm>
              <a:prstGeom prst="rightArrow">
                <a:avLst>
                  <a:gd name="adj1" fmla="val 50000"/>
                  <a:gd name="adj2" fmla="val 17594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31ABEA1-9761-409D-B92F-45792827448E}"/>
                  </a:ext>
                </a:extLst>
              </p:cNvPr>
              <p:cNvSpPr/>
              <p:nvPr/>
            </p:nvSpPr>
            <p:spPr>
              <a:xfrm>
                <a:off x="5343525" y="2925452"/>
                <a:ext cx="1491758" cy="1306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05911-6E01-4D36-A2FD-122D38C73075}"/>
                </a:ext>
              </a:extLst>
            </p:cNvPr>
            <p:cNvSpPr/>
            <p:nvPr/>
          </p:nvSpPr>
          <p:spPr>
            <a:xfrm>
              <a:off x="3218248" y="2817839"/>
              <a:ext cx="1323207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rgbClr val="1F608B"/>
                  </a:solidFill>
                </a:rPr>
                <a:t>取各行业总分</a:t>
              </a:r>
              <a:r>
                <a:rPr lang="en-US" altLang="zh-CN" sz="1600" b="1" dirty="0">
                  <a:solidFill>
                    <a:srgbClr val="1F608B"/>
                  </a:solidFill>
                </a:rPr>
                <a:t>S</a:t>
              </a:r>
              <a:r>
                <a:rPr lang="zh-CN" altLang="en-US" sz="1600" dirty="0">
                  <a:solidFill>
                    <a:srgbClr val="1F608B"/>
                  </a:solidFill>
                </a:rPr>
                <a:t>排名前</a:t>
              </a:r>
              <a:r>
                <a:rPr lang="en-US" altLang="zh-CN" sz="1600" dirty="0">
                  <a:solidFill>
                    <a:srgbClr val="1F608B"/>
                  </a:solidFill>
                </a:rPr>
                <a:t>20%</a:t>
              </a:r>
              <a:r>
                <a:rPr lang="zh-CN" altLang="en-US" sz="1600" dirty="0">
                  <a:solidFill>
                    <a:srgbClr val="1F608B"/>
                  </a:solidFill>
                </a:rPr>
                <a:t>（不小于</a:t>
              </a:r>
              <a:r>
                <a:rPr lang="en-US" altLang="zh-CN" sz="1600" dirty="0">
                  <a:solidFill>
                    <a:srgbClr val="1F608B"/>
                  </a:solidFill>
                </a:rPr>
                <a:t>10</a:t>
              </a:r>
              <a:r>
                <a:rPr lang="zh-CN" altLang="en-US" sz="1600" dirty="0">
                  <a:solidFill>
                    <a:srgbClr val="1F608B"/>
                  </a:solidFill>
                </a:rPr>
                <a:t>只</a:t>
              </a:r>
              <a:r>
                <a:rPr lang="zh-CN" altLang="en-US" sz="1600" dirty="0"/>
                <a:t>）</a:t>
              </a:r>
              <a:endParaRPr lang="en-US" altLang="zh-CN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316C32-6AC0-412D-A151-0106270834A1}"/>
              </a:ext>
            </a:extLst>
          </p:cNvPr>
          <p:cNvGrpSpPr/>
          <p:nvPr/>
        </p:nvGrpSpPr>
        <p:grpSpPr>
          <a:xfrm>
            <a:off x="640666" y="1261697"/>
            <a:ext cx="2352605" cy="5271183"/>
            <a:chOff x="1932542" y="1280358"/>
            <a:chExt cx="2408129" cy="5405707"/>
          </a:xfrm>
        </p:grpSpPr>
        <p:sp>
          <p:nvSpPr>
            <p:cNvPr id="16" name="矩形 34">
              <a:extLst>
                <a:ext uri="{FF2B5EF4-FFF2-40B4-BE49-F238E27FC236}">
                  <a16:creationId xmlns:a16="http://schemas.microsoft.com/office/drawing/2014/main" id="{65B6DDB3-E69E-4214-8143-3514D58DD0FE}"/>
                </a:ext>
              </a:extLst>
            </p:cNvPr>
            <p:cNvSpPr/>
            <p:nvPr/>
          </p:nvSpPr>
          <p:spPr>
            <a:xfrm>
              <a:off x="1932542" y="6379690"/>
              <a:ext cx="2374396" cy="306375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行业股票池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F48F2B-21D3-4905-A07B-6723547F4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542" y="1280358"/>
              <a:ext cx="2408129" cy="498102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C61BB9-7314-4E69-992C-CCEB4067EC6D}"/>
              </a:ext>
            </a:extLst>
          </p:cNvPr>
          <p:cNvGrpSpPr/>
          <p:nvPr/>
        </p:nvGrpSpPr>
        <p:grpSpPr>
          <a:xfrm>
            <a:off x="4927074" y="1475791"/>
            <a:ext cx="1936334" cy="4172403"/>
            <a:chOff x="7767502" y="1729860"/>
            <a:chExt cx="2491956" cy="4424359"/>
          </a:xfrm>
        </p:grpSpPr>
        <p:sp>
          <p:nvSpPr>
            <p:cNvPr id="17" name="矩形 34">
              <a:extLst>
                <a:ext uri="{FF2B5EF4-FFF2-40B4-BE49-F238E27FC236}">
                  <a16:creationId xmlns:a16="http://schemas.microsoft.com/office/drawing/2014/main" id="{4FFA77CA-5801-4BE5-AD6E-9FC30E9DEF06}"/>
                </a:ext>
              </a:extLst>
            </p:cNvPr>
            <p:cNvSpPr/>
            <p:nvPr/>
          </p:nvSpPr>
          <p:spPr>
            <a:xfrm>
              <a:off x="7826282" y="5847844"/>
              <a:ext cx="2374396" cy="306375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行业优质股票池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323612-54B2-4FE6-BA04-30F3A3D32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502" y="1729860"/>
              <a:ext cx="2491956" cy="398560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24AE31-4D31-45B7-9FD0-42CC8A1E40EB}"/>
              </a:ext>
            </a:extLst>
          </p:cNvPr>
          <p:cNvGrpSpPr/>
          <p:nvPr/>
        </p:nvGrpSpPr>
        <p:grpSpPr>
          <a:xfrm>
            <a:off x="8773910" y="1261697"/>
            <a:ext cx="2374396" cy="5271183"/>
            <a:chOff x="-722618" y="2475543"/>
            <a:chExt cx="2374396" cy="527118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D08CC08-96BF-4531-8F4A-546922D3E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231" y="2475543"/>
              <a:ext cx="2320009" cy="4857070"/>
            </a:xfrm>
            <a:prstGeom prst="rect">
              <a:avLst/>
            </a:prstGeom>
          </p:spPr>
        </p:pic>
        <p:sp>
          <p:nvSpPr>
            <p:cNvPr id="28" name="矩形 34">
              <a:extLst>
                <a:ext uri="{FF2B5EF4-FFF2-40B4-BE49-F238E27FC236}">
                  <a16:creationId xmlns:a16="http://schemas.microsoft.com/office/drawing/2014/main" id="{C2999072-2646-429D-8130-649E3BDD6326}"/>
                </a:ext>
              </a:extLst>
            </p:cNvPr>
            <p:cNvSpPr/>
            <p:nvPr/>
          </p:nvSpPr>
          <p:spPr>
            <a:xfrm>
              <a:off x="-722618" y="7440351"/>
              <a:ext cx="2374396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优质股票池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BB601-DD30-4E02-BE03-DCC96E9D5721}"/>
              </a:ext>
            </a:extLst>
          </p:cNvPr>
          <p:cNvGrpSpPr/>
          <p:nvPr/>
        </p:nvGrpSpPr>
        <p:grpSpPr>
          <a:xfrm>
            <a:off x="7146851" y="2722998"/>
            <a:ext cx="1425383" cy="1702532"/>
            <a:chOff x="7146851" y="2722998"/>
            <a:chExt cx="1425383" cy="170253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B72B3A-D69B-450A-A537-C4077BCAB5E2}"/>
                </a:ext>
              </a:extLst>
            </p:cNvPr>
            <p:cNvGrpSpPr/>
            <p:nvPr/>
          </p:nvGrpSpPr>
          <p:grpSpPr>
            <a:xfrm>
              <a:off x="7249027" y="2722998"/>
              <a:ext cx="1323207" cy="1702532"/>
              <a:chOff x="5343525" y="2925452"/>
              <a:chExt cx="1594635" cy="1945128"/>
            </a:xfrm>
          </p:grpSpPr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501953C9-6F7F-43DF-AA1D-79EAEABF260C}"/>
                  </a:ext>
                </a:extLst>
              </p:cNvPr>
              <p:cNvSpPr/>
              <p:nvPr/>
            </p:nvSpPr>
            <p:spPr>
              <a:xfrm>
                <a:off x="5343525" y="4419600"/>
                <a:ext cx="1594635" cy="450980"/>
              </a:xfrm>
              <a:prstGeom prst="rightArrow">
                <a:avLst>
                  <a:gd name="adj1" fmla="val 50000"/>
                  <a:gd name="adj2" fmla="val 17594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B81704B-6B27-4EF0-9778-9C2AC19D3B2F}"/>
                  </a:ext>
                </a:extLst>
              </p:cNvPr>
              <p:cNvSpPr/>
              <p:nvPr/>
            </p:nvSpPr>
            <p:spPr>
              <a:xfrm>
                <a:off x="5343525" y="2925452"/>
                <a:ext cx="1491758" cy="1306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EFA554-AC3D-4701-80C1-B4357FEC9745}"/>
                </a:ext>
              </a:extLst>
            </p:cNvPr>
            <p:cNvSpPr/>
            <p:nvPr/>
          </p:nvSpPr>
          <p:spPr>
            <a:xfrm>
              <a:off x="7146851" y="2817839"/>
              <a:ext cx="1323207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rgbClr val="1F608B"/>
                  </a:solidFill>
                </a:rPr>
                <a:t>所有行业优质股票池，组成最终优质股票池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63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325120"/>
            <a:ext cx="4525347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5.</a:t>
              </a:r>
              <a:r>
                <a:rPr lang="zh-CN" altLang="en-US" sz="2400" spc="600" dirty="0">
                  <a:cs typeface="+mn-ea"/>
                  <a:sym typeface="+mn-lt"/>
                </a:rPr>
                <a:t> 解禁推送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B039AA-6A68-4F2F-BB9C-C7F1DD1D8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8" y="1293768"/>
            <a:ext cx="2420330" cy="4706195"/>
          </a:xfrm>
          <a:prstGeom prst="rect">
            <a:avLst/>
          </a:prstGeom>
        </p:spPr>
      </p:pic>
      <p:sp>
        <p:nvSpPr>
          <p:cNvPr id="15" name="Freeform 22">
            <a:extLst>
              <a:ext uri="{FF2B5EF4-FFF2-40B4-BE49-F238E27FC236}">
                <a16:creationId xmlns:a16="http://schemas.microsoft.com/office/drawing/2014/main" id="{327B91EE-F179-404F-AA49-7A0977E406FD}"/>
              </a:ext>
            </a:extLst>
          </p:cNvPr>
          <p:cNvSpPr>
            <a:spLocks noEditPoints="1"/>
          </p:cNvSpPr>
          <p:nvPr/>
        </p:nvSpPr>
        <p:spPr bwMode="auto">
          <a:xfrm>
            <a:off x="4760483" y="4407929"/>
            <a:ext cx="1018228" cy="1516343"/>
          </a:xfrm>
          <a:custGeom>
            <a:avLst/>
            <a:gdLst>
              <a:gd name="T0" fmla="*/ 2147483646 w 109"/>
              <a:gd name="T1" fmla="*/ 2147483646 h 88"/>
              <a:gd name="T2" fmla="*/ 2147483646 w 109"/>
              <a:gd name="T3" fmla="*/ 2147483646 h 88"/>
              <a:gd name="T4" fmla="*/ 2147483646 w 109"/>
              <a:gd name="T5" fmla="*/ 2147483646 h 88"/>
              <a:gd name="T6" fmla="*/ 2147483646 w 109"/>
              <a:gd name="T7" fmla="*/ 0 h 88"/>
              <a:gd name="T8" fmla="*/ 2147483646 w 109"/>
              <a:gd name="T9" fmla="*/ 2147483646 h 88"/>
              <a:gd name="T10" fmla="*/ 2147483646 w 109"/>
              <a:gd name="T11" fmla="*/ 2147483646 h 88"/>
              <a:gd name="T12" fmla="*/ 2147483646 w 109"/>
              <a:gd name="T13" fmla="*/ 2147483646 h 88"/>
              <a:gd name="T14" fmla="*/ 2147483646 w 109"/>
              <a:gd name="T15" fmla="*/ 2147483646 h 88"/>
              <a:gd name="T16" fmla="*/ 2147483646 w 109"/>
              <a:gd name="T17" fmla="*/ 2147483646 h 88"/>
              <a:gd name="T18" fmla="*/ 0 w 109"/>
              <a:gd name="T19" fmla="*/ 2147483646 h 88"/>
              <a:gd name="T20" fmla="*/ 2147483646 w 109"/>
              <a:gd name="T21" fmla="*/ 2147483646 h 88"/>
              <a:gd name="T22" fmla="*/ 2147483646 w 109"/>
              <a:gd name="T23" fmla="*/ 2147483646 h 88"/>
              <a:gd name="T24" fmla="*/ 2147483646 w 109"/>
              <a:gd name="T25" fmla="*/ 2147483646 h 88"/>
              <a:gd name="T26" fmla="*/ 2147483646 w 109"/>
              <a:gd name="T27" fmla="*/ 2147483646 h 88"/>
              <a:gd name="T28" fmla="*/ 2147483646 w 109"/>
              <a:gd name="T29" fmla="*/ 2147483646 h 88"/>
              <a:gd name="T30" fmla="*/ 2147483646 w 109"/>
              <a:gd name="T31" fmla="*/ 2147483646 h 88"/>
              <a:gd name="T32" fmla="*/ 2147483646 w 109"/>
              <a:gd name="T33" fmla="*/ 2147483646 h 88"/>
              <a:gd name="T34" fmla="*/ 2147483646 w 109"/>
              <a:gd name="T35" fmla="*/ 2147483646 h 88"/>
              <a:gd name="T36" fmla="*/ 2147483646 w 109"/>
              <a:gd name="T37" fmla="*/ 2147483646 h 88"/>
              <a:gd name="T38" fmla="*/ 2147483646 w 109"/>
              <a:gd name="T39" fmla="*/ 2147483646 h 88"/>
              <a:gd name="T40" fmla="*/ 2147483646 w 109"/>
              <a:gd name="T41" fmla="*/ 2147483646 h 88"/>
              <a:gd name="T42" fmla="*/ 2147483646 w 109"/>
              <a:gd name="T43" fmla="*/ 2147483646 h 88"/>
              <a:gd name="T44" fmla="*/ 2147483646 w 109"/>
              <a:gd name="T45" fmla="*/ 2147483646 h 88"/>
              <a:gd name="T46" fmla="*/ 2147483646 w 109"/>
              <a:gd name="T47" fmla="*/ 2147483646 h 88"/>
              <a:gd name="T48" fmla="*/ 2147483646 w 109"/>
              <a:gd name="T49" fmla="*/ 2147483646 h 88"/>
              <a:gd name="T50" fmla="*/ 2147483646 w 109"/>
              <a:gd name="T51" fmla="*/ 2147483646 h 88"/>
              <a:gd name="T52" fmla="*/ 2147483646 w 109"/>
              <a:gd name="T53" fmla="*/ 2147483646 h 88"/>
              <a:gd name="T54" fmla="*/ 2147483646 w 109"/>
              <a:gd name="T55" fmla="*/ 2147483646 h 88"/>
              <a:gd name="T56" fmla="*/ 2147483646 w 109"/>
              <a:gd name="T57" fmla="*/ 2147483646 h 88"/>
              <a:gd name="T58" fmla="*/ 2147483646 w 109"/>
              <a:gd name="T59" fmla="*/ 2147483646 h 88"/>
              <a:gd name="T60" fmla="*/ 2147483646 w 109"/>
              <a:gd name="T61" fmla="*/ 2147483646 h 88"/>
              <a:gd name="T62" fmla="*/ 2147483646 w 109"/>
              <a:gd name="T63" fmla="*/ 2147483646 h 88"/>
              <a:gd name="T64" fmla="*/ 2147483646 w 109"/>
              <a:gd name="T65" fmla="*/ 2147483646 h 88"/>
              <a:gd name="T66" fmla="*/ 2147483646 w 109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34">
            <a:extLst>
              <a:ext uri="{FF2B5EF4-FFF2-40B4-BE49-F238E27FC236}">
                <a16:creationId xmlns:a16="http://schemas.microsoft.com/office/drawing/2014/main" id="{6EE5F31D-8B79-4AB1-B5CD-CD9FE67AF453}"/>
              </a:ext>
            </a:extLst>
          </p:cNvPr>
          <p:cNvSpPr/>
          <p:nvPr/>
        </p:nvSpPr>
        <p:spPr>
          <a:xfrm>
            <a:off x="930973" y="6195468"/>
            <a:ext cx="2374396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优质股票池</a:t>
            </a:r>
          </a:p>
        </p:txBody>
      </p:sp>
      <p:sp>
        <p:nvSpPr>
          <p:cNvPr id="17" name="矩形 34">
            <a:extLst>
              <a:ext uri="{FF2B5EF4-FFF2-40B4-BE49-F238E27FC236}">
                <a16:creationId xmlns:a16="http://schemas.microsoft.com/office/drawing/2014/main" id="{84B8A0FB-25C9-4A69-8C29-08542965DC46}"/>
              </a:ext>
            </a:extLst>
          </p:cNvPr>
          <p:cNvSpPr/>
          <p:nvPr/>
        </p:nvSpPr>
        <p:spPr>
          <a:xfrm>
            <a:off x="7407798" y="5240768"/>
            <a:ext cx="2374396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定期优质股解禁股票和股东信息推送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76310B-C31A-4FE6-B021-A25ED3C87024}"/>
              </a:ext>
            </a:extLst>
          </p:cNvPr>
          <p:cNvGrpSpPr/>
          <p:nvPr/>
        </p:nvGrpSpPr>
        <p:grpSpPr>
          <a:xfrm>
            <a:off x="3732519" y="1293768"/>
            <a:ext cx="1119679" cy="4819161"/>
            <a:chOff x="3732519" y="1180801"/>
            <a:chExt cx="1119679" cy="481916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0F80B2-30C3-464F-A30B-C6556C28BCFB}"/>
                </a:ext>
              </a:extLst>
            </p:cNvPr>
            <p:cNvCxnSpPr/>
            <p:nvPr/>
          </p:nvCxnSpPr>
          <p:spPr>
            <a:xfrm rot="5400000">
              <a:off x="3393431" y="2586150"/>
              <a:ext cx="880220" cy="0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F936B20-96E8-4186-A731-58965E084247}"/>
                </a:ext>
              </a:extLst>
            </p:cNvPr>
            <p:cNvSpPr/>
            <p:nvPr/>
          </p:nvSpPr>
          <p:spPr>
            <a:xfrm rot="5400000">
              <a:off x="3766932" y="2991847"/>
              <a:ext cx="133217" cy="20204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8DC407-02F3-4FE8-B60C-EF3D13C9D3A3}"/>
                </a:ext>
              </a:extLst>
            </p:cNvPr>
            <p:cNvCxnSpPr/>
            <p:nvPr/>
          </p:nvCxnSpPr>
          <p:spPr>
            <a:xfrm rot="5400000">
              <a:off x="3393431" y="3534346"/>
              <a:ext cx="880220" cy="0"/>
            </a:xfrm>
            <a:prstGeom prst="line">
              <a:avLst/>
            </a:prstGeom>
            <a:ln w="50800">
              <a:solidFill>
                <a:schemeClr val="accent6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C95E8F0-5B57-47A5-9E44-0F7AE9316CEB}"/>
                </a:ext>
              </a:extLst>
            </p:cNvPr>
            <p:cNvCxnSpPr/>
            <p:nvPr/>
          </p:nvCxnSpPr>
          <p:spPr>
            <a:xfrm rot="5400000">
              <a:off x="3393431" y="4482541"/>
              <a:ext cx="880220" cy="0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53EDD9-2C24-41B9-8DA0-CB97B35C148A}"/>
                </a:ext>
              </a:extLst>
            </p:cNvPr>
            <p:cNvCxnSpPr/>
            <p:nvPr/>
          </p:nvCxnSpPr>
          <p:spPr>
            <a:xfrm rot="5400000">
              <a:off x="3393431" y="5430736"/>
              <a:ext cx="880220" cy="0"/>
            </a:xfrm>
            <a:prstGeom prst="line">
              <a:avLst/>
            </a:prstGeom>
            <a:ln w="50800">
              <a:solidFill>
                <a:schemeClr val="accent6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E6E26F7-F4F9-4930-B859-69835FCC97AF}"/>
                </a:ext>
              </a:extLst>
            </p:cNvPr>
            <p:cNvSpPr/>
            <p:nvPr/>
          </p:nvSpPr>
          <p:spPr>
            <a:xfrm rot="5400000">
              <a:off x="3766932" y="3938675"/>
              <a:ext cx="133217" cy="20204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839FD34-D833-47D7-AB69-BBA68D5F4535}"/>
                </a:ext>
              </a:extLst>
            </p:cNvPr>
            <p:cNvSpPr/>
            <p:nvPr/>
          </p:nvSpPr>
          <p:spPr>
            <a:xfrm rot="5400000">
              <a:off x="3766932" y="4885503"/>
              <a:ext cx="133217" cy="20204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BCCD7DD-FA9F-404B-AC86-76A8940D44C7}"/>
                </a:ext>
              </a:extLst>
            </p:cNvPr>
            <p:cNvSpPr/>
            <p:nvPr/>
          </p:nvSpPr>
          <p:spPr>
            <a:xfrm rot="5400000">
              <a:off x="3766932" y="5832332"/>
              <a:ext cx="133217" cy="20204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852D82-2DDD-4BA8-8DE7-1C3CCB1F7861}"/>
                </a:ext>
              </a:extLst>
            </p:cNvPr>
            <p:cNvSpPr txBox="1"/>
            <p:nvPr/>
          </p:nvSpPr>
          <p:spPr>
            <a:xfrm>
              <a:off x="3833541" y="2273297"/>
              <a:ext cx="1005468" cy="318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201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8.11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558F2B-DE2C-4A1F-A4AD-5E2280E593AE}"/>
                </a:ext>
              </a:extLst>
            </p:cNvPr>
            <p:cNvSpPr txBox="1"/>
            <p:nvPr/>
          </p:nvSpPr>
          <p:spPr>
            <a:xfrm>
              <a:off x="3833971" y="3229022"/>
              <a:ext cx="1018227" cy="318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201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8.10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C18AAB-5B54-4319-AB4B-4D3548FF6F16}"/>
                </a:ext>
              </a:extLst>
            </p:cNvPr>
            <p:cNvSpPr txBox="1"/>
            <p:nvPr/>
          </p:nvSpPr>
          <p:spPr>
            <a:xfrm>
              <a:off x="3845057" y="4213482"/>
              <a:ext cx="889987" cy="318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201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8.9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401471-A94E-4403-958C-F89792DF66D2}"/>
                </a:ext>
              </a:extLst>
            </p:cNvPr>
            <p:cNvSpPr txBox="1"/>
            <p:nvPr/>
          </p:nvSpPr>
          <p:spPr>
            <a:xfrm>
              <a:off x="3852019" y="5171600"/>
              <a:ext cx="889987" cy="318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201</a:t>
              </a: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8.8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3D1FA2-50DB-4090-ADC0-5A6CD8810198}"/>
                </a:ext>
              </a:extLst>
            </p:cNvPr>
            <p:cNvCxnSpPr/>
            <p:nvPr/>
          </p:nvCxnSpPr>
          <p:spPr>
            <a:xfrm rot="5400000">
              <a:off x="3393431" y="1620911"/>
              <a:ext cx="880220" cy="0"/>
            </a:xfrm>
            <a:prstGeom prst="line">
              <a:avLst/>
            </a:prstGeom>
            <a:ln w="50800">
              <a:solidFill>
                <a:schemeClr val="accent6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359234A-B893-4B5A-970B-0A7A1E2EF303}"/>
                </a:ext>
              </a:extLst>
            </p:cNvPr>
            <p:cNvSpPr/>
            <p:nvPr/>
          </p:nvSpPr>
          <p:spPr>
            <a:xfrm rot="5400000">
              <a:off x="3766932" y="2025240"/>
              <a:ext cx="133217" cy="20204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97D902-5E5A-4997-860C-AD6A3BAF86AC}"/>
              </a:ext>
            </a:extLst>
          </p:cNvPr>
          <p:cNvSpPr txBox="1"/>
          <p:nvPr/>
        </p:nvSpPr>
        <p:spPr>
          <a:xfrm>
            <a:off x="3876347" y="1419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………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矩形 34">
            <a:extLst>
              <a:ext uri="{FF2B5EF4-FFF2-40B4-BE49-F238E27FC236}">
                <a16:creationId xmlns:a16="http://schemas.microsoft.com/office/drawing/2014/main" id="{A43C7DD3-C36F-4724-AE13-C0164280B7EF}"/>
              </a:ext>
            </a:extLst>
          </p:cNvPr>
          <p:cNvSpPr/>
          <p:nvPr/>
        </p:nvSpPr>
        <p:spPr>
          <a:xfrm>
            <a:off x="4631045" y="5979712"/>
            <a:ext cx="1147666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解禁扫描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F6A51B-BE98-4D93-81F4-BE8FF6F95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5466"/>
            <a:ext cx="4997992" cy="3511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7C5DAD0E-E4CA-45B1-BDBF-46020E858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61710"/>
              </p:ext>
            </p:extLst>
          </p:nvPr>
        </p:nvGraphicFramePr>
        <p:xfrm>
          <a:off x="10835572" y="512279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Worksheet" showAsIcon="1" r:id="rId6" imgW="914400" imgH="792360" progId="Excel.Sheet.12">
                  <p:embed/>
                </p:oleObj>
              </mc:Choice>
              <mc:Fallback>
                <p:oleObj name="Worksheet" showAsIcon="1" r:id="rId6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35572" y="512279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2014DE99-EB58-491E-9A7D-43C27DC80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677308"/>
              </p:ext>
            </p:extLst>
          </p:nvPr>
        </p:nvGraphicFramePr>
        <p:xfrm>
          <a:off x="473773" y="614385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Worksheet" showAsIcon="1" r:id="rId8" imgW="914400" imgH="792360" progId="Excel.Sheet.12">
                  <p:embed/>
                </p:oleObj>
              </mc:Choice>
              <mc:Fallback>
                <p:oleObj name="Worksheet" showAsIcon="1" r:id="rId8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773" y="614385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1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2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140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等线</vt:lpstr>
      <vt:lpstr>锐字工房云字库细圆GBK</vt:lpstr>
      <vt:lpstr>微软雅黑</vt:lpstr>
      <vt:lpstr>微软雅黑 Light</vt:lpstr>
      <vt:lpstr>Arial</vt:lpstr>
      <vt:lpstr>Open Sans</vt:lpstr>
      <vt:lpstr>Office 主题​​</vt:lpstr>
      <vt:lpstr>Equation</vt:lpstr>
      <vt:lpstr>MathType 6.0 Equation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张 兴潮</cp:lastModifiedBy>
  <cp:revision>104</cp:revision>
  <dcterms:created xsi:type="dcterms:W3CDTF">2017-07-24T17:10:39Z</dcterms:created>
  <dcterms:modified xsi:type="dcterms:W3CDTF">2018-08-19T23:07:04Z</dcterms:modified>
</cp:coreProperties>
</file>