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1" r:id="rId3"/>
    <p:sldId id="262" r:id="rId4"/>
    <p:sldId id="263" r:id="rId5"/>
    <p:sldId id="264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725"/>
    <a:srgbClr val="061C38"/>
    <a:srgbClr val="03050B"/>
    <a:srgbClr val="142941"/>
    <a:srgbClr val="030812"/>
    <a:srgbClr val="082D4F"/>
    <a:srgbClr val="000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39" d="100"/>
          <a:sy n="39" d="100"/>
        </p:scale>
        <p:origin x="2292" y="2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6903E-74A8-4FCC-A798-239889B4C67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25F3A-C3F8-452D-9B5C-D5B5286782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32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58C4-FF6D-4B6D-8BC9-8D321A71F064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FDF9-87F6-4947-9442-4603328E0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2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58C4-FF6D-4B6D-8BC9-8D321A71F064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FDF9-87F6-4947-9442-4603328E0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21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58C4-FF6D-4B6D-8BC9-8D321A71F064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FDF9-87F6-4947-9442-4603328E0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67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58C4-FF6D-4B6D-8BC9-8D321A71F064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FDF9-87F6-4947-9442-4603328E0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1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58C4-FF6D-4B6D-8BC9-8D321A71F064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FDF9-87F6-4947-9442-4603328E0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76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58C4-FF6D-4B6D-8BC9-8D321A71F064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FDF9-87F6-4947-9442-4603328E0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7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58C4-FF6D-4B6D-8BC9-8D321A71F064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FDF9-87F6-4947-9442-4603328E0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58C4-FF6D-4B6D-8BC9-8D321A71F064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FDF9-87F6-4947-9442-4603328E0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90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58C4-FF6D-4B6D-8BC9-8D321A71F064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FDF9-87F6-4947-9442-4603328E0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12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58C4-FF6D-4B6D-8BC9-8D321A71F064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FDF9-87F6-4947-9442-4603328E0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9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58C4-FF6D-4B6D-8BC9-8D321A71F064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FDF9-87F6-4947-9442-4603328E0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92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858C4-FF6D-4B6D-8BC9-8D321A71F064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AFDF9-87F6-4947-9442-4603328E0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7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727338-15CF-1B38-59FD-0872C14EB76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05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405F6AF-6DFD-A66C-A209-069C4243D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858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C53FCFE-31ED-CA89-D586-8E4B8C694E7F}"/>
              </a:ext>
            </a:extLst>
          </p:cNvPr>
          <p:cNvSpPr txBox="1"/>
          <p:nvPr/>
        </p:nvSpPr>
        <p:spPr>
          <a:xfrm>
            <a:off x="930729" y="8559224"/>
            <a:ext cx="8213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Michael Fonseca Martins</a:t>
            </a:r>
          </a:p>
        </p:txBody>
      </p:sp>
    </p:spTree>
    <p:extLst>
      <p:ext uri="{BB962C8B-B14F-4D97-AF65-F5344CB8AC3E}">
        <p14:creationId xmlns:p14="http://schemas.microsoft.com/office/powerpoint/2010/main" val="294318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727338-15CF-1B38-59FD-0872C14EB76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05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53FCFE-31ED-CA89-D586-8E4B8C694E7F}"/>
              </a:ext>
            </a:extLst>
          </p:cNvPr>
          <p:cNvSpPr txBox="1"/>
          <p:nvPr/>
        </p:nvSpPr>
        <p:spPr>
          <a:xfrm>
            <a:off x="1012370" y="645624"/>
            <a:ext cx="4833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Introdução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ao Java</a:t>
            </a:r>
          </a:p>
        </p:txBody>
      </p:sp>
      <p:pic>
        <p:nvPicPr>
          <p:cNvPr id="9" name="Imagem 8" descr="Diagrama&#10;&#10;Descrição gerada automaticamente com confiança baixa">
            <a:extLst>
              <a:ext uri="{FF2B5EF4-FFF2-40B4-BE49-F238E27FC236}">
                <a16:creationId xmlns:a16="http://schemas.microsoft.com/office/drawing/2014/main" id="{C39A239F-EEDD-F403-F8B6-F65A908CD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6812"/>
            <a:ext cx="6858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10A644-3FEC-3661-F89C-4EC3955A64E8}"/>
              </a:ext>
            </a:extLst>
          </p:cNvPr>
          <p:cNvSpPr txBox="1"/>
          <p:nvPr/>
        </p:nvSpPr>
        <p:spPr>
          <a:xfrm>
            <a:off x="242887" y="2459656"/>
            <a:ext cx="63722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pt-BR" sz="2400" dirty="0">
                <a:solidFill>
                  <a:schemeClr val="bg1"/>
                </a:solidFill>
              </a:rPr>
              <a:t>Java, criado em 1995 pela Sun Microsystems e posteriormente adquirido pela Oracle, é uma das linguagens de programação mais populares e amplamente usadas no mundo. Sua filosofia "Write </a:t>
            </a:r>
            <a:r>
              <a:rPr lang="pt-BR" sz="2400" dirty="0" err="1">
                <a:solidFill>
                  <a:schemeClr val="bg1"/>
                </a:solidFill>
              </a:rPr>
              <a:t>Once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 err="1">
                <a:solidFill>
                  <a:schemeClr val="bg1"/>
                </a:solidFill>
              </a:rPr>
              <a:t>Run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Anywhere</a:t>
            </a:r>
            <a:r>
              <a:rPr lang="pt-BR" sz="2400" dirty="0">
                <a:solidFill>
                  <a:schemeClr val="bg1"/>
                </a:solidFill>
              </a:rPr>
              <a:t>" (Escreva uma vez, execute em qualquer lugar) permite que programas em Java rodem em diferentes tipos de computadores sem a necessidade de reescrever o código para cada plataforma. Este </a:t>
            </a:r>
            <a:r>
              <a:rPr lang="pt-BR" sz="2400" dirty="0" err="1">
                <a:solidFill>
                  <a:schemeClr val="bg1"/>
                </a:solidFill>
              </a:rPr>
              <a:t>eBook</a:t>
            </a:r>
            <a:r>
              <a:rPr lang="pt-BR" sz="2400" dirty="0">
                <a:solidFill>
                  <a:schemeClr val="bg1"/>
                </a:solidFill>
              </a:rPr>
              <a:t> visa fornecer uma compreensão abrangente dos conceitos fundamentais e avançados de Java, guiando o leitor desde a configuração do ambiente até a criação de aplicações complexas.</a:t>
            </a:r>
          </a:p>
        </p:txBody>
      </p:sp>
    </p:spTree>
    <p:extLst>
      <p:ext uri="{BB962C8B-B14F-4D97-AF65-F5344CB8AC3E}">
        <p14:creationId xmlns:p14="http://schemas.microsoft.com/office/powerpoint/2010/main" val="142270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727338-15CF-1B38-59FD-0872C14EB76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05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53FCFE-31ED-CA89-D586-8E4B8C694E7F}"/>
              </a:ext>
            </a:extLst>
          </p:cNvPr>
          <p:cNvSpPr txBox="1"/>
          <p:nvPr/>
        </p:nvSpPr>
        <p:spPr>
          <a:xfrm>
            <a:off x="-122466" y="490594"/>
            <a:ext cx="7102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Configuração do Ambiente de Desenvolvimento</a:t>
            </a:r>
          </a:p>
        </p:txBody>
      </p:sp>
      <p:pic>
        <p:nvPicPr>
          <p:cNvPr id="4" name="Imagem 3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1E8CED11-D2B2-995D-A0E1-2ABCA91A3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406"/>
            <a:ext cx="6858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5A5DBA-5DC6-E0F0-FF3B-D2D447A5B53F}"/>
              </a:ext>
            </a:extLst>
          </p:cNvPr>
          <p:cNvSpPr txBox="1"/>
          <p:nvPr/>
        </p:nvSpPr>
        <p:spPr>
          <a:xfrm>
            <a:off x="195943" y="1779816"/>
            <a:ext cx="678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pt-BR" sz="2400" dirty="0">
                <a:solidFill>
                  <a:schemeClr val="bg1"/>
                </a:solidFill>
              </a:rPr>
              <a:t>Para começar a programar em Java, é essencial configurar corretamente seu ambiente de desenvolvimento: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8211765-18FF-309D-DDD9-4374D179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3" y="2957271"/>
            <a:ext cx="6253843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Instalação do JDK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(Co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Windows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 Baixe e instale o JDK do site oficial da Oracle.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Mac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 Use 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Homebrew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 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brew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install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openjdk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Linux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 Use o gerenciador de pacotes, como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sudo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apt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install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 openjdk-11-jdk no Ubuntu.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Configuração de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IDEs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IntelliJ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 IDEA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 Popular pela sua interface intuitiva e recursos poderosos.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Eclipse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 Conhecido por sua extensibilidade.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NetBeans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 Oferece boa integração com várias ferramentas.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4169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727338-15CF-1B38-59FD-0872C14EB76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05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53FCFE-31ED-CA89-D586-8E4B8C694E7F}"/>
              </a:ext>
            </a:extLst>
          </p:cNvPr>
          <p:cNvSpPr txBox="1"/>
          <p:nvPr/>
        </p:nvSpPr>
        <p:spPr>
          <a:xfrm>
            <a:off x="-122468" y="200670"/>
            <a:ext cx="6774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Programação Orientada a Objetos em Java</a:t>
            </a:r>
          </a:p>
        </p:txBody>
      </p:sp>
      <p:pic>
        <p:nvPicPr>
          <p:cNvPr id="5" name="Imagem 4" descr="Tela de um aparelho eletrônico&#10;&#10;Descrição gerada automaticamente com confiança baixa">
            <a:extLst>
              <a:ext uri="{FF2B5EF4-FFF2-40B4-BE49-F238E27FC236}">
                <a16:creationId xmlns:a16="http://schemas.microsoft.com/office/drawing/2014/main" id="{46C69EE2-9D60-2A5B-8574-4E272D10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406"/>
            <a:ext cx="6858000" cy="68580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0FD4179-504D-41EC-BF65-D79D6D909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44" y="1412076"/>
            <a:ext cx="6445706" cy="824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Conceitos de OOP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(Co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Encapsulamento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 Proteção dos dados dentro de uma classe.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Herança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 Reutilização de código através da hierarquia de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Polimorfismo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 Habilidade de usar um método de diferentes maneiras.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Abstração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 Foco em aspectos essenciais, escondendo detalhes complexos.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Classes e Objetos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(Co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400" dirty="0">
              <a:solidFill>
                <a:schemeClr val="bg1"/>
              </a:solidFill>
              <a:latin typeface="Aptos (Co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400" dirty="0">
              <a:solidFill>
                <a:schemeClr val="bg1"/>
              </a:solidFill>
              <a:latin typeface="Aptos (Co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400" dirty="0">
              <a:solidFill>
                <a:schemeClr val="bg1"/>
              </a:solidFill>
              <a:latin typeface="Aptos (Co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400" dirty="0">
              <a:solidFill>
                <a:schemeClr val="bg1"/>
              </a:solidFill>
              <a:latin typeface="Aptos (Co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400" dirty="0">
              <a:solidFill>
                <a:schemeClr val="bg1"/>
              </a:solidFill>
              <a:latin typeface="Aptos (Co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(Corp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Modificadores de Acesso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Public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, Private,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Protected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(Corpo)"/>
              </a:rPr>
              <a:t>: Controlando a visibilidade dos membros da classe.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B846C5C-C0A0-7EDC-8D48-EE2B0855E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4" y="5751521"/>
            <a:ext cx="3967844" cy="21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3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727338-15CF-1B38-59FD-0872C14EB76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05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Gostaria de expressar minha sincera gratidão a todos que tornaram possível a criação deste eBook.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53FCFE-31ED-CA89-D586-8E4B8C694E7F}"/>
              </a:ext>
            </a:extLst>
          </p:cNvPr>
          <p:cNvSpPr txBox="1"/>
          <p:nvPr/>
        </p:nvSpPr>
        <p:spPr>
          <a:xfrm>
            <a:off x="-122466" y="490594"/>
            <a:ext cx="710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Agradecimentos</a:t>
            </a:r>
          </a:p>
        </p:txBody>
      </p:sp>
      <p:pic>
        <p:nvPicPr>
          <p:cNvPr id="4" name="Imagem 3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1E8CED11-D2B2-995D-A0E1-2ABCA91A3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406"/>
            <a:ext cx="6858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8DFAB64-B2F5-FCCA-98DA-404ABA9DC4F7}"/>
              </a:ext>
            </a:extLst>
          </p:cNvPr>
          <p:cNvSpPr txBox="1"/>
          <p:nvPr/>
        </p:nvSpPr>
        <p:spPr>
          <a:xfrm>
            <a:off x="367391" y="1336271"/>
            <a:ext cx="6123214" cy="8079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pt-BR" sz="2400" dirty="0">
                <a:solidFill>
                  <a:schemeClr val="bg1"/>
                </a:solidFill>
                <a:latin typeface="Aptos (Corpo)"/>
              </a:rPr>
              <a:t>Gostaria de expressar minha sincera gratidão a todos que tornaram possível a criação deste </a:t>
            </a:r>
            <a:r>
              <a:rPr lang="pt-BR" sz="2400" dirty="0" err="1">
                <a:solidFill>
                  <a:schemeClr val="bg1"/>
                </a:solidFill>
                <a:latin typeface="Aptos (Corpo)"/>
              </a:rPr>
              <a:t>eBook</a:t>
            </a:r>
            <a:r>
              <a:rPr lang="pt-BR" sz="2400" dirty="0">
                <a:solidFill>
                  <a:schemeClr val="bg1"/>
                </a:solidFill>
                <a:latin typeface="Aptos (Corpo)"/>
              </a:rPr>
              <a:t>. </a:t>
            </a:r>
          </a:p>
          <a:p>
            <a:pPr indent="457200">
              <a:spcBef>
                <a:spcPts val="600"/>
              </a:spcBef>
            </a:pPr>
            <a:r>
              <a:rPr lang="pt-BR" sz="2400" dirty="0">
                <a:solidFill>
                  <a:schemeClr val="bg1"/>
                </a:solidFill>
                <a:latin typeface="Aptos (Corpo)"/>
              </a:rPr>
              <a:t>Reconheço a importância das diversas fontes de documentação e recursos educacionais, como a Oracle, que oferecem materiais abrangentes e de alta qualidade sobre Java. Esses recursos foram essenciais para aprofundar o conhecimento e garantir a precisão das informações compartilhadas.</a:t>
            </a:r>
          </a:p>
          <a:p>
            <a:pPr indent="457200">
              <a:spcBef>
                <a:spcPts val="600"/>
              </a:spcBef>
            </a:pPr>
            <a:r>
              <a:rPr lang="pt-BR" sz="2400" dirty="0">
                <a:solidFill>
                  <a:schemeClr val="bg1"/>
                </a:solidFill>
                <a:latin typeface="Aptos (Corpo)"/>
              </a:rPr>
              <a:t>Finalmente, um agradecimento especial a você, leitor. Sua curiosidade e dedicação ao aprendizado são a razão deste </a:t>
            </a:r>
            <a:r>
              <a:rPr lang="pt-BR" sz="2400" dirty="0" err="1">
                <a:solidFill>
                  <a:schemeClr val="bg1"/>
                </a:solidFill>
                <a:latin typeface="Aptos (Corpo)"/>
              </a:rPr>
              <a:t>eBook</a:t>
            </a:r>
            <a:r>
              <a:rPr lang="pt-BR" sz="2400" dirty="0">
                <a:solidFill>
                  <a:schemeClr val="bg1"/>
                </a:solidFill>
                <a:latin typeface="Aptos (Corpo)"/>
              </a:rPr>
              <a:t> existir. Espero que as páginas seguintes proporcionem conhecimento valioso e inspiração em sua jornada no mundo da programação Java.</a:t>
            </a:r>
          </a:p>
          <a:p>
            <a:pPr indent="457200">
              <a:spcBef>
                <a:spcPts val="600"/>
              </a:spcBef>
            </a:pPr>
            <a:r>
              <a:rPr lang="pt-BR" sz="2400" dirty="0">
                <a:solidFill>
                  <a:schemeClr val="bg1"/>
                </a:solidFill>
                <a:latin typeface="Aptos (Corpo)"/>
              </a:rPr>
              <a:t>Obrigado por confiar neste material para aprimorar suas habilidades. Desejo a você muito sucesso e satisfação em suas futuras aventuras de codificação.</a:t>
            </a:r>
          </a:p>
        </p:txBody>
      </p:sp>
    </p:spTree>
    <p:extLst>
      <p:ext uri="{BB962C8B-B14F-4D97-AF65-F5344CB8AC3E}">
        <p14:creationId xmlns:p14="http://schemas.microsoft.com/office/powerpoint/2010/main" val="802679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418</Words>
  <Application>Microsoft Office PowerPoint</Application>
  <PresentationFormat>Papel A4 (210 x 297 mm)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Aharoni</vt:lpstr>
      <vt:lpstr>Aptos</vt:lpstr>
      <vt:lpstr>Aptos (Corpo)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MICHAEL FONSECA SANTOS</dc:creator>
  <cp:lastModifiedBy>MICHAEL FONSECA SANTOS</cp:lastModifiedBy>
  <cp:revision>1</cp:revision>
  <dcterms:created xsi:type="dcterms:W3CDTF">2024-05-28T18:33:59Z</dcterms:created>
  <dcterms:modified xsi:type="dcterms:W3CDTF">2024-05-29T02:55:06Z</dcterms:modified>
</cp:coreProperties>
</file>