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31D80F7-8BA6-4821-8FA3-FBFA593D70E8}">
  <a:tblStyle styleId="{931D80F7-8BA6-4821-8FA3-FBFA593D70E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5.xml"/><Relationship Id="rId22" Type="http://schemas.openxmlformats.org/officeDocument/2006/relationships/font" Target="fonts/Roboto-boldItalic.fntdata"/><Relationship Id="rId10" Type="http://schemas.openxmlformats.org/officeDocument/2006/relationships/slide" Target="slides/slide4.xml"/><Relationship Id="rId21"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7df074bfc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7df074bfc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7ef7f4e41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7ef7f4e41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7df074bfc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7df074bfc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7ef7f4e4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7ef7f4e4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7df074bfc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7df074bfc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7ef7f4e41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7ef7f4e41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7df074bfcd_1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7df074bfcd_1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7df074bfc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7df074bfc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8268647d5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8268647d5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7df074bfc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7df074bfc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7ef7f4e41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7ef7f4e41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05925"/>
            <a:ext cx="8520600" cy="183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5000"/>
              <a:t>Vietnam War Plane Crash Survivability</a:t>
            </a:r>
            <a:endParaRPr sz="5000"/>
          </a:p>
        </p:txBody>
      </p:sp>
      <p:sp>
        <p:nvSpPr>
          <p:cNvPr id="55" name="Google Shape;55;p13"/>
          <p:cNvSpPr txBox="1"/>
          <p:nvPr>
            <p:ph idx="1" type="subTitle"/>
          </p:nvPr>
        </p:nvSpPr>
        <p:spPr>
          <a:xfrm>
            <a:off x="269250" y="2143725"/>
            <a:ext cx="8520600" cy="2745300"/>
          </a:xfrm>
          <a:prstGeom prst="rect">
            <a:avLst/>
          </a:prstGeom>
        </p:spPr>
        <p:txBody>
          <a:bodyPr anchorCtr="0" anchor="b" bIns="91425" lIns="91425" spcFirstLastPara="1" rIns="91425" wrap="square" tIns="91425">
            <a:normAutofit fontScale="92500" lnSpcReduction="10000"/>
          </a:bodyPr>
          <a:lstStyle/>
          <a:p>
            <a:pPr indent="0" lvl="0" marL="0" rtl="0" algn="ctr">
              <a:lnSpc>
                <a:spcPct val="100000"/>
              </a:lnSpc>
              <a:spcBef>
                <a:spcPts val="0"/>
              </a:spcBef>
              <a:spcAft>
                <a:spcPts val="0"/>
              </a:spcAft>
              <a:buNone/>
            </a:pPr>
            <a:r>
              <a:rPr b="1" lang="en"/>
              <a:t>Background</a:t>
            </a:r>
            <a:endParaRPr b="1"/>
          </a:p>
          <a:p>
            <a:pPr indent="0" lvl="0" marL="457200" rtl="0" algn="ctr">
              <a:lnSpc>
                <a:spcPct val="100000"/>
              </a:lnSpc>
              <a:spcBef>
                <a:spcPts val="0"/>
              </a:spcBef>
              <a:spcAft>
                <a:spcPts val="0"/>
              </a:spcAft>
              <a:buNone/>
            </a:pPr>
            <a:r>
              <a:rPr lang="en"/>
              <a:t>US Air Force lost over 1,700 fixed-wing aircraft in combat from 1962 -1973 during the Vietnam War</a:t>
            </a:r>
            <a:endParaRPr/>
          </a:p>
          <a:p>
            <a:pPr indent="0" lvl="0" marL="0" rtl="0" algn="ctr">
              <a:lnSpc>
                <a:spcPct val="100000"/>
              </a:lnSpc>
              <a:spcBef>
                <a:spcPts val="0"/>
              </a:spcBef>
              <a:spcAft>
                <a:spcPts val="0"/>
              </a:spcAft>
              <a:buNone/>
            </a:pPr>
            <a:r>
              <a:rPr b="1" lang="en"/>
              <a:t>Question</a:t>
            </a:r>
            <a:endParaRPr b="1"/>
          </a:p>
          <a:p>
            <a:pPr indent="0" lvl="0" marL="0" rtl="0" algn="ctr">
              <a:lnSpc>
                <a:spcPct val="100000"/>
              </a:lnSpc>
              <a:spcBef>
                <a:spcPts val="0"/>
              </a:spcBef>
              <a:spcAft>
                <a:spcPts val="0"/>
              </a:spcAft>
              <a:buNone/>
            </a:pPr>
            <a:r>
              <a:rPr lang="en"/>
              <a:t>Using </a:t>
            </a:r>
            <a:r>
              <a:rPr lang="en"/>
              <a:t>characteristics</a:t>
            </a:r>
            <a:r>
              <a:rPr lang="en"/>
              <a:t> of each plane crash, can we predict whether the pilot survived or was killed in the crash?</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PostgreSQL Database</a:t>
            </a:r>
            <a:endParaRPr/>
          </a:p>
        </p:txBody>
      </p:sp>
      <p:sp>
        <p:nvSpPr>
          <p:cNvPr id="126" name="Google Shape;12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Interface: Connecting Postgres to ML model</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27" name="Google Shape;127;p22"/>
          <p:cNvPicPr preferRelativeResize="0"/>
          <p:nvPr/>
        </p:nvPicPr>
        <p:blipFill>
          <a:blip r:embed="rId3">
            <a:alphaModFix/>
          </a:blip>
          <a:stretch>
            <a:fillRect/>
          </a:stretch>
        </p:blipFill>
        <p:spPr>
          <a:xfrm>
            <a:off x="0" y="2363901"/>
            <a:ext cx="9144002" cy="1769975"/>
          </a:xfrm>
          <a:prstGeom prst="rect">
            <a:avLst/>
          </a:prstGeom>
          <a:noFill/>
          <a:ln>
            <a:noFill/>
          </a:ln>
        </p:spPr>
      </p:pic>
      <p:sp>
        <p:nvSpPr>
          <p:cNvPr id="128" name="Google Shape;128;p22"/>
          <p:cNvSpPr txBox="1"/>
          <p:nvPr/>
        </p:nvSpPr>
        <p:spPr>
          <a:xfrm>
            <a:off x="3522350" y="2571750"/>
            <a:ext cx="4224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a:t>
            </a:r>
            <a:endParaRPr/>
          </a:p>
        </p:txBody>
      </p:sp>
      <p:sp>
        <p:nvSpPr>
          <p:cNvPr id="134" name="Google Shape;13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Char char="●"/>
            </a:pPr>
            <a:r>
              <a:rPr lang="en">
                <a:solidFill>
                  <a:schemeClr val="dk1"/>
                </a:solidFill>
              </a:rPr>
              <a:t>Tools used:</a:t>
            </a:r>
            <a:endParaRPr>
              <a:solidFill>
                <a:schemeClr val="dk1"/>
              </a:solidFill>
            </a:endParaRPr>
          </a:p>
          <a:p>
            <a:pPr indent="-310832" lvl="1" marL="914400" rtl="0" algn="l">
              <a:spcBef>
                <a:spcPts val="0"/>
              </a:spcBef>
              <a:spcAft>
                <a:spcPts val="0"/>
              </a:spcAft>
              <a:buClr>
                <a:schemeClr val="dk1"/>
              </a:buClr>
              <a:buSzPct val="100000"/>
              <a:buChar char="○"/>
            </a:pPr>
            <a:r>
              <a:rPr lang="en">
                <a:solidFill>
                  <a:schemeClr val="dk1"/>
                </a:solidFill>
              </a:rPr>
              <a:t>Tableau will the primary tool</a:t>
            </a:r>
            <a:endParaRPr>
              <a:solidFill>
                <a:schemeClr val="dk1"/>
              </a:solidFill>
            </a:endParaRPr>
          </a:p>
          <a:p>
            <a:pPr indent="-310832" lvl="1" marL="914400" rtl="0" algn="l">
              <a:spcBef>
                <a:spcPts val="0"/>
              </a:spcBef>
              <a:spcAft>
                <a:spcPts val="0"/>
              </a:spcAft>
              <a:buClr>
                <a:schemeClr val="dk1"/>
              </a:buClr>
              <a:buSzPct val="100000"/>
              <a:buChar char="○"/>
            </a:pPr>
            <a:r>
              <a:rPr lang="en">
                <a:solidFill>
                  <a:schemeClr val="dk1"/>
                </a:solidFill>
              </a:rPr>
              <a:t>Exploring using Leaflet for an interactive map</a:t>
            </a:r>
            <a:endParaRPr>
              <a:solidFill>
                <a:schemeClr val="dk1"/>
              </a:solidFill>
            </a:endParaRPr>
          </a:p>
          <a:p>
            <a:pPr indent="-310832" lvl="1" marL="914400" rtl="0" algn="l">
              <a:spcBef>
                <a:spcPts val="0"/>
              </a:spcBef>
              <a:spcAft>
                <a:spcPts val="0"/>
              </a:spcAft>
              <a:buClr>
                <a:schemeClr val="dk1"/>
              </a:buClr>
              <a:buSzPct val="100000"/>
              <a:buChar char="○"/>
            </a:pPr>
            <a:r>
              <a:rPr lang="en">
                <a:solidFill>
                  <a:schemeClr val="dk1"/>
                </a:solidFill>
              </a:rPr>
              <a:t>Exploring using Streamlit/Google Data Studio for another interactive visual</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Storyboard:</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a:p>
            <a:pPr indent="0" lvl="0" marL="0" rtl="0" algn="l">
              <a:lnSpc>
                <a:spcPct val="150000"/>
              </a:lnSpc>
              <a:spcBef>
                <a:spcPts val="1600"/>
              </a:spcBef>
              <a:spcAft>
                <a:spcPts val="0"/>
              </a:spcAft>
              <a:buNone/>
            </a:pPr>
            <a:r>
              <a:t/>
            </a:r>
            <a:endParaRPr sz="1500">
              <a:solidFill>
                <a:srgbClr val="2B2B2B"/>
              </a:solidFill>
              <a:latin typeface="Roboto"/>
              <a:ea typeface="Roboto"/>
              <a:cs typeface="Roboto"/>
              <a:sym typeface="Roboto"/>
            </a:endParaRPr>
          </a:p>
          <a:p>
            <a:pPr indent="0" lvl="0" marL="0" rtl="0" algn="l">
              <a:spcBef>
                <a:spcPts val="4600"/>
              </a:spcBef>
              <a:spcAft>
                <a:spcPts val="1200"/>
              </a:spcAft>
              <a:buNone/>
            </a:pPr>
            <a:r>
              <a:t/>
            </a:r>
            <a:endParaRPr/>
          </a:p>
        </p:txBody>
      </p:sp>
      <p:graphicFrame>
        <p:nvGraphicFramePr>
          <p:cNvPr id="135" name="Google Shape;135;p23"/>
          <p:cNvGraphicFramePr/>
          <p:nvPr/>
        </p:nvGraphicFramePr>
        <p:xfrm>
          <a:off x="952475" y="2381250"/>
          <a:ext cx="3000000" cy="3000000"/>
        </p:xfrm>
        <a:graphic>
          <a:graphicData uri="http://schemas.openxmlformats.org/drawingml/2006/table">
            <a:tbl>
              <a:tblPr>
                <a:noFill/>
                <a:tableStyleId>{931D80F7-8BA6-4821-8FA3-FBFA593D70E8}</a:tableStyleId>
              </a:tblPr>
              <a:tblGrid>
                <a:gridCol w="1264000"/>
                <a:gridCol w="1264000"/>
                <a:gridCol w="1264000"/>
                <a:gridCol w="1414425"/>
                <a:gridCol w="1113550"/>
                <a:gridCol w="1264000"/>
              </a:tblGrid>
              <a:tr h="1576800">
                <a:tc>
                  <a:txBody>
                    <a:bodyPr/>
                    <a:lstStyle/>
                    <a:p>
                      <a:pPr indent="0" lvl="0" marL="0" rtl="0" algn="l">
                        <a:spcBef>
                          <a:spcPts val="0"/>
                        </a:spcBef>
                        <a:spcAft>
                          <a:spcPts val="0"/>
                        </a:spcAft>
                        <a:buNone/>
                      </a:pPr>
                      <a:r>
                        <a:rPr lang="en" sz="1200"/>
                        <a:t>Intro:</a:t>
                      </a:r>
                      <a:endParaRPr sz="1200"/>
                    </a:p>
                    <a:p>
                      <a:pPr indent="0" lvl="0" marL="0" rtl="0" algn="l">
                        <a:spcBef>
                          <a:spcPts val="0"/>
                        </a:spcBef>
                        <a:spcAft>
                          <a:spcPts val="0"/>
                        </a:spcAft>
                        <a:buNone/>
                      </a:pPr>
                      <a:r>
                        <a:rPr lang="en" sz="1200"/>
                        <a:t>Description of our project and data</a:t>
                      </a:r>
                      <a:endParaRPr sz="1200"/>
                    </a:p>
                  </a:txBody>
                  <a:tcPr marT="91425" marB="91425" marR="91425" marL="91425"/>
                </a:tc>
                <a:tc>
                  <a:txBody>
                    <a:bodyPr/>
                    <a:lstStyle/>
                    <a:p>
                      <a:pPr indent="0" lvl="0" marL="0" rtl="0" algn="l">
                        <a:spcBef>
                          <a:spcPts val="0"/>
                        </a:spcBef>
                        <a:spcAft>
                          <a:spcPts val="0"/>
                        </a:spcAft>
                        <a:buNone/>
                      </a:pPr>
                      <a:r>
                        <a:rPr lang="en" sz="1200"/>
                        <a:t>Gif of map showing crash locations by year</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Mission characteristics dashboard</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100">
                          <a:solidFill>
                            <a:schemeClr val="dk1"/>
                          </a:solidFill>
                        </a:rPr>
                        <a:t>Crash Date</a:t>
                      </a:r>
                      <a:endParaRPr sz="1100">
                        <a:solidFill>
                          <a:schemeClr val="dk1"/>
                        </a:solidFill>
                      </a:endParaRPr>
                    </a:p>
                    <a:p>
                      <a:pPr indent="0" lvl="0" marL="0" rtl="0" algn="l">
                        <a:spcBef>
                          <a:spcPts val="0"/>
                        </a:spcBef>
                        <a:spcAft>
                          <a:spcPts val="0"/>
                        </a:spcAft>
                        <a:buNone/>
                      </a:pPr>
                      <a:r>
                        <a:rPr lang="en" sz="1100">
                          <a:solidFill>
                            <a:schemeClr val="dk1"/>
                          </a:solidFill>
                        </a:rPr>
                        <a:t>Cause</a:t>
                      </a:r>
                      <a:endParaRPr sz="1100">
                        <a:solidFill>
                          <a:schemeClr val="dk1"/>
                        </a:solidFill>
                      </a:endParaRPr>
                    </a:p>
                    <a:p>
                      <a:pPr indent="0" lvl="0" marL="0" rtl="0" algn="l">
                        <a:spcBef>
                          <a:spcPts val="0"/>
                        </a:spcBef>
                        <a:spcAft>
                          <a:spcPts val="0"/>
                        </a:spcAft>
                        <a:buNone/>
                      </a:pPr>
                      <a:r>
                        <a:rPr lang="en" sz="1100">
                          <a:solidFill>
                            <a:schemeClr val="dk1"/>
                          </a:solidFill>
                        </a:rPr>
                        <a:t>Base</a:t>
                      </a:r>
                      <a:endParaRPr sz="1100">
                        <a:solidFill>
                          <a:schemeClr val="dk1"/>
                        </a:solidFill>
                      </a:endParaRPr>
                    </a:p>
                    <a:p>
                      <a:pPr indent="0" lvl="0" marL="0" rtl="0" algn="l">
                        <a:spcBef>
                          <a:spcPts val="0"/>
                        </a:spcBef>
                        <a:spcAft>
                          <a:spcPts val="0"/>
                        </a:spcAft>
                        <a:buNone/>
                      </a:pPr>
                      <a:r>
                        <a:rPr lang="en" sz="1100">
                          <a:solidFill>
                            <a:schemeClr val="dk1"/>
                          </a:solidFill>
                        </a:rPr>
                        <a:t>Mission phase</a:t>
                      </a:r>
                      <a:endParaRPr sz="1100">
                        <a:solidFill>
                          <a:schemeClr val="dk1"/>
                        </a:solidFill>
                      </a:endParaRPr>
                    </a:p>
                    <a:p>
                      <a:pPr indent="0" lvl="0" marL="0" rtl="0" algn="l">
                        <a:spcBef>
                          <a:spcPts val="0"/>
                        </a:spcBef>
                        <a:spcAft>
                          <a:spcPts val="0"/>
                        </a:spcAft>
                        <a:buNone/>
                      </a:pPr>
                      <a:r>
                        <a:t/>
                      </a:r>
                      <a:endParaRPr sz="11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Plane</a:t>
                      </a:r>
                      <a:r>
                        <a:rPr lang="en" sz="1200">
                          <a:solidFill>
                            <a:schemeClr val="dk1"/>
                          </a:solidFill>
                        </a:rPr>
                        <a:t> characteristics dashboard</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100">
                          <a:solidFill>
                            <a:schemeClr val="dk1"/>
                          </a:solidFill>
                        </a:rPr>
                        <a:t>Aircraft Type</a:t>
                      </a:r>
                      <a:endParaRPr sz="1100">
                        <a:solidFill>
                          <a:schemeClr val="dk1"/>
                        </a:solidFill>
                      </a:endParaRPr>
                    </a:p>
                    <a:p>
                      <a:pPr indent="0" lvl="0" marL="0" rtl="0" algn="l">
                        <a:spcBef>
                          <a:spcPts val="0"/>
                        </a:spcBef>
                        <a:spcAft>
                          <a:spcPts val="0"/>
                        </a:spcAft>
                        <a:buNone/>
                      </a:pPr>
                      <a:r>
                        <a:rPr lang="en" sz="1100">
                          <a:solidFill>
                            <a:schemeClr val="dk1"/>
                          </a:solidFill>
                        </a:rPr>
                        <a:t>Ejection Seat</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ML model findings</a:t>
                      </a:r>
                      <a:endParaRPr/>
                    </a:p>
                  </a:txBody>
                  <a:tcPr marT="91425" marB="91425" marR="91425" marL="91425"/>
                </a:tc>
                <a:tc>
                  <a:txBody>
                    <a:bodyPr/>
                    <a:lstStyle/>
                    <a:p>
                      <a:pPr indent="0" lvl="0" marL="0" rtl="0" algn="l">
                        <a:spcBef>
                          <a:spcPts val="0"/>
                        </a:spcBef>
                        <a:spcAft>
                          <a:spcPts val="0"/>
                        </a:spcAft>
                        <a:buNone/>
                      </a:pPr>
                      <a:r>
                        <a:rPr lang="en" sz="1200"/>
                        <a:t>Final interactive map</a:t>
                      </a:r>
                      <a:endParaRPr sz="1200"/>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interactive elements</a:t>
            </a:r>
            <a:endParaRPr/>
          </a:p>
        </p:txBody>
      </p:sp>
      <p:sp>
        <p:nvSpPr>
          <p:cNvPr id="141" name="Google Shape;141;p24"/>
          <p:cNvSpPr txBox="1"/>
          <p:nvPr>
            <p:ph idx="1" type="body"/>
          </p:nvPr>
        </p:nvSpPr>
        <p:spPr>
          <a:xfrm>
            <a:off x="311700" y="1152475"/>
            <a:ext cx="4872000" cy="3416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600"/>
              </a:spcBef>
              <a:spcAft>
                <a:spcPts val="0"/>
              </a:spcAft>
              <a:buClr>
                <a:srgbClr val="2B2B2B"/>
              </a:buClr>
              <a:buSzPts val="1500"/>
              <a:buFont typeface="Roboto"/>
              <a:buAutoNum type="arabicPeriod"/>
            </a:pPr>
            <a:r>
              <a:rPr lang="en" sz="1500">
                <a:solidFill>
                  <a:srgbClr val="2B2B2B"/>
                </a:solidFill>
                <a:latin typeface="Roboto"/>
                <a:ea typeface="Roboto"/>
                <a:cs typeface="Roboto"/>
                <a:sym typeface="Roboto"/>
              </a:rPr>
              <a:t>An interactive map where users can select a crash location and see key crash info and a picture of the plane involved.</a:t>
            </a:r>
            <a:endParaRPr sz="1500">
              <a:solidFill>
                <a:srgbClr val="2B2B2B"/>
              </a:solidFill>
              <a:latin typeface="Roboto"/>
              <a:ea typeface="Roboto"/>
              <a:cs typeface="Roboto"/>
              <a:sym typeface="Roboto"/>
            </a:endParaRPr>
          </a:p>
          <a:p>
            <a:pPr indent="-323850" lvl="1" marL="914400" rtl="0" algn="l">
              <a:lnSpc>
                <a:spcPct val="150000"/>
              </a:lnSpc>
              <a:spcBef>
                <a:spcPts val="0"/>
              </a:spcBef>
              <a:spcAft>
                <a:spcPts val="0"/>
              </a:spcAft>
              <a:buClr>
                <a:srgbClr val="2B2B2B"/>
              </a:buClr>
              <a:buSzPts val="1500"/>
              <a:buFont typeface="Roboto"/>
              <a:buAutoNum type="alphaLcPeriod"/>
            </a:pPr>
            <a:r>
              <a:rPr lang="en" sz="1500">
                <a:solidFill>
                  <a:srgbClr val="2B2B2B"/>
                </a:solidFill>
                <a:latin typeface="Roboto"/>
                <a:ea typeface="Roboto"/>
                <a:cs typeface="Roboto"/>
                <a:sym typeface="Roboto"/>
              </a:rPr>
              <a:t>Exploring using Leaflet for this	</a:t>
            </a:r>
            <a:endParaRPr sz="1500">
              <a:solidFill>
                <a:srgbClr val="2B2B2B"/>
              </a:solidFill>
              <a:latin typeface="Roboto"/>
              <a:ea typeface="Roboto"/>
              <a:cs typeface="Roboto"/>
              <a:sym typeface="Roboto"/>
            </a:endParaRPr>
          </a:p>
          <a:p>
            <a:pPr indent="0" lvl="0" marL="914400" rtl="0" algn="l">
              <a:lnSpc>
                <a:spcPct val="150000"/>
              </a:lnSpc>
              <a:spcBef>
                <a:spcPts val="4600"/>
              </a:spcBef>
              <a:spcAft>
                <a:spcPts val="0"/>
              </a:spcAft>
              <a:buNone/>
            </a:pPr>
            <a:r>
              <a:t/>
            </a:r>
            <a:endParaRPr sz="1500">
              <a:solidFill>
                <a:srgbClr val="2B2B2B"/>
              </a:solidFill>
              <a:latin typeface="Roboto"/>
              <a:ea typeface="Roboto"/>
              <a:cs typeface="Roboto"/>
              <a:sym typeface="Roboto"/>
            </a:endParaRPr>
          </a:p>
          <a:p>
            <a:pPr indent="0" lvl="0" marL="0" rtl="0" algn="l">
              <a:spcBef>
                <a:spcPts val="4600"/>
              </a:spcBef>
              <a:spcAft>
                <a:spcPts val="1200"/>
              </a:spcAft>
              <a:buNone/>
            </a:pPr>
            <a:r>
              <a:t/>
            </a:r>
            <a:endParaRPr/>
          </a:p>
        </p:txBody>
      </p:sp>
      <p:pic>
        <p:nvPicPr>
          <p:cNvPr id="142" name="Google Shape;142;p24"/>
          <p:cNvPicPr preferRelativeResize="0"/>
          <p:nvPr/>
        </p:nvPicPr>
        <p:blipFill>
          <a:blip r:embed="rId3">
            <a:alphaModFix/>
          </a:blip>
          <a:stretch>
            <a:fillRect/>
          </a:stretch>
        </p:blipFill>
        <p:spPr>
          <a:xfrm>
            <a:off x="5183701" y="1549200"/>
            <a:ext cx="3770302" cy="30196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Project Summary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288131" lvl="0" marL="457200" rtl="0" algn="l">
              <a:lnSpc>
                <a:spcPct val="150000"/>
              </a:lnSpc>
              <a:spcBef>
                <a:spcPts val="1600"/>
              </a:spcBef>
              <a:spcAft>
                <a:spcPts val="0"/>
              </a:spcAft>
              <a:buClr>
                <a:srgbClr val="2B2B2B"/>
              </a:buClr>
              <a:buSzPct val="100000"/>
              <a:buFont typeface="Roboto"/>
              <a:buChar char="●"/>
            </a:pPr>
            <a:r>
              <a:rPr b="1" lang="en" sz="1500">
                <a:solidFill>
                  <a:srgbClr val="2B2B2B"/>
                </a:solidFill>
                <a:latin typeface="Roboto"/>
                <a:ea typeface="Roboto"/>
                <a:cs typeface="Roboto"/>
                <a:sym typeface="Roboto"/>
              </a:rPr>
              <a:t>Selected topic</a:t>
            </a:r>
            <a:endParaRPr b="1" sz="1500">
              <a:solidFill>
                <a:srgbClr val="2B2B2B"/>
              </a:solidFill>
              <a:latin typeface="Roboto"/>
              <a:ea typeface="Roboto"/>
              <a:cs typeface="Roboto"/>
              <a:sym typeface="Roboto"/>
            </a:endParaRPr>
          </a:p>
          <a:p>
            <a:pPr indent="-288131" lvl="1" marL="914400" rtl="0" algn="l">
              <a:lnSpc>
                <a:spcPct val="150000"/>
              </a:lnSpc>
              <a:spcBef>
                <a:spcPts val="0"/>
              </a:spcBef>
              <a:spcAft>
                <a:spcPts val="0"/>
              </a:spcAft>
              <a:buClr>
                <a:srgbClr val="2B2B2B"/>
              </a:buClr>
              <a:buSzPct val="100000"/>
              <a:buFont typeface="Roboto"/>
              <a:buAutoNum type="alphaLcPeriod"/>
            </a:pPr>
            <a:r>
              <a:rPr lang="en" sz="1500">
                <a:solidFill>
                  <a:srgbClr val="2B2B2B"/>
                </a:solidFill>
                <a:latin typeface="Roboto"/>
                <a:ea typeface="Roboto"/>
                <a:cs typeface="Roboto"/>
                <a:sym typeface="Roboto"/>
              </a:rPr>
              <a:t>An analysis of pilot survivability from U.S. aircraft combat losses during the Vietnam War.</a:t>
            </a:r>
            <a:endParaRPr sz="1500">
              <a:solidFill>
                <a:srgbClr val="2B2B2B"/>
              </a:solidFill>
              <a:latin typeface="Roboto"/>
              <a:ea typeface="Roboto"/>
              <a:cs typeface="Roboto"/>
              <a:sym typeface="Roboto"/>
            </a:endParaRPr>
          </a:p>
          <a:p>
            <a:pPr indent="-288131" lvl="0" marL="457200" rtl="0" algn="l">
              <a:lnSpc>
                <a:spcPct val="150000"/>
              </a:lnSpc>
              <a:spcBef>
                <a:spcPts val="0"/>
              </a:spcBef>
              <a:spcAft>
                <a:spcPts val="0"/>
              </a:spcAft>
              <a:buClr>
                <a:srgbClr val="2B2B2B"/>
              </a:buClr>
              <a:buSzPct val="100000"/>
              <a:buFont typeface="Roboto"/>
              <a:buChar char="●"/>
            </a:pPr>
            <a:r>
              <a:rPr b="1" lang="en" sz="1500">
                <a:solidFill>
                  <a:srgbClr val="2B2B2B"/>
                </a:solidFill>
                <a:latin typeface="Roboto"/>
                <a:ea typeface="Roboto"/>
                <a:cs typeface="Roboto"/>
                <a:sym typeface="Roboto"/>
              </a:rPr>
              <a:t>Reason topic was selected</a:t>
            </a:r>
            <a:endParaRPr b="1" sz="1500">
              <a:solidFill>
                <a:srgbClr val="2B2B2B"/>
              </a:solidFill>
              <a:latin typeface="Roboto"/>
              <a:ea typeface="Roboto"/>
              <a:cs typeface="Roboto"/>
              <a:sym typeface="Roboto"/>
            </a:endParaRPr>
          </a:p>
          <a:p>
            <a:pPr indent="-288131" lvl="1" marL="914400" rtl="0" algn="l">
              <a:lnSpc>
                <a:spcPct val="150000"/>
              </a:lnSpc>
              <a:spcBef>
                <a:spcPts val="0"/>
              </a:spcBef>
              <a:spcAft>
                <a:spcPts val="0"/>
              </a:spcAft>
              <a:buClr>
                <a:srgbClr val="2B2B2B"/>
              </a:buClr>
              <a:buSzPct val="100000"/>
              <a:buFont typeface="Roboto"/>
              <a:buAutoNum type="alphaLcPeriod"/>
            </a:pPr>
            <a:r>
              <a:rPr lang="en" sz="1500">
                <a:solidFill>
                  <a:srgbClr val="2B2B2B"/>
                </a:solidFill>
                <a:latin typeface="Roboto"/>
                <a:ea typeface="Roboto"/>
                <a:cs typeface="Roboto"/>
                <a:sym typeface="Roboto"/>
              </a:rPr>
              <a:t>As a team we selected this topic because of our shared interest in historical events as well as the nature of the dataset itself. Our data sources provided many features we thought would make for an interesting story once we applied machine learning; notably key characteristics that have potential for </a:t>
            </a:r>
            <a:r>
              <a:rPr lang="en" sz="1500">
                <a:solidFill>
                  <a:srgbClr val="2B2B2B"/>
                </a:solidFill>
                <a:latin typeface="Roboto"/>
                <a:ea typeface="Roboto"/>
                <a:cs typeface="Roboto"/>
                <a:sym typeface="Roboto"/>
              </a:rPr>
              <a:t>influencing</a:t>
            </a:r>
            <a:r>
              <a:rPr lang="en" sz="1500">
                <a:solidFill>
                  <a:srgbClr val="2B2B2B"/>
                </a:solidFill>
                <a:latin typeface="Roboto"/>
                <a:ea typeface="Roboto"/>
                <a:cs typeface="Roboto"/>
                <a:sym typeface="Roboto"/>
              </a:rPr>
              <a:t> pilot survivability. We believe the challenges of analyzing this dataset give us the chance to showcase many of the skills we have learned throughout the course.</a:t>
            </a:r>
            <a:endParaRPr sz="1500">
              <a:solidFill>
                <a:srgbClr val="2B2B2B"/>
              </a:solidFill>
              <a:latin typeface="Roboto"/>
              <a:ea typeface="Roboto"/>
              <a:cs typeface="Roboto"/>
              <a:sym typeface="Roboto"/>
            </a:endParaRPr>
          </a:p>
          <a:p>
            <a:pPr indent="-288131" lvl="0" marL="457200" rtl="0" algn="l">
              <a:lnSpc>
                <a:spcPct val="150000"/>
              </a:lnSpc>
              <a:spcBef>
                <a:spcPts val="0"/>
              </a:spcBef>
              <a:spcAft>
                <a:spcPts val="0"/>
              </a:spcAft>
              <a:buClr>
                <a:srgbClr val="2B2B2B"/>
              </a:buClr>
              <a:buSzPct val="100000"/>
              <a:buFont typeface="Roboto"/>
              <a:buChar char="●"/>
            </a:pPr>
            <a:r>
              <a:rPr b="1" lang="en" sz="1500">
                <a:solidFill>
                  <a:srgbClr val="2B2B2B"/>
                </a:solidFill>
                <a:latin typeface="Roboto"/>
                <a:ea typeface="Roboto"/>
                <a:cs typeface="Roboto"/>
                <a:sym typeface="Roboto"/>
              </a:rPr>
              <a:t>Description of the source of data</a:t>
            </a:r>
            <a:endParaRPr b="1" sz="1500">
              <a:solidFill>
                <a:srgbClr val="2B2B2B"/>
              </a:solidFill>
              <a:latin typeface="Roboto"/>
              <a:ea typeface="Roboto"/>
              <a:cs typeface="Roboto"/>
              <a:sym typeface="Roboto"/>
            </a:endParaRPr>
          </a:p>
          <a:p>
            <a:pPr indent="-288131" lvl="1" marL="914400" rtl="0" algn="l">
              <a:lnSpc>
                <a:spcPct val="150000"/>
              </a:lnSpc>
              <a:spcBef>
                <a:spcPts val="0"/>
              </a:spcBef>
              <a:spcAft>
                <a:spcPts val="0"/>
              </a:spcAft>
              <a:buClr>
                <a:srgbClr val="2B2B2B"/>
              </a:buClr>
              <a:buSzPct val="100000"/>
              <a:buFont typeface="Roboto"/>
              <a:buAutoNum type="alphaLcPeriod"/>
            </a:pPr>
            <a:r>
              <a:rPr lang="en" sz="1500">
                <a:solidFill>
                  <a:srgbClr val="2B2B2B"/>
                </a:solidFill>
                <a:latin typeface="Roboto"/>
                <a:ea typeface="Roboto"/>
                <a:cs typeface="Roboto"/>
                <a:sym typeface="Roboto"/>
              </a:rPr>
              <a:t>Our data sources are two websites dedicated to military aviation research, those being (https://www.aviationarchaeology.com/index.asp) and (https://www.vietnamairlosses.com/index.php). Each provided data on aircraft losses, such as crash date, pilot status, base, aircraft type, etc. However, our initial ML model is working solely off of aviationarchaeology.com since there is a more complete picture of the crash characteristics on this page. All data used was obtained through the use of web scraping techniques.</a:t>
            </a:r>
            <a:endParaRPr sz="1500">
              <a:solidFill>
                <a:srgbClr val="2B2B2B"/>
              </a:solidFill>
              <a:latin typeface="Roboto"/>
              <a:ea typeface="Roboto"/>
              <a:cs typeface="Roboto"/>
              <a:sym typeface="Roboto"/>
            </a:endParaRPr>
          </a:p>
          <a:p>
            <a:pPr indent="-288131" lvl="0" marL="457200" rtl="0" algn="l">
              <a:lnSpc>
                <a:spcPct val="150000"/>
              </a:lnSpc>
              <a:spcBef>
                <a:spcPts val="0"/>
              </a:spcBef>
              <a:spcAft>
                <a:spcPts val="0"/>
              </a:spcAft>
              <a:buClr>
                <a:srgbClr val="2B2B2B"/>
              </a:buClr>
              <a:buSzPct val="100000"/>
              <a:buFont typeface="Roboto"/>
              <a:buChar char="●"/>
            </a:pPr>
            <a:r>
              <a:rPr b="1" lang="en" sz="1500">
                <a:solidFill>
                  <a:srgbClr val="2B2B2B"/>
                </a:solidFill>
                <a:latin typeface="Roboto"/>
                <a:ea typeface="Roboto"/>
                <a:cs typeface="Roboto"/>
                <a:sym typeface="Roboto"/>
              </a:rPr>
              <a:t>Questions the team hopes to answer with the data</a:t>
            </a:r>
            <a:endParaRPr b="1" sz="1500">
              <a:solidFill>
                <a:srgbClr val="2B2B2B"/>
              </a:solidFill>
              <a:latin typeface="Roboto"/>
              <a:ea typeface="Roboto"/>
              <a:cs typeface="Roboto"/>
              <a:sym typeface="Roboto"/>
            </a:endParaRPr>
          </a:p>
          <a:p>
            <a:pPr indent="-288131" lvl="1" marL="914400" rtl="0" algn="l">
              <a:lnSpc>
                <a:spcPct val="150000"/>
              </a:lnSpc>
              <a:spcBef>
                <a:spcPts val="0"/>
              </a:spcBef>
              <a:spcAft>
                <a:spcPts val="0"/>
              </a:spcAft>
              <a:buClr>
                <a:srgbClr val="2B2B2B"/>
              </a:buClr>
              <a:buSzPct val="100000"/>
              <a:buFont typeface="Roboto"/>
              <a:buAutoNum type="alphaLcPeriod"/>
            </a:pPr>
            <a:r>
              <a:rPr lang="en" sz="1500">
                <a:solidFill>
                  <a:srgbClr val="2B2B2B"/>
                </a:solidFill>
                <a:latin typeface="Roboto"/>
                <a:ea typeface="Roboto"/>
                <a:cs typeface="Roboto"/>
                <a:sym typeface="Roboto"/>
              </a:rPr>
              <a:t>Can looking at the characteristics of each warplane crash predict whether or not the pilot survived the crash. Our ML model will seek to predict whether a pilot survived or was killed based on particular crash features like aircraft type or what armament hit the plane, for example.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Outline</a:t>
            </a:r>
            <a:endParaRPr/>
          </a:p>
        </p:txBody>
      </p:sp>
      <p:sp>
        <p:nvSpPr>
          <p:cNvPr id="67" name="Google Shape;67;p15"/>
          <p:cNvSpPr txBox="1"/>
          <p:nvPr/>
        </p:nvSpPr>
        <p:spPr>
          <a:xfrm>
            <a:off x="0" y="2048250"/>
            <a:ext cx="885600" cy="831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a:highlight>
                  <a:srgbClr val="00FF00"/>
                </a:highlight>
              </a:rPr>
              <a:t>Website data sources</a:t>
            </a:r>
            <a:endParaRPr>
              <a:highlight>
                <a:srgbClr val="00FF00"/>
              </a:highlight>
            </a:endParaRPr>
          </a:p>
        </p:txBody>
      </p:sp>
      <p:sp>
        <p:nvSpPr>
          <p:cNvPr id="68" name="Google Shape;68;p15"/>
          <p:cNvSpPr txBox="1"/>
          <p:nvPr/>
        </p:nvSpPr>
        <p:spPr>
          <a:xfrm>
            <a:off x="1541425" y="2263950"/>
            <a:ext cx="1429200" cy="615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a:highlight>
                  <a:srgbClr val="00FF00"/>
                </a:highlight>
              </a:rPr>
              <a:t>Web scraping Jupyter file</a:t>
            </a:r>
            <a:endParaRPr>
              <a:highlight>
                <a:srgbClr val="00FF00"/>
              </a:highlight>
            </a:endParaRPr>
          </a:p>
        </p:txBody>
      </p:sp>
      <p:sp>
        <p:nvSpPr>
          <p:cNvPr id="69" name="Google Shape;69;p15"/>
          <p:cNvSpPr txBox="1"/>
          <p:nvPr/>
        </p:nvSpPr>
        <p:spPr>
          <a:xfrm>
            <a:off x="3330225" y="2479350"/>
            <a:ext cx="1429200" cy="400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00"/>
                </a:highlight>
              </a:rPr>
              <a:t>ETL Jupyter file</a:t>
            </a:r>
            <a:endParaRPr>
              <a:highlight>
                <a:srgbClr val="00FF00"/>
              </a:highlight>
            </a:endParaRPr>
          </a:p>
        </p:txBody>
      </p:sp>
      <p:sp>
        <p:nvSpPr>
          <p:cNvPr id="70" name="Google Shape;70;p15"/>
          <p:cNvSpPr txBox="1"/>
          <p:nvPr/>
        </p:nvSpPr>
        <p:spPr>
          <a:xfrm>
            <a:off x="5119013" y="2371650"/>
            <a:ext cx="1429200" cy="615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a:highlight>
                  <a:srgbClr val="00FF00"/>
                </a:highlight>
              </a:rPr>
              <a:t>PostgreSQL database</a:t>
            </a:r>
            <a:endParaRPr>
              <a:highlight>
                <a:srgbClr val="00FF00"/>
              </a:highlight>
            </a:endParaRPr>
          </a:p>
        </p:txBody>
      </p:sp>
      <p:sp>
        <p:nvSpPr>
          <p:cNvPr id="71" name="Google Shape;71;p15"/>
          <p:cNvSpPr txBox="1"/>
          <p:nvPr/>
        </p:nvSpPr>
        <p:spPr>
          <a:xfrm>
            <a:off x="6907825" y="2048250"/>
            <a:ext cx="1429200" cy="615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a:highlight>
                  <a:srgbClr val="00FF00"/>
                </a:highlight>
              </a:rPr>
              <a:t>Dashboard in Tableau</a:t>
            </a:r>
            <a:endParaRPr>
              <a:highlight>
                <a:srgbClr val="00FF00"/>
              </a:highlight>
            </a:endParaRPr>
          </a:p>
        </p:txBody>
      </p:sp>
      <p:sp>
        <p:nvSpPr>
          <p:cNvPr id="72" name="Google Shape;72;p15"/>
          <p:cNvSpPr txBox="1"/>
          <p:nvPr/>
        </p:nvSpPr>
        <p:spPr>
          <a:xfrm>
            <a:off x="6401525" y="3301475"/>
            <a:ext cx="1429200" cy="615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a:highlight>
                  <a:srgbClr val="00FF00"/>
                </a:highlight>
              </a:rPr>
              <a:t>Supervised ML model</a:t>
            </a:r>
            <a:endParaRPr>
              <a:highlight>
                <a:srgbClr val="00FF00"/>
              </a:highlight>
            </a:endParaRPr>
          </a:p>
        </p:txBody>
      </p:sp>
      <p:cxnSp>
        <p:nvCxnSpPr>
          <p:cNvPr id="73" name="Google Shape;73;p15"/>
          <p:cNvCxnSpPr>
            <a:stCxn id="67" idx="3"/>
          </p:cNvCxnSpPr>
          <p:nvPr/>
        </p:nvCxnSpPr>
        <p:spPr>
          <a:xfrm>
            <a:off x="885600" y="2463900"/>
            <a:ext cx="724800" cy="32400"/>
          </a:xfrm>
          <a:prstGeom prst="straightConnector1">
            <a:avLst/>
          </a:prstGeom>
          <a:noFill/>
          <a:ln cap="flat" cmpd="sng" w="9525">
            <a:solidFill>
              <a:schemeClr val="dk2"/>
            </a:solidFill>
            <a:prstDash val="solid"/>
            <a:round/>
            <a:headEnd len="med" w="med" type="none"/>
            <a:tailEnd len="med" w="med" type="triangle"/>
          </a:ln>
        </p:spPr>
      </p:cxnSp>
      <p:cxnSp>
        <p:nvCxnSpPr>
          <p:cNvPr id="74" name="Google Shape;74;p15"/>
          <p:cNvCxnSpPr/>
          <p:nvPr/>
        </p:nvCxnSpPr>
        <p:spPr>
          <a:xfrm>
            <a:off x="2691650" y="2650200"/>
            <a:ext cx="719100" cy="58500"/>
          </a:xfrm>
          <a:prstGeom prst="straightConnector1">
            <a:avLst/>
          </a:prstGeom>
          <a:noFill/>
          <a:ln cap="flat" cmpd="sng" w="9525">
            <a:solidFill>
              <a:schemeClr val="dk2"/>
            </a:solidFill>
            <a:prstDash val="solid"/>
            <a:round/>
            <a:headEnd len="med" w="med" type="none"/>
            <a:tailEnd len="med" w="med" type="triangle"/>
          </a:ln>
        </p:spPr>
      </p:cxnSp>
      <p:cxnSp>
        <p:nvCxnSpPr>
          <p:cNvPr id="75" name="Google Shape;75;p15"/>
          <p:cNvCxnSpPr/>
          <p:nvPr/>
        </p:nvCxnSpPr>
        <p:spPr>
          <a:xfrm>
            <a:off x="4675975" y="2650200"/>
            <a:ext cx="719100" cy="58500"/>
          </a:xfrm>
          <a:prstGeom prst="straightConnector1">
            <a:avLst/>
          </a:prstGeom>
          <a:noFill/>
          <a:ln cap="flat" cmpd="sng" w="9525">
            <a:solidFill>
              <a:schemeClr val="dk2"/>
            </a:solidFill>
            <a:prstDash val="solid"/>
            <a:round/>
            <a:headEnd len="med" w="med" type="none"/>
            <a:tailEnd len="med" w="med" type="triangle"/>
          </a:ln>
        </p:spPr>
      </p:cxnSp>
      <p:sp>
        <p:nvSpPr>
          <p:cNvPr id="76" name="Google Shape;76;p15"/>
          <p:cNvSpPr txBox="1"/>
          <p:nvPr/>
        </p:nvSpPr>
        <p:spPr>
          <a:xfrm>
            <a:off x="4858738" y="1386875"/>
            <a:ext cx="1429200" cy="615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a:highlight>
                  <a:srgbClr val="00FF00"/>
                </a:highlight>
              </a:rPr>
              <a:t>Supplemental info in CSVs</a:t>
            </a:r>
            <a:endParaRPr>
              <a:highlight>
                <a:srgbClr val="00FF00"/>
              </a:highlight>
            </a:endParaRPr>
          </a:p>
        </p:txBody>
      </p:sp>
      <p:cxnSp>
        <p:nvCxnSpPr>
          <p:cNvPr id="77" name="Google Shape;77;p15"/>
          <p:cNvCxnSpPr>
            <a:stCxn id="76" idx="2"/>
            <a:endCxn id="70" idx="0"/>
          </p:cNvCxnSpPr>
          <p:nvPr/>
        </p:nvCxnSpPr>
        <p:spPr>
          <a:xfrm>
            <a:off x="5573338" y="2002475"/>
            <a:ext cx="260400" cy="369300"/>
          </a:xfrm>
          <a:prstGeom prst="straightConnector1">
            <a:avLst/>
          </a:prstGeom>
          <a:noFill/>
          <a:ln cap="flat" cmpd="sng" w="9525">
            <a:solidFill>
              <a:schemeClr val="dk2"/>
            </a:solidFill>
            <a:prstDash val="solid"/>
            <a:round/>
            <a:headEnd len="med" w="med" type="none"/>
            <a:tailEnd len="med" w="med" type="triangle"/>
          </a:ln>
        </p:spPr>
      </p:cxnSp>
      <p:cxnSp>
        <p:nvCxnSpPr>
          <p:cNvPr id="78" name="Google Shape;78;p15"/>
          <p:cNvCxnSpPr/>
          <p:nvPr/>
        </p:nvCxnSpPr>
        <p:spPr>
          <a:xfrm>
            <a:off x="6188725" y="2987250"/>
            <a:ext cx="605400" cy="324300"/>
          </a:xfrm>
          <a:prstGeom prst="straightConnector1">
            <a:avLst/>
          </a:prstGeom>
          <a:noFill/>
          <a:ln cap="flat" cmpd="sng" w="9525">
            <a:solidFill>
              <a:schemeClr val="dk2"/>
            </a:solidFill>
            <a:prstDash val="solid"/>
            <a:round/>
            <a:headEnd len="med" w="med" type="none"/>
            <a:tailEnd len="med" w="med" type="triangle"/>
          </a:ln>
        </p:spPr>
      </p:cxnSp>
      <p:cxnSp>
        <p:nvCxnSpPr>
          <p:cNvPr id="79" name="Google Shape;79;p15"/>
          <p:cNvCxnSpPr/>
          <p:nvPr/>
        </p:nvCxnSpPr>
        <p:spPr>
          <a:xfrm flipH="1" rot="10800000">
            <a:off x="6401525" y="2476050"/>
            <a:ext cx="684600" cy="95700"/>
          </a:xfrm>
          <a:prstGeom prst="straightConnector1">
            <a:avLst/>
          </a:prstGeom>
          <a:noFill/>
          <a:ln cap="flat" cmpd="sng" w="9525">
            <a:solidFill>
              <a:schemeClr val="dk2"/>
            </a:solidFill>
            <a:prstDash val="solid"/>
            <a:round/>
            <a:headEnd len="med" w="med" type="none"/>
            <a:tailEnd len="med" w="med" type="triangle"/>
          </a:ln>
        </p:spPr>
      </p:cxnSp>
      <p:cxnSp>
        <p:nvCxnSpPr>
          <p:cNvPr id="80" name="Google Shape;80;p15"/>
          <p:cNvCxnSpPr>
            <a:endCxn id="71" idx="2"/>
          </p:cNvCxnSpPr>
          <p:nvPr/>
        </p:nvCxnSpPr>
        <p:spPr>
          <a:xfrm flipH="1" rot="10800000">
            <a:off x="7408225" y="2663850"/>
            <a:ext cx="214200" cy="617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Exploration</a:t>
            </a:r>
            <a:endParaRPr/>
          </a:p>
        </p:txBody>
      </p:sp>
      <p:sp>
        <p:nvSpPr>
          <p:cNvPr id="86" name="Google Shape;8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600"/>
              </a:spcBef>
              <a:spcAft>
                <a:spcPts val="0"/>
              </a:spcAft>
              <a:buClr>
                <a:srgbClr val="2B2B2B"/>
              </a:buClr>
              <a:buSzPts val="1500"/>
              <a:buFont typeface="Roboto"/>
              <a:buChar char="●"/>
            </a:pPr>
            <a:r>
              <a:rPr lang="en" sz="1500">
                <a:solidFill>
                  <a:srgbClr val="2B2B2B"/>
                </a:solidFill>
                <a:latin typeface="Roboto"/>
                <a:ea typeface="Roboto"/>
                <a:cs typeface="Roboto"/>
                <a:sym typeface="Roboto"/>
              </a:rPr>
              <a:t>Our raw data was first scraped using the BeautifulSoup library in Pandas.</a:t>
            </a:r>
            <a:endParaRPr sz="1500">
              <a:solidFill>
                <a:srgbClr val="2B2B2B"/>
              </a:solidFill>
              <a:latin typeface="Roboto"/>
              <a:ea typeface="Roboto"/>
              <a:cs typeface="Roboto"/>
              <a:sym typeface="Roboto"/>
            </a:endParaRPr>
          </a:p>
          <a:p>
            <a:pPr indent="-323850" lvl="0" marL="457200" rtl="0" algn="l">
              <a:lnSpc>
                <a:spcPct val="150000"/>
              </a:lnSpc>
              <a:spcBef>
                <a:spcPts val="0"/>
              </a:spcBef>
              <a:spcAft>
                <a:spcPts val="0"/>
              </a:spcAft>
              <a:buClr>
                <a:srgbClr val="2B2B2B"/>
              </a:buClr>
              <a:buSzPts val="1500"/>
              <a:buFont typeface="Roboto"/>
              <a:buChar char="●"/>
            </a:pPr>
            <a:r>
              <a:rPr lang="en" sz="1500">
                <a:solidFill>
                  <a:srgbClr val="2B2B2B"/>
                </a:solidFill>
                <a:latin typeface="Roboto"/>
                <a:ea typeface="Roboto"/>
                <a:cs typeface="Roboto"/>
                <a:sym typeface="Roboto"/>
              </a:rPr>
              <a:t>The data pulled from the web needed a lot of work to become useable:</a:t>
            </a:r>
            <a:endParaRPr sz="1500">
              <a:solidFill>
                <a:srgbClr val="2B2B2B"/>
              </a:solidFill>
              <a:latin typeface="Roboto"/>
              <a:ea typeface="Roboto"/>
              <a:cs typeface="Roboto"/>
              <a:sym typeface="Roboto"/>
            </a:endParaRPr>
          </a:p>
          <a:p>
            <a:pPr indent="-323850" lvl="1" marL="914400" rtl="0" algn="l">
              <a:lnSpc>
                <a:spcPct val="150000"/>
              </a:lnSpc>
              <a:spcBef>
                <a:spcPts val="0"/>
              </a:spcBef>
              <a:spcAft>
                <a:spcPts val="0"/>
              </a:spcAft>
              <a:buClr>
                <a:srgbClr val="2B2B2B"/>
              </a:buClr>
              <a:buSzPts val="1500"/>
              <a:buFont typeface="Roboto"/>
              <a:buAutoNum type="alphaLcPeriod"/>
            </a:pPr>
            <a:r>
              <a:rPr lang="en" sz="1500">
                <a:solidFill>
                  <a:srgbClr val="2B2B2B"/>
                </a:solidFill>
                <a:latin typeface="Roboto"/>
                <a:ea typeface="Roboto"/>
                <a:cs typeface="Roboto"/>
                <a:sym typeface="Roboto"/>
              </a:rPr>
              <a:t>Splitting the data into multiple columns</a:t>
            </a:r>
            <a:endParaRPr sz="1500">
              <a:solidFill>
                <a:srgbClr val="2B2B2B"/>
              </a:solidFill>
              <a:latin typeface="Roboto"/>
              <a:ea typeface="Roboto"/>
              <a:cs typeface="Roboto"/>
              <a:sym typeface="Roboto"/>
            </a:endParaRPr>
          </a:p>
          <a:p>
            <a:pPr indent="-323850" lvl="1" marL="914400" rtl="0" algn="l">
              <a:lnSpc>
                <a:spcPct val="150000"/>
              </a:lnSpc>
              <a:spcBef>
                <a:spcPts val="0"/>
              </a:spcBef>
              <a:spcAft>
                <a:spcPts val="0"/>
              </a:spcAft>
              <a:buClr>
                <a:srgbClr val="2B2B2B"/>
              </a:buClr>
              <a:buSzPts val="1500"/>
              <a:buFont typeface="Roboto"/>
              <a:buAutoNum type="alphaLcPeriod"/>
            </a:pPr>
            <a:r>
              <a:rPr lang="en" sz="1500">
                <a:solidFill>
                  <a:srgbClr val="2B2B2B"/>
                </a:solidFill>
                <a:latin typeface="Roboto"/>
                <a:ea typeface="Roboto"/>
                <a:cs typeface="Roboto"/>
                <a:sym typeface="Roboto"/>
              </a:rPr>
              <a:t>Removing rows with missing data</a:t>
            </a:r>
            <a:endParaRPr sz="1500">
              <a:solidFill>
                <a:srgbClr val="2B2B2B"/>
              </a:solidFill>
              <a:latin typeface="Roboto"/>
              <a:ea typeface="Roboto"/>
              <a:cs typeface="Roboto"/>
              <a:sym typeface="Roboto"/>
            </a:endParaRPr>
          </a:p>
          <a:p>
            <a:pPr indent="-323850" lvl="1" marL="914400" rtl="0" algn="l">
              <a:lnSpc>
                <a:spcPct val="150000"/>
              </a:lnSpc>
              <a:spcBef>
                <a:spcPts val="0"/>
              </a:spcBef>
              <a:spcAft>
                <a:spcPts val="0"/>
              </a:spcAft>
              <a:buClr>
                <a:srgbClr val="2B2B2B"/>
              </a:buClr>
              <a:buSzPts val="1500"/>
              <a:buFont typeface="Roboto"/>
              <a:buAutoNum type="alphaLcPeriod"/>
            </a:pPr>
            <a:r>
              <a:rPr lang="en" sz="1500">
                <a:solidFill>
                  <a:srgbClr val="2B2B2B"/>
                </a:solidFill>
                <a:latin typeface="Roboto"/>
                <a:ea typeface="Roboto"/>
                <a:cs typeface="Roboto"/>
                <a:sym typeface="Roboto"/>
              </a:rPr>
              <a:t>Converting certain string fields to integers, datetime</a:t>
            </a:r>
            <a:endParaRPr sz="1500">
              <a:solidFill>
                <a:srgbClr val="2B2B2B"/>
              </a:solidFill>
              <a:latin typeface="Roboto"/>
              <a:ea typeface="Roboto"/>
              <a:cs typeface="Roboto"/>
              <a:sym typeface="Roboto"/>
            </a:endParaRPr>
          </a:p>
          <a:p>
            <a:pPr indent="-323850" lvl="1" marL="914400" rtl="0" algn="l">
              <a:lnSpc>
                <a:spcPct val="150000"/>
              </a:lnSpc>
              <a:spcBef>
                <a:spcPts val="0"/>
              </a:spcBef>
              <a:spcAft>
                <a:spcPts val="0"/>
              </a:spcAft>
              <a:buClr>
                <a:srgbClr val="2B2B2B"/>
              </a:buClr>
              <a:buSzPts val="1500"/>
              <a:buFont typeface="Roboto"/>
              <a:buAutoNum type="alphaLcPeriod"/>
            </a:pPr>
            <a:r>
              <a:rPr lang="en" sz="1500">
                <a:solidFill>
                  <a:srgbClr val="2B2B2B"/>
                </a:solidFill>
                <a:latin typeface="Roboto"/>
                <a:ea typeface="Roboto"/>
                <a:cs typeface="Roboto"/>
                <a:sym typeface="Roboto"/>
              </a:rPr>
              <a:t>Converting location data into decimal degrees format</a:t>
            </a:r>
            <a:endParaRPr sz="1500">
              <a:solidFill>
                <a:srgbClr val="2B2B2B"/>
              </a:solidFill>
              <a:latin typeface="Roboto"/>
              <a:ea typeface="Roboto"/>
              <a:cs typeface="Roboto"/>
              <a:sym typeface="Roboto"/>
            </a:endParaRPr>
          </a:p>
          <a:p>
            <a:pPr indent="-323850" lvl="0" marL="457200" rtl="0" algn="l">
              <a:lnSpc>
                <a:spcPct val="150000"/>
              </a:lnSpc>
              <a:spcBef>
                <a:spcPts val="0"/>
              </a:spcBef>
              <a:spcAft>
                <a:spcPts val="0"/>
              </a:spcAft>
              <a:buClr>
                <a:srgbClr val="2B2B2B"/>
              </a:buClr>
              <a:buSzPts val="1500"/>
              <a:buFont typeface="Roboto"/>
              <a:buChar char="●"/>
            </a:pPr>
            <a:r>
              <a:rPr lang="en" sz="1500">
                <a:solidFill>
                  <a:srgbClr val="2B2B2B"/>
                </a:solidFill>
                <a:latin typeface="Roboto"/>
                <a:ea typeface="Roboto"/>
                <a:cs typeface="Roboto"/>
                <a:sym typeface="Roboto"/>
              </a:rPr>
              <a:t>Some quick visuals and count checks were created for the characteristics/fields believed to have the most predictive influence on survivability</a:t>
            </a:r>
            <a:endParaRPr sz="1500">
              <a:solidFill>
                <a:srgbClr val="2B2B2B"/>
              </a:solidFill>
              <a:latin typeface="Roboto"/>
              <a:ea typeface="Roboto"/>
              <a:cs typeface="Roboto"/>
              <a:sym typeface="Roboto"/>
            </a:endParaRPr>
          </a:p>
          <a:p>
            <a:pPr indent="-323850" lvl="1" marL="914400" rtl="0" algn="l">
              <a:lnSpc>
                <a:spcPct val="150000"/>
              </a:lnSpc>
              <a:spcBef>
                <a:spcPts val="0"/>
              </a:spcBef>
              <a:spcAft>
                <a:spcPts val="0"/>
              </a:spcAft>
              <a:buClr>
                <a:srgbClr val="2B2B2B"/>
              </a:buClr>
              <a:buSzPts val="1500"/>
              <a:buFont typeface="Roboto"/>
              <a:buAutoNum type="alphaLcPeriod"/>
            </a:pPr>
            <a:r>
              <a:rPr lang="en" sz="1500">
                <a:solidFill>
                  <a:srgbClr val="2B2B2B"/>
                </a:solidFill>
                <a:latin typeface="Roboto"/>
                <a:ea typeface="Roboto"/>
                <a:cs typeface="Roboto"/>
                <a:sym typeface="Roboto"/>
              </a:rPr>
              <a:t>A major challenge was the incompleteness of some fields within the dataset.</a:t>
            </a:r>
            <a:endParaRPr sz="1500">
              <a:solidFill>
                <a:srgbClr val="2B2B2B"/>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102800"/>
            <a:ext cx="8520600" cy="37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200"/>
              <a:t>Initial Exploration Dashboard:</a:t>
            </a:r>
            <a:endParaRPr sz="1200"/>
          </a:p>
        </p:txBody>
      </p:sp>
      <p:pic>
        <p:nvPicPr>
          <p:cNvPr id="92" name="Google Shape;92;p17"/>
          <p:cNvPicPr preferRelativeResize="0"/>
          <p:nvPr/>
        </p:nvPicPr>
        <p:blipFill>
          <a:blip r:embed="rId3">
            <a:alphaModFix/>
          </a:blip>
          <a:stretch>
            <a:fillRect/>
          </a:stretch>
        </p:blipFill>
        <p:spPr>
          <a:xfrm>
            <a:off x="152400" y="382500"/>
            <a:ext cx="8991600" cy="46086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Analysis</a:t>
            </a:r>
            <a:endParaRPr/>
          </a:p>
        </p:txBody>
      </p:sp>
      <p:sp>
        <p:nvSpPr>
          <p:cNvPr id="98" name="Google Shape;98;p18"/>
          <p:cNvSpPr txBox="1"/>
          <p:nvPr>
            <p:ph idx="1" type="body"/>
          </p:nvPr>
        </p:nvSpPr>
        <p:spPr>
          <a:xfrm>
            <a:off x="311700" y="1152475"/>
            <a:ext cx="5062200" cy="3892800"/>
          </a:xfrm>
          <a:prstGeom prst="rect">
            <a:avLst/>
          </a:prstGeom>
        </p:spPr>
        <p:txBody>
          <a:bodyPr anchorCtr="0" anchor="t" bIns="91425" lIns="91425" spcFirstLastPara="1" rIns="91425" wrap="square" tIns="91425">
            <a:normAutofit fontScale="55000"/>
          </a:bodyPr>
          <a:lstStyle/>
          <a:p>
            <a:pPr indent="-280987" lvl="0" marL="457200" rtl="0" algn="l">
              <a:lnSpc>
                <a:spcPct val="150000"/>
              </a:lnSpc>
              <a:spcBef>
                <a:spcPts val="1600"/>
              </a:spcBef>
              <a:spcAft>
                <a:spcPts val="0"/>
              </a:spcAft>
              <a:buClr>
                <a:srgbClr val="2B2B2B"/>
              </a:buClr>
              <a:buSzPct val="100000"/>
              <a:buFont typeface="Roboto"/>
              <a:buChar char="●"/>
            </a:pPr>
            <a:r>
              <a:rPr lang="en" sz="1500">
                <a:solidFill>
                  <a:srgbClr val="2B2B2B"/>
                </a:solidFill>
                <a:latin typeface="Roboto"/>
                <a:ea typeface="Roboto"/>
                <a:cs typeface="Roboto"/>
                <a:sym typeface="Roboto"/>
              </a:rPr>
              <a:t>For our analysis, we asked the question can plane attributes, location and  artillery features be predictive of plane crash fatalities.  Utilizing </a:t>
            </a:r>
            <a:r>
              <a:rPr lang="en" sz="1500">
                <a:solidFill>
                  <a:srgbClr val="2B2B2B"/>
                </a:solidFill>
                <a:latin typeface="Roboto"/>
                <a:ea typeface="Roboto"/>
                <a:cs typeface="Roboto"/>
                <a:sym typeface="Roboto"/>
              </a:rPr>
              <a:t>web scraping,</a:t>
            </a:r>
            <a:r>
              <a:rPr lang="en" sz="1500">
                <a:solidFill>
                  <a:srgbClr val="2B2B2B"/>
                </a:solidFill>
                <a:latin typeface="Roboto"/>
                <a:ea typeface="Roboto"/>
                <a:cs typeface="Roboto"/>
                <a:sym typeface="Roboto"/>
              </a:rPr>
              <a:t> the total population of plane crashes during the Vietnam War was collected.  </a:t>
            </a:r>
            <a:endParaRPr sz="1500">
              <a:solidFill>
                <a:srgbClr val="2B2B2B"/>
              </a:solidFill>
              <a:latin typeface="Roboto"/>
              <a:ea typeface="Roboto"/>
              <a:cs typeface="Roboto"/>
              <a:sym typeface="Roboto"/>
            </a:endParaRPr>
          </a:p>
          <a:p>
            <a:pPr indent="-280987" lvl="1" marL="914400" rtl="0" algn="l">
              <a:lnSpc>
                <a:spcPct val="150000"/>
              </a:lnSpc>
              <a:spcBef>
                <a:spcPts val="0"/>
              </a:spcBef>
              <a:spcAft>
                <a:spcPts val="0"/>
              </a:spcAft>
              <a:buClr>
                <a:srgbClr val="2B2B2B"/>
              </a:buClr>
              <a:buSzPct val="100000"/>
              <a:buFont typeface="Roboto"/>
              <a:buAutoNum type="alphaLcPeriod"/>
            </a:pPr>
            <a:r>
              <a:rPr lang="en" sz="1500">
                <a:solidFill>
                  <a:srgbClr val="2B2B2B"/>
                </a:solidFill>
                <a:latin typeface="Roboto"/>
                <a:ea typeface="Roboto"/>
                <a:cs typeface="Roboto"/>
                <a:sym typeface="Roboto"/>
              </a:rPr>
              <a:t>Our question, lends itself to supervised ML models meant to predict outcomes, such as logistic regression and ensemble models.</a:t>
            </a:r>
            <a:endParaRPr sz="1500">
              <a:solidFill>
                <a:srgbClr val="2B2B2B"/>
              </a:solidFill>
              <a:latin typeface="Roboto"/>
              <a:ea typeface="Roboto"/>
              <a:cs typeface="Roboto"/>
              <a:sym typeface="Roboto"/>
            </a:endParaRPr>
          </a:p>
          <a:p>
            <a:pPr indent="-280987" lvl="0" marL="457200" rtl="0" algn="l">
              <a:lnSpc>
                <a:spcPct val="150000"/>
              </a:lnSpc>
              <a:spcBef>
                <a:spcPts val="0"/>
              </a:spcBef>
              <a:spcAft>
                <a:spcPts val="0"/>
              </a:spcAft>
              <a:buClr>
                <a:srgbClr val="2B2B2B"/>
              </a:buClr>
              <a:buSzPct val="100000"/>
              <a:buFont typeface="Roboto"/>
              <a:buChar char="●"/>
            </a:pPr>
            <a:r>
              <a:rPr lang="en" sz="1500">
                <a:solidFill>
                  <a:srgbClr val="2B2B2B"/>
                </a:solidFill>
                <a:latin typeface="Roboto"/>
                <a:ea typeface="Roboto"/>
                <a:cs typeface="Roboto"/>
                <a:sym typeface="Roboto"/>
              </a:rPr>
              <a:t>During our </a:t>
            </a:r>
            <a:r>
              <a:rPr lang="en" sz="1500">
                <a:solidFill>
                  <a:srgbClr val="2B2B2B"/>
                </a:solidFill>
                <a:latin typeface="Roboto"/>
                <a:ea typeface="Roboto"/>
                <a:cs typeface="Roboto"/>
                <a:sym typeface="Roboto"/>
              </a:rPr>
              <a:t>analysis</a:t>
            </a:r>
            <a:r>
              <a:rPr lang="en" sz="1500">
                <a:solidFill>
                  <a:srgbClr val="2B2B2B"/>
                </a:solidFill>
                <a:latin typeface="Roboto"/>
                <a:ea typeface="Roboto"/>
                <a:cs typeface="Roboto"/>
                <a:sym typeface="Roboto"/>
              </a:rPr>
              <a:t> phase all supervised ml models and learned sampling techniques from class were </a:t>
            </a:r>
            <a:r>
              <a:rPr lang="en" sz="1500">
                <a:solidFill>
                  <a:srgbClr val="2B2B2B"/>
                </a:solidFill>
                <a:latin typeface="Roboto"/>
                <a:ea typeface="Roboto"/>
                <a:cs typeface="Roboto"/>
                <a:sym typeface="Roboto"/>
              </a:rPr>
              <a:t>tested.  In our initial draft Random Forest models yielded the highest accuracy.  </a:t>
            </a:r>
            <a:endParaRPr sz="1500">
              <a:solidFill>
                <a:srgbClr val="2B2B2B"/>
              </a:solidFill>
              <a:latin typeface="Roboto"/>
              <a:ea typeface="Roboto"/>
              <a:cs typeface="Roboto"/>
              <a:sym typeface="Roboto"/>
            </a:endParaRPr>
          </a:p>
          <a:p>
            <a:pPr indent="-280987" lvl="1" marL="914400" rtl="0" algn="l">
              <a:lnSpc>
                <a:spcPct val="150000"/>
              </a:lnSpc>
              <a:spcBef>
                <a:spcPts val="0"/>
              </a:spcBef>
              <a:spcAft>
                <a:spcPts val="0"/>
              </a:spcAft>
              <a:buClr>
                <a:srgbClr val="2B2B2B"/>
              </a:buClr>
              <a:buSzPct val="100000"/>
              <a:buFont typeface="Roboto"/>
              <a:buAutoNum type="alphaLcPeriod"/>
            </a:pPr>
            <a:r>
              <a:rPr lang="en" sz="1500">
                <a:solidFill>
                  <a:srgbClr val="2B2B2B"/>
                </a:solidFill>
                <a:latin typeface="Roboto"/>
                <a:ea typeface="Roboto"/>
                <a:cs typeface="Roboto"/>
                <a:sym typeface="Roboto"/>
              </a:rPr>
              <a:t>Further refinements included, the addition of new variables from our database, “Ejection Seat (Y/N)”, bucketed aircraft types and defense types, and Latitude and Longitude.  These changes reduced the amount of encoded features.  </a:t>
            </a:r>
            <a:endParaRPr sz="1500">
              <a:solidFill>
                <a:srgbClr val="2B2B2B"/>
              </a:solidFill>
              <a:latin typeface="Roboto"/>
              <a:ea typeface="Roboto"/>
              <a:cs typeface="Roboto"/>
              <a:sym typeface="Roboto"/>
            </a:endParaRPr>
          </a:p>
          <a:p>
            <a:pPr indent="-280987" lvl="2" marL="1371600" rtl="0" algn="l">
              <a:lnSpc>
                <a:spcPct val="150000"/>
              </a:lnSpc>
              <a:spcBef>
                <a:spcPts val="0"/>
              </a:spcBef>
              <a:spcAft>
                <a:spcPts val="0"/>
              </a:spcAft>
              <a:buClr>
                <a:srgbClr val="2B2B2B"/>
              </a:buClr>
              <a:buSzPct val="100000"/>
              <a:buFont typeface="Roboto"/>
              <a:buAutoNum type="romanLcPeriod"/>
            </a:pPr>
            <a:r>
              <a:rPr lang="en" sz="1500">
                <a:solidFill>
                  <a:srgbClr val="2B2B2B"/>
                </a:solidFill>
                <a:latin typeface="Roboto"/>
                <a:ea typeface="Roboto"/>
                <a:cs typeface="Roboto"/>
                <a:sym typeface="Roboto"/>
              </a:rPr>
              <a:t>This is important as one limiting factor for our analysis, is that it heavily relies on categorical variables which may limit the power of our model. </a:t>
            </a:r>
            <a:r>
              <a:rPr lang="en" sz="1500">
                <a:solidFill>
                  <a:srgbClr val="2B2B2B"/>
                </a:solidFill>
                <a:latin typeface="Roboto"/>
                <a:ea typeface="Roboto"/>
                <a:cs typeface="Roboto"/>
                <a:sym typeface="Roboto"/>
              </a:rPr>
              <a:t> </a:t>
            </a:r>
            <a:endParaRPr sz="1500">
              <a:solidFill>
                <a:srgbClr val="2B2B2B"/>
              </a:solidFill>
              <a:latin typeface="Roboto"/>
              <a:ea typeface="Roboto"/>
              <a:cs typeface="Roboto"/>
              <a:sym typeface="Roboto"/>
            </a:endParaRPr>
          </a:p>
          <a:p>
            <a:pPr indent="-280987" lvl="1" marL="914400" rtl="0" algn="l">
              <a:lnSpc>
                <a:spcPct val="150000"/>
              </a:lnSpc>
              <a:spcBef>
                <a:spcPts val="0"/>
              </a:spcBef>
              <a:spcAft>
                <a:spcPts val="0"/>
              </a:spcAft>
              <a:buClr>
                <a:srgbClr val="2B2B2B"/>
              </a:buClr>
              <a:buSzPct val="100000"/>
              <a:buFont typeface="Roboto"/>
              <a:buAutoNum type="alphaLcPeriod"/>
            </a:pPr>
            <a:r>
              <a:rPr lang="en" sz="1500">
                <a:solidFill>
                  <a:srgbClr val="2B2B2B"/>
                </a:solidFill>
                <a:latin typeface="Roboto"/>
                <a:ea typeface="Roboto"/>
                <a:cs typeface="Roboto"/>
                <a:sym typeface="Roboto"/>
              </a:rPr>
              <a:t>With the addition of Latitude and Longitude other geographic variables such as “Base Name”  and “Mission Phase” were removed due to there duplicative nature.  Moreover Lat and Lon were </a:t>
            </a:r>
            <a:r>
              <a:rPr lang="en" sz="1500">
                <a:solidFill>
                  <a:srgbClr val="2B2B2B"/>
                </a:solidFill>
                <a:latin typeface="Roboto"/>
                <a:ea typeface="Roboto"/>
                <a:cs typeface="Roboto"/>
                <a:sym typeface="Roboto"/>
              </a:rPr>
              <a:t>preferred</a:t>
            </a:r>
            <a:r>
              <a:rPr lang="en" sz="1500">
                <a:solidFill>
                  <a:srgbClr val="2B2B2B"/>
                </a:solidFill>
                <a:latin typeface="Roboto"/>
                <a:ea typeface="Roboto"/>
                <a:cs typeface="Roboto"/>
                <a:sym typeface="Roboto"/>
              </a:rPr>
              <a:t> due to their integer data type. </a:t>
            </a:r>
            <a:endParaRPr sz="1500">
              <a:solidFill>
                <a:srgbClr val="2B2B2B"/>
              </a:solidFill>
              <a:latin typeface="Roboto"/>
              <a:ea typeface="Roboto"/>
              <a:cs typeface="Roboto"/>
              <a:sym typeface="Roboto"/>
            </a:endParaRPr>
          </a:p>
          <a:p>
            <a:pPr indent="-280987" lvl="0" marL="457200" rtl="0" algn="l">
              <a:lnSpc>
                <a:spcPct val="150000"/>
              </a:lnSpc>
              <a:spcBef>
                <a:spcPts val="0"/>
              </a:spcBef>
              <a:spcAft>
                <a:spcPts val="0"/>
              </a:spcAft>
              <a:buClr>
                <a:srgbClr val="2B2B2B"/>
              </a:buClr>
              <a:buSzPct val="100000"/>
              <a:buFont typeface="Roboto"/>
              <a:buChar char="●"/>
            </a:pPr>
            <a:r>
              <a:rPr lang="en" sz="1500">
                <a:solidFill>
                  <a:srgbClr val="2B2B2B"/>
                </a:solidFill>
                <a:latin typeface="Roboto"/>
                <a:ea typeface="Roboto"/>
                <a:cs typeface="Roboto"/>
                <a:sym typeface="Roboto"/>
              </a:rPr>
              <a:t>With the additional data cleaning and features our ML model improved accuracy from 60% (Draft) to 84%.</a:t>
            </a:r>
            <a:endParaRPr sz="1500">
              <a:solidFill>
                <a:srgbClr val="2B2B2B"/>
              </a:solidFill>
              <a:latin typeface="Roboto"/>
              <a:ea typeface="Roboto"/>
              <a:cs typeface="Roboto"/>
              <a:sym typeface="Roboto"/>
            </a:endParaRPr>
          </a:p>
        </p:txBody>
      </p:sp>
      <p:pic>
        <p:nvPicPr>
          <p:cNvPr id="99" name="Google Shape;99;p18"/>
          <p:cNvPicPr preferRelativeResize="0"/>
          <p:nvPr/>
        </p:nvPicPr>
        <p:blipFill>
          <a:blip r:embed="rId3">
            <a:alphaModFix/>
          </a:blip>
          <a:stretch>
            <a:fillRect/>
          </a:stretch>
        </p:blipFill>
        <p:spPr>
          <a:xfrm>
            <a:off x="5373900" y="1694600"/>
            <a:ext cx="3770025" cy="1754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290075"/>
            <a:ext cx="8520600" cy="72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PostgreSQL Database</a:t>
            </a:r>
            <a:endParaRPr/>
          </a:p>
        </p:txBody>
      </p:sp>
      <p:sp>
        <p:nvSpPr>
          <p:cNvPr id="105" name="Google Shape;105;p19"/>
          <p:cNvSpPr txBox="1"/>
          <p:nvPr>
            <p:ph idx="1" type="body"/>
          </p:nvPr>
        </p:nvSpPr>
        <p:spPr>
          <a:xfrm>
            <a:off x="276325" y="919750"/>
            <a:ext cx="8520600" cy="3962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Connection String Using SQLAlchemy: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34327" lvl="0" marL="457200" rtl="0" algn="l">
              <a:spcBef>
                <a:spcPts val="1200"/>
              </a:spcBef>
              <a:spcAft>
                <a:spcPts val="0"/>
              </a:spcAft>
              <a:buSzPct val="100000"/>
              <a:buChar char="-"/>
            </a:pPr>
            <a:r>
              <a:rPr lang="en"/>
              <a:t>Connected cleaned usaf_df and additional supplemental data frame, loss_locations to pgAdmin </a:t>
            </a:r>
            <a:r>
              <a:rPr lang="en"/>
              <a:t>from ETL file </a:t>
            </a:r>
            <a:endParaRPr/>
          </a:p>
          <a:p>
            <a:pPr indent="0" lvl="0" marL="457200" rtl="0" algn="l">
              <a:spcBef>
                <a:spcPts val="1200"/>
              </a:spcBef>
              <a:spcAft>
                <a:spcPts val="1200"/>
              </a:spcAft>
              <a:buNone/>
            </a:pPr>
            <a:r>
              <a:t/>
            </a:r>
            <a:endParaRPr/>
          </a:p>
        </p:txBody>
      </p:sp>
      <p:pic>
        <p:nvPicPr>
          <p:cNvPr id="106" name="Google Shape;106;p19"/>
          <p:cNvPicPr preferRelativeResize="0"/>
          <p:nvPr/>
        </p:nvPicPr>
        <p:blipFill>
          <a:blip r:embed="rId3">
            <a:alphaModFix/>
          </a:blip>
          <a:stretch>
            <a:fillRect/>
          </a:stretch>
        </p:blipFill>
        <p:spPr>
          <a:xfrm>
            <a:off x="647300" y="1365475"/>
            <a:ext cx="7693952" cy="2221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240550"/>
            <a:ext cx="8520600" cy="55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PostgreSQL Database</a:t>
            </a:r>
            <a:endParaRPr/>
          </a:p>
        </p:txBody>
      </p:sp>
      <p:sp>
        <p:nvSpPr>
          <p:cNvPr id="112" name="Google Shape;112;p20"/>
          <p:cNvSpPr txBox="1"/>
          <p:nvPr>
            <p:ph idx="1" type="body"/>
          </p:nvPr>
        </p:nvSpPr>
        <p:spPr>
          <a:xfrm>
            <a:off x="311700" y="841925"/>
            <a:ext cx="8520600" cy="40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Joins:</a:t>
            </a:r>
            <a:endParaRPr/>
          </a:p>
          <a:p>
            <a:pPr indent="-342900" lvl="0" marL="457200" rtl="0" algn="l">
              <a:spcBef>
                <a:spcPts val="1200"/>
              </a:spcBef>
              <a:spcAft>
                <a:spcPts val="0"/>
              </a:spcAft>
              <a:buSzPts val="1800"/>
              <a:buChar char="-"/>
            </a:pPr>
            <a:r>
              <a:rPr lang="en"/>
              <a:t>Three Joins were made to create the usaf_complete table</a:t>
            </a:r>
            <a:endParaRPr/>
          </a:p>
          <a:p>
            <a:pPr indent="-317500" lvl="1" marL="914400" rtl="0" algn="l">
              <a:spcBef>
                <a:spcPts val="0"/>
              </a:spcBef>
              <a:spcAft>
                <a:spcPts val="0"/>
              </a:spcAft>
              <a:buSzPts val="1400"/>
              <a:buChar char="-"/>
            </a:pPr>
            <a:r>
              <a:rPr lang="en"/>
              <a:t>Join on aircraft_information &amp; usaf_table to create aircraft_table</a:t>
            </a:r>
            <a:endParaRPr/>
          </a:p>
          <a:p>
            <a:pPr indent="-317500" lvl="1" marL="914400" rtl="0" algn="l">
              <a:spcBef>
                <a:spcPts val="0"/>
              </a:spcBef>
              <a:spcAft>
                <a:spcPts val="0"/>
              </a:spcAft>
              <a:buSzPts val="1400"/>
              <a:buChar char="-"/>
            </a:pPr>
            <a:r>
              <a:rPr lang="en"/>
              <a:t>Join on usaf_table &amp; defense_type table to create usaf_defense table</a:t>
            </a:r>
            <a:endParaRPr/>
          </a:p>
          <a:p>
            <a:pPr indent="-317500" lvl="1" marL="914400" rtl="0" algn="l">
              <a:spcBef>
                <a:spcPts val="0"/>
              </a:spcBef>
              <a:spcAft>
                <a:spcPts val="0"/>
              </a:spcAft>
              <a:buSzPts val="1400"/>
              <a:buChar char="-"/>
            </a:pPr>
            <a:r>
              <a:rPr lang="en"/>
              <a:t>Join usaf_defense &amp; aircraft_table to create the usaf_complete table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t/>
            </a:r>
            <a:endParaRPr/>
          </a:p>
        </p:txBody>
      </p:sp>
      <p:pic>
        <p:nvPicPr>
          <p:cNvPr id="113" name="Google Shape;113;p20"/>
          <p:cNvPicPr preferRelativeResize="0"/>
          <p:nvPr/>
        </p:nvPicPr>
        <p:blipFill>
          <a:blip r:embed="rId3">
            <a:alphaModFix/>
          </a:blip>
          <a:stretch>
            <a:fillRect/>
          </a:stretch>
        </p:blipFill>
        <p:spPr>
          <a:xfrm>
            <a:off x="431575" y="2617725"/>
            <a:ext cx="8313073" cy="2115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120275"/>
            <a:ext cx="8520600" cy="72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PostgreSQL Database</a:t>
            </a:r>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1"/>
          <p:cNvPicPr preferRelativeResize="0"/>
          <p:nvPr/>
        </p:nvPicPr>
        <p:blipFill>
          <a:blip r:embed="rId3">
            <a:alphaModFix/>
          </a:blip>
          <a:stretch>
            <a:fillRect/>
          </a:stretch>
        </p:blipFill>
        <p:spPr>
          <a:xfrm>
            <a:off x="311700" y="785325"/>
            <a:ext cx="8520599" cy="4499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