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3" r:id="rId2"/>
  </p:sldIdLst>
  <p:sldSz cx="43891200" cy="32918400"/>
  <p:notesSz cx="6858000" cy="9144000"/>
  <p:custDataLst>
    <p:tags r:id="rId4"/>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guide id="3" orient="horz" pos="10368">
          <p15:clr>
            <a:srgbClr val="A4A3A4"/>
          </p15:clr>
        </p15:guide>
        <p15:guide id="4"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C9F1FF"/>
    <a:srgbClr val="93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3519" autoAdjust="0"/>
  </p:normalViewPr>
  <p:slideViewPr>
    <p:cSldViewPr snapToGrid="0">
      <p:cViewPr varScale="1">
        <p:scale>
          <a:sx n="19" d="100"/>
          <a:sy n="19" d="100"/>
        </p:scale>
        <p:origin x="798" y="12"/>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4/14/2017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5" algn="l" defTabSz="4389028"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194985" y="1319213"/>
            <a:ext cx="39501232" cy="2912447"/>
          </a:xfrm>
          <a:prstGeom prst="rect">
            <a:avLst/>
          </a:prstGeom>
        </p:spPr>
        <p:txBody>
          <a:bodyPr lIns="128016" tIns="64008" rIns="128016" bIns="64008"/>
          <a:lstStyle>
            <a:defPPr>
              <a:defRPr kern="1200" smtId="4294967295"/>
            </a:defPPr>
            <a:lvl1pPr>
              <a:defRPr sz="13400"/>
            </a:lvl1pPr>
          </a:lstStyle>
          <a:p>
            <a:r>
              <a:rPr lang="en-US" sz="6200" i="1">
                <a:solidFill>
                  <a:schemeClr val="bg1"/>
                </a:solidFill>
                <a:latin typeface="Arial Black" pitchFamily="34" charset="0"/>
              </a:rPr>
              <a:t>This is a Scientific Poster Template created by Graphicsland &amp; Makesigns.com</a:t>
            </a:r>
            <a:br>
              <a:rPr lang="en-US" sz="6200" i="1">
                <a:solidFill>
                  <a:schemeClr val="bg1"/>
                </a:solidFill>
                <a:latin typeface="Arial Black" pitchFamily="34" charset="0"/>
              </a:rPr>
            </a:br>
            <a:r>
              <a:rPr lang="en-US" sz="6200" i="1">
                <a:solidFill>
                  <a:schemeClr val="bg1"/>
                </a:solidFill>
                <a:latin typeface="Arial Black" pitchFamily="34" charset="0"/>
              </a:rPr>
              <a:t>Your poster title would go on these lines</a:t>
            </a:r>
            <a:endParaRPr lang="en-US"/>
          </a:p>
        </p:txBody>
      </p:sp>
      <p:sp>
        <p:nvSpPr>
          <p:cNvPr id="17" name="Text Placeholder 16"/>
          <p:cNvSpPr>
            <a:spLocks noGrp="1"/>
          </p:cNvSpPr>
          <p:nvPr>
            <p:ph type="body" sz="quarter" idx="10" hasCustomPrompt="1"/>
          </p:nvPr>
        </p:nvSpPr>
        <p:spPr>
          <a:xfrm>
            <a:off x="1997077" y="3925533"/>
            <a:ext cx="39897050" cy="3263544"/>
          </a:xfrm>
          <a:prstGeom prst="rect">
            <a:avLst/>
          </a:prstGeom>
        </p:spPr>
        <p:txBody>
          <a:bodyPr lIns="128016" tIns="64008" rIns="128016" bIns="64008"/>
          <a:lstStyle>
            <a:defPPr>
              <a:defRPr kern="1200" smtId="4294967295"/>
            </a:defPPr>
            <a:lvl1pPr>
              <a:defRPr sz="13400" baseline="0"/>
            </a:lvl1pPr>
          </a:lstStyle>
          <a:p>
            <a:pPr algn="ctr"/>
            <a:r>
              <a:rPr lang="en-US" sz="5600">
                <a:solidFill>
                  <a:schemeClr val="bg1"/>
                </a:solidFill>
              </a:rPr>
              <a:t>Author names go here. Press Enter to start a new line and add University or School Information</a:t>
            </a:r>
          </a:p>
        </p:txBody>
      </p:sp>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dpi="0">
          <a:blip r:embed="rId4"/>
          <a:stretch>
            <a:fillRect/>
          </a:stretch>
        </p:blipFill>
        <p:spPr>
          <a:xfrm rot="16200000">
            <a:off x="-9245600" y="16459200"/>
            <a:ext cx="15367000" cy="1562100"/>
          </a:xfrm>
          <a:prstGeom prst="rect">
            <a:avLst/>
          </a:prstGeom>
        </p:spPr>
      </p:pic>
      <p:pic>
        <p:nvPicPr>
          <p:cNvPr id="3" name="New picture"/>
          <p:cNvPicPr/>
          <p:nvPr/>
        </p:nvPicPr>
        <p:blipFill dpi="0">
          <a:blip r:embed="rId4"/>
          <a:stretch>
            <a:fillRect/>
          </a:stretch>
        </p:blipFill>
        <p:spPr>
          <a:xfrm rot="5400000">
            <a:off x="37769800" y="16459200"/>
            <a:ext cx="15367000" cy="1562100"/>
          </a:xfrm>
          <a:prstGeom prst="rect">
            <a:avLst/>
          </a:prstGeom>
        </p:spPr>
      </p:pic>
      <p:pic>
        <p:nvPicPr>
          <p:cNvPr id="4" name="New picture"/>
          <p:cNvPicPr/>
          <p:nvPr/>
        </p:nvPicPr>
        <p:blipFill dpi="0">
          <a:blip r:embed="rId5"/>
          <a:stretch>
            <a:fillRect/>
          </a:stretch>
        </p:blipFill>
        <p:spPr>
          <a:xfrm>
            <a:off x="57150" y="33426400"/>
            <a:ext cx="43776900" cy="2019300"/>
          </a:xfrm>
          <a:prstGeom prst="rect">
            <a:avLst/>
          </a:prstGeom>
        </p:spPr>
      </p:pic>
      <p:sp>
        <p:nvSpPr>
          <p:cNvPr id="5"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a:solidFill>
                  <a:srgbClr val="808080"/>
                </a:solidFill>
              </a:rPr>
              <a:t>Template ID: bluecrosses  Size: 36x48</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smtId="4294967295"/>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33410587" y="12887120"/>
            <a:ext cx="10485120" cy="13247130"/>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71" name="Rectangle 70"/>
          <p:cNvSpPr/>
          <p:nvPr/>
        </p:nvSpPr>
        <p:spPr>
          <a:xfrm>
            <a:off x="33406079" y="26470988"/>
            <a:ext cx="10485120" cy="6447411"/>
          </a:xfrm>
          <a:prstGeom prst="rect">
            <a:avLst/>
          </a:prstGeom>
          <a:solidFill>
            <a:schemeClr val="accent4">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1" name="Rectangle 50"/>
          <p:cNvSpPr/>
          <p:nvPr/>
        </p:nvSpPr>
        <p:spPr>
          <a:xfrm>
            <a:off x="0" y="16465160"/>
            <a:ext cx="10485120" cy="16453239"/>
          </a:xfrm>
          <a:prstGeom prst="rect">
            <a:avLst/>
          </a:prstGeom>
          <a:solidFill>
            <a:schemeClr val="accent4">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72" name="Rectangle 71"/>
          <p:cNvSpPr/>
          <p:nvPr/>
        </p:nvSpPr>
        <p:spPr>
          <a:xfrm>
            <a:off x="0" y="1478842"/>
            <a:ext cx="43891200" cy="465932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74" name="Rectangle 73"/>
          <p:cNvSpPr/>
          <p:nvPr/>
        </p:nvSpPr>
        <p:spPr>
          <a:xfrm>
            <a:off x="0" y="6341136"/>
            <a:ext cx="20531328" cy="164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75" name="Rectangle 74"/>
          <p:cNvSpPr/>
          <p:nvPr/>
        </p:nvSpPr>
        <p:spPr>
          <a:xfrm>
            <a:off x="0" y="6599465"/>
            <a:ext cx="17810375" cy="685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76" name="Rectangle 75"/>
          <p:cNvSpPr/>
          <p:nvPr/>
        </p:nvSpPr>
        <p:spPr>
          <a:xfrm>
            <a:off x="1" y="6839340"/>
            <a:ext cx="18445113" cy="41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smtId="4294967295"/>
            </a:defPPr>
          </a:lstStyle>
          <a:p>
            <a:pPr algn="ctr"/>
            <a:endParaRPr lang="en-US"/>
          </a:p>
        </p:txBody>
      </p:sp>
      <p:sp>
        <p:nvSpPr>
          <p:cNvPr id="39" name="Rectangle 38"/>
          <p:cNvSpPr/>
          <p:nvPr/>
        </p:nvSpPr>
        <p:spPr>
          <a:xfrm>
            <a:off x="-1" y="7737398"/>
            <a:ext cx="10485120" cy="3470908"/>
          </a:xfrm>
          <a:prstGeom prst="rect">
            <a:avLst/>
          </a:prstGeom>
          <a:solidFill>
            <a:schemeClr val="accent4">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1" name="Rectangle 40"/>
          <p:cNvSpPr/>
          <p:nvPr/>
        </p:nvSpPr>
        <p:spPr>
          <a:xfrm>
            <a:off x="22252338" y="7737396"/>
            <a:ext cx="10485120" cy="25181004"/>
          </a:xfrm>
          <a:prstGeom prst="rect">
            <a:avLst/>
          </a:pr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2" name="Rectangle 41"/>
          <p:cNvSpPr/>
          <p:nvPr/>
        </p:nvSpPr>
        <p:spPr>
          <a:xfrm>
            <a:off x="33406079" y="7737396"/>
            <a:ext cx="10485120" cy="4939616"/>
          </a:xfrm>
          <a:prstGeom prst="rect">
            <a:avLst/>
          </a:prstGeom>
          <a:solidFill>
            <a:schemeClr val="accent4">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3" name="Rectangle 42"/>
          <p:cNvSpPr/>
          <p:nvPr/>
        </p:nvSpPr>
        <p:spPr>
          <a:xfrm>
            <a:off x="-1" y="11460597"/>
            <a:ext cx="10485120" cy="4709907"/>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6" name="TextBox 45"/>
          <p:cNvSpPr txBox="1"/>
          <p:nvPr/>
        </p:nvSpPr>
        <p:spPr>
          <a:xfrm>
            <a:off x="279259" y="8493374"/>
            <a:ext cx="9986405" cy="2554545"/>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We use time series analysis on data of Chicago’s red light camera system to develop a model that may aid in forecasting the number of tickets issued (and, by extension, the revenue generated) by the system in subsequent years.</a:t>
            </a:r>
          </a:p>
        </p:txBody>
      </p:sp>
      <p:sp>
        <p:nvSpPr>
          <p:cNvPr id="47" name="TextBox 46"/>
          <p:cNvSpPr txBox="1"/>
          <p:nvPr/>
        </p:nvSpPr>
        <p:spPr>
          <a:xfrm>
            <a:off x="296776" y="7854958"/>
            <a:ext cx="8111248" cy="646331"/>
          </a:xfrm>
          <a:prstGeom prst="rect">
            <a:avLst/>
          </a:prstGeom>
          <a:noFill/>
        </p:spPr>
        <p:txBody>
          <a:bodyPr wrap="square" rtlCol="0">
            <a:spAutoFit/>
          </a:bodyPr>
          <a:lstStyle>
            <a:defPPr>
              <a:defRPr kern="1200" smtId="4294967295"/>
            </a:defPPr>
          </a:lstStyle>
          <a:p>
            <a:r>
              <a:rPr lang="en-US" sz="3600" dirty="0">
                <a:latin typeface="Arial Black" pitchFamily="34" charset="0"/>
              </a:rPr>
              <a:t>Primary Objective/Goal</a:t>
            </a:r>
          </a:p>
        </p:txBody>
      </p:sp>
      <p:sp>
        <p:nvSpPr>
          <p:cNvPr id="48" name="TextBox 47"/>
          <p:cNvSpPr txBox="1"/>
          <p:nvPr/>
        </p:nvSpPr>
        <p:spPr>
          <a:xfrm>
            <a:off x="296776" y="12200040"/>
            <a:ext cx="9968888" cy="1077218"/>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The seasonal autoregressive moving average time series model is</a:t>
            </a:r>
          </a:p>
        </p:txBody>
      </p:sp>
      <p:sp>
        <p:nvSpPr>
          <p:cNvPr id="49" name="TextBox 48"/>
          <p:cNvSpPr txBox="1"/>
          <p:nvPr/>
        </p:nvSpPr>
        <p:spPr>
          <a:xfrm>
            <a:off x="314294" y="11611686"/>
            <a:ext cx="8111248" cy="646331"/>
          </a:xfrm>
          <a:prstGeom prst="rect">
            <a:avLst/>
          </a:prstGeom>
          <a:noFill/>
        </p:spPr>
        <p:txBody>
          <a:bodyPr wrap="square" rtlCol="0">
            <a:spAutoFit/>
          </a:bodyPr>
          <a:lstStyle>
            <a:defPPr>
              <a:defRPr kern="1200" smtId="4294967295"/>
            </a:defPPr>
          </a:lstStyle>
          <a:p>
            <a:r>
              <a:rPr lang="en-US" sz="3600" dirty="0">
                <a:latin typeface="Arial Black" pitchFamily="34" charset="0"/>
              </a:rPr>
              <a:t>Time Series Model</a:t>
            </a:r>
          </a:p>
        </p:txBody>
      </p:sp>
      <p:sp>
        <p:nvSpPr>
          <p:cNvPr id="52" name="TextBox 51"/>
          <p:cNvSpPr txBox="1"/>
          <p:nvPr/>
        </p:nvSpPr>
        <p:spPr>
          <a:xfrm>
            <a:off x="319378" y="16561154"/>
            <a:ext cx="8111248" cy="646331"/>
          </a:xfrm>
          <a:prstGeom prst="rect">
            <a:avLst/>
          </a:prstGeom>
          <a:noFill/>
        </p:spPr>
        <p:txBody>
          <a:bodyPr wrap="square" rtlCol="0">
            <a:spAutoFit/>
          </a:bodyPr>
          <a:lstStyle>
            <a:defPPr>
              <a:defRPr kern="1200" smtId="4294967295"/>
            </a:defPPr>
          </a:lstStyle>
          <a:p>
            <a:r>
              <a:rPr lang="en-US" sz="3600" dirty="0">
                <a:latin typeface="Arial Black" pitchFamily="34" charset="0"/>
              </a:rPr>
              <a:t>Data</a:t>
            </a:r>
          </a:p>
        </p:txBody>
      </p:sp>
      <p:sp>
        <p:nvSpPr>
          <p:cNvPr id="57" name="TextBox 56"/>
          <p:cNvSpPr txBox="1"/>
          <p:nvPr/>
        </p:nvSpPr>
        <p:spPr>
          <a:xfrm>
            <a:off x="22351997" y="8507411"/>
            <a:ext cx="10135078" cy="1077218"/>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We use the same methods to produce models for the mean tickets issued per camera.</a:t>
            </a:r>
          </a:p>
        </p:txBody>
      </p:sp>
      <p:sp>
        <p:nvSpPr>
          <p:cNvPr id="62" name="TextBox 61"/>
          <p:cNvSpPr txBox="1"/>
          <p:nvPr/>
        </p:nvSpPr>
        <p:spPr>
          <a:xfrm>
            <a:off x="22359004" y="7868995"/>
            <a:ext cx="8111248" cy="646331"/>
          </a:xfrm>
          <a:prstGeom prst="rect">
            <a:avLst/>
          </a:prstGeom>
          <a:noFill/>
        </p:spPr>
        <p:txBody>
          <a:bodyPr wrap="square" rtlCol="0">
            <a:spAutoFit/>
          </a:bodyPr>
          <a:lstStyle>
            <a:defPPr>
              <a:defRPr kern="1200" smtId="4294967295"/>
            </a:defPPr>
          </a:lstStyle>
          <a:p>
            <a:r>
              <a:rPr lang="en-US" sz="3600" dirty="0">
                <a:latin typeface="Arial Black" pitchFamily="34" charset="0"/>
              </a:rPr>
              <a:t>Statistical Analysis (Mean)</a:t>
            </a:r>
          </a:p>
        </p:txBody>
      </p:sp>
      <p:sp>
        <p:nvSpPr>
          <p:cNvPr id="63" name="TextBox 62"/>
          <p:cNvSpPr txBox="1"/>
          <p:nvPr/>
        </p:nvSpPr>
        <p:spPr>
          <a:xfrm>
            <a:off x="33610513" y="8645138"/>
            <a:ext cx="10052088" cy="4031873"/>
          </a:xfrm>
          <a:prstGeom prst="rect">
            <a:avLst/>
          </a:prstGeom>
          <a:noFill/>
        </p:spPr>
        <p:txBody>
          <a:bodyPr wrap="square" rtlCol="0">
            <a:spAutoFit/>
          </a:bodyPr>
          <a:lstStyle>
            <a:defPPr>
              <a:defRPr kern="1200" smtId="4294967295"/>
            </a:defPPr>
          </a:lstStyle>
          <a:p>
            <a:pPr marL="457200" indent="-457200">
              <a:buFont typeface="Wingdings" panose="05000000000000000000" pitchFamily="2" charset="2"/>
              <a:buChar char="§"/>
            </a:pPr>
            <a:r>
              <a:rPr lang="en-US" sz="3200" dirty="0">
                <a:cs typeface="Arial" pitchFamily="34" charset="0"/>
              </a:rPr>
              <a:t>Chicago’s red light camera system can be reasonably modeled using time series analysis.</a:t>
            </a:r>
          </a:p>
          <a:p>
            <a:pPr marL="457200" indent="-457200">
              <a:buFont typeface="Wingdings" panose="05000000000000000000" pitchFamily="2" charset="2"/>
              <a:buChar char="§"/>
            </a:pPr>
            <a:r>
              <a:rPr lang="en-US" sz="3200" dirty="0">
                <a:cs typeface="Arial" pitchFamily="34" charset="0"/>
              </a:rPr>
              <a:t>Preliminary forecasts suggest a steady, slightly decreasing trend. Intuitively, we believe this trend may flatten in time.</a:t>
            </a:r>
          </a:p>
          <a:p>
            <a:pPr marL="457200" indent="-457200">
              <a:buFont typeface="Wingdings" panose="05000000000000000000" pitchFamily="2" charset="2"/>
              <a:buChar char="§"/>
            </a:pPr>
            <a:r>
              <a:rPr lang="en-US" sz="3200" dirty="0">
                <a:cs typeface="Arial" pitchFamily="34" charset="0"/>
              </a:rPr>
              <a:t>Hence, a red light camera system may provide a municipality with a steady source of revenue.</a:t>
            </a:r>
          </a:p>
          <a:p>
            <a:endParaRPr lang="en-US" sz="3200" dirty="0">
              <a:cs typeface="Arial" pitchFamily="34" charset="0"/>
            </a:endParaRPr>
          </a:p>
        </p:txBody>
      </p:sp>
      <p:sp>
        <p:nvSpPr>
          <p:cNvPr id="66" name="TextBox 65"/>
          <p:cNvSpPr txBox="1"/>
          <p:nvPr/>
        </p:nvSpPr>
        <p:spPr>
          <a:xfrm>
            <a:off x="33638539" y="31646568"/>
            <a:ext cx="10052088" cy="584775"/>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Michael Fagan – mfagan3@uic.edu</a:t>
            </a:r>
          </a:p>
        </p:txBody>
      </p:sp>
      <p:sp>
        <p:nvSpPr>
          <p:cNvPr id="67" name="TextBox 66"/>
          <p:cNvSpPr txBox="1"/>
          <p:nvPr/>
        </p:nvSpPr>
        <p:spPr>
          <a:xfrm>
            <a:off x="33638539" y="8006722"/>
            <a:ext cx="8111248" cy="646331"/>
          </a:xfrm>
          <a:prstGeom prst="rect">
            <a:avLst/>
          </a:prstGeom>
          <a:noFill/>
        </p:spPr>
        <p:txBody>
          <a:bodyPr wrap="square" rtlCol="0">
            <a:spAutoFit/>
          </a:bodyPr>
          <a:lstStyle>
            <a:defPPr>
              <a:defRPr kern="1200" smtId="4294967295"/>
            </a:defPPr>
          </a:lstStyle>
          <a:p>
            <a:r>
              <a:rPr lang="en-US" sz="3600" dirty="0">
                <a:latin typeface="Arial Black" pitchFamily="34" charset="0"/>
              </a:rPr>
              <a:t>Conclusions</a:t>
            </a:r>
          </a:p>
        </p:txBody>
      </p:sp>
      <p:sp>
        <p:nvSpPr>
          <p:cNvPr id="70" name="TextBox 69"/>
          <p:cNvSpPr txBox="1"/>
          <p:nvPr/>
        </p:nvSpPr>
        <p:spPr>
          <a:xfrm>
            <a:off x="33610513" y="30959371"/>
            <a:ext cx="8111248" cy="646331"/>
          </a:xfrm>
          <a:prstGeom prst="rect">
            <a:avLst/>
          </a:prstGeom>
          <a:noFill/>
        </p:spPr>
        <p:txBody>
          <a:bodyPr wrap="square" rtlCol="0">
            <a:spAutoFit/>
          </a:bodyPr>
          <a:lstStyle>
            <a:defPPr>
              <a:defRPr kern="1200" smtId="4294967295"/>
            </a:defPPr>
          </a:lstStyle>
          <a:p>
            <a:r>
              <a:rPr lang="en-US" sz="3600" b="1" dirty="0">
                <a:latin typeface="+mj-lt"/>
              </a:rPr>
              <a:t>Contact Information</a:t>
            </a:r>
          </a:p>
        </p:txBody>
      </p:sp>
      <p:sp>
        <p:nvSpPr>
          <p:cNvPr id="37" name="Title 1"/>
          <p:cNvSpPr>
            <a:spLocks noGrp="1"/>
          </p:cNvSpPr>
          <p:nvPr>
            <p:ph type="title"/>
          </p:nvPr>
        </p:nvSpPr>
        <p:spPr>
          <a:xfrm>
            <a:off x="2229547" y="1710897"/>
            <a:ext cx="39432108" cy="2385615"/>
          </a:xfrm>
        </p:spPr>
        <p:txBody>
          <a:bodyPr>
            <a:normAutofit/>
          </a:bodyPr>
          <a:lstStyle>
            <a:defPPr>
              <a:defRPr kern="1200" smtId="4294967295"/>
            </a:defPPr>
          </a:lstStyle>
          <a:p>
            <a:r>
              <a:rPr lang="en-US" sz="9000" dirty="0">
                <a:solidFill>
                  <a:schemeClr val="bg1"/>
                </a:solidFill>
              </a:rPr>
              <a:t>Modeling revenue generated by Chicago's red light cameras</a:t>
            </a:r>
            <a:endParaRPr lang="en-US" sz="9000" i="1" dirty="0">
              <a:solidFill>
                <a:schemeClr val="bg1"/>
              </a:solidFill>
            </a:endParaRPr>
          </a:p>
        </p:txBody>
      </p:sp>
      <p:sp>
        <p:nvSpPr>
          <p:cNvPr id="38" name="Text Placeholder 2"/>
          <p:cNvSpPr>
            <a:spLocks noGrp="1"/>
          </p:cNvSpPr>
          <p:nvPr>
            <p:ph type="body" sz="quarter" idx="10"/>
          </p:nvPr>
        </p:nvSpPr>
        <p:spPr>
          <a:xfrm>
            <a:off x="2031985" y="4014327"/>
            <a:ext cx="39827231" cy="1799250"/>
          </a:xfrm>
        </p:spPr>
        <p:txBody>
          <a:bodyPr>
            <a:normAutofit/>
          </a:bodyPr>
          <a:lstStyle>
            <a:defPPr>
              <a:defRPr kern="1200" smtId="4294967295"/>
            </a:defPPr>
          </a:lstStyle>
          <a:p>
            <a:pPr algn="ctr"/>
            <a:r>
              <a:rPr lang="en-US" sz="5400" dirty="0">
                <a:solidFill>
                  <a:schemeClr val="bg1"/>
                </a:solidFill>
              </a:rPr>
              <a:t>Michael Fagan</a:t>
            </a:r>
            <a:br>
              <a:rPr lang="en-US" sz="5400" dirty="0">
                <a:solidFill>
                  <a:schemeClr val="bg1"/>
                </a:solidFill>
              </a:rPr>
            </a:br>
            <a:r>
              <a:rPr lang="en-US" sz="5400" dirty="0">
                <a:solidFill>
                  <a:schemeClr val="bg1"/>
                </a:solidFill>
              </a:rPr>
              <a:t>Department of Mathematics, Statistics, and Computer Science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165" y="13399559"/>
            <a:ext cx="8608125" cy="549789"/>
          </a:xfrm>
          <a:prstGeom prst="rect">
            <a:avLst/>
          </a:prstGeom>
        </p:spPr>
      </p:pic>
      <p:sp>
        <p:nvSpPr>
          <p:cNvPr id="59" name="TextBox 58"/>
          <p:cNvSpPr txBox="1"/>
          <p:nvPr/>
        </p:nvSpPr>
        <p:spPr>
          <a:xfrm>
            <a:off x="296776" y="14016701"/>
            <a:ext cx="9968888" cy="2062103"/>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and is denoted ARMA(</a:t>
            </a:r>
            <a:r>
              <a:rPr lang="en-US" sz="3200" i="1" dirty="0" err="1">
                <a:solidFill>
                  <a:schemeClr val="tx1">
                    <a:lumMod val="65000"/>
                    <a:lumOff val="35000"/>
                  </a:schemeClr>
                </a:solidFill>
                <a:cs typeface="Arial" pitchFamily="34" charset="0"/>
              </a:rPr>
              <a:t>p,q</a:t>
            </a:r>
            <a:r>
              <a:rPr lang="en-US" sz="3200" dirty="0">
                <a:solidFill>
                  <a:schemeClr val="tx1">
                    <a:lumMod val="65000"/>
                    <a:lumOff val="35000"/>
                  </a:schemeClr>
                </a:solidFill>
                <a:cs typeface="Arial" pitchFamily="34" charset="0"/>
              </a:rPr>
              <a:t>) x (</a:t>
            </a:r>
            <a:r>
              <a:rPr lang="en-US" sz="3200" i="1" dirty="0">
                <a:solidFill>
                  <a:schemeClr val="tx1">
                    <a:lumMod val="65000"/>
                    <a:lumOff val="35000"/>
                  </a:schemeClr>
                </a:solidFill>
                <a:cs typeface="Arial" pitchFamily="34" charset="0"/>
              </a:rPr>
              <a:t>P,Q</a:t>
            </a:r>
            <a:r>
              <a:rPr lang="en-US" sz="3200" dirty="0">
                <a:solidFill>
                  <a:schemeClr val="tx1">
                    <a:lumMod val="65000"/>
                    <a:lumOff val="35000"/>
                  </a:schemeClr>
                </a:solidFill>
                <a:cs typeface="Arial" pitchFamily="34" charset="0"/>
              </a:rPr>
              <a:t>)</a:t>
            </a:r>
            <a:r>
              <a:rPr lang="en-US" sz="3200" baseline="-25000" dirty="0">
                <a:solidFill>
                  <a:schemeClr val="tx1">
                    <a:lumMod val="65000"/>
                    <a:lumOff val="35000"/>
                  </a:schemeClr>
                </a:solidFill>
                <a:cs typeface="Arial" pitchFamily="34" charset="0"/>
              </a:rPr>
              <a:t>12</a:t>
            </a:r>
            <a:r>
              <a:rPr lang="en-US" sz="3200" dirty="0">
                <a:solidFill>
                  <a:schemeClr val="tx1">
                    <a:lumMod val="65000"/>
                    <a:lumOff val="35000"/>
                  </a:schemeClr>
                </a:solidFill>
                <a:cs typeface="Arial" pitchFamily="34" charset="0"/>
              </a:rPr>
              <a:t>. If differencing is used, the model becomes a seasonal autoregressive integrated move average model and is denoted ARIMA(</a:t>
            </a:r>
            <a:r>
              <a:rPr lang="en-US" sz="3200" i="1" dirty="0" err="1">
                <a:solidFill>
                  <a:schemeClr val="tx1">
                    <a:lumMod val="65000"/>
                    <a:lumOff val="35000"/>
                  </a:schemeClr>
                </a:solidFill>
                <a:cs typeface="Arial" pitchFamily="34" charset="0"/>
              </a:rPr>
              <a:t>p,d</a:t>
            </a:r>
            <a:r>
              <a:rPr lang="en-US" sz="3200" dirty="0" err="1">
                <a:solidFill>
                  <a:schemeClr val="tx1">
                    <a:lumMod val="65000"/>
                    <a:lumOff val="35000"/>
                  </a:schemeClr>
                </a:solidFill>
                <a:cs typeface="Arial" pitchFamily="34" charset="0"/>
              </a:rPr>
              <a:t>,</a:t>
            </a:r>
            <a:r>
              <a:rPr lang="en-US" sz="3200" i="1" dirty="0" err="1">
                <a:solidFill>
                  <a:schemeClr val="tx1">
                    <a:lumMod val="65000"/>
                    <a:lumOff val="35000"/>
                  </a:schemeClr>
                </a:solidFill>
                <a:cs typeface="Arial" pitchFamily="34" charset="0"/>
              </a:rPr>
              <a:t>q</a:t>
            </a:r>
            <a:r>
              <a:rPr lang="en-US" sz="3200" dirty="0">
                <a:solidFill>
                  <a:schemeClr val="tx1">
                    <a:lumMod val="65000"/>
                    <a:lumOff val="35000"/>
                  </a:schemeClr>
                </a:solidFill>
                <a:cs typeface="Arial" pitchFamily="34" charset="0"/>
              </a:rPr>
              <a:t>) x (</a:t>
            </a:r>
            <a:r>
              <a:rPr lang="en-US" sz="3200" i="1" dirty="0">
                <a:solidFill>
                  <a:schemeClr val="tx1">
                    <a:lumMod val="65000"/>
                    <a:lumOff val="35000"/>
                  </a:schemeClr>
                </a:solidFill>
                <a:cs typeface="Arial" pitchFamily="34" charset="0"/>
              </a:rPr>
              <a:t>P,D</a:t>
            </a:r>
            <a:r>
              <a:rPr lang="en-US" sz="3200" dirty="0">
                <a:solidFill>
                  <a:schemeClr val="tx1">
                    <a:lumMod val="65000"/>
                    <a:lumOff val="35000"/>
                  </a:schemeClr>
                </a:solidFill>
                <a:cs typeface="Arial" pitchFamily="34" charset="0"/>
              </a:rPr>
              <a:t>,</a:t>
            </a:r>
            <a:r>
              <a:rPr lang="en-US" sz="3200" i="1" dirty="0">
                <a:solidFill>
                  <a:schemeClr val="tx1">
                    <a:lumMod val="65000"/>
                    <a:lumOff val="35000"/>
                  </a:schemeClr>
                </a:solidFill>
                <a:cs typeface="Arial" pitchFamily="34" charset="0"/>
              </a:rPr>
              <a:t>Q</a:t>
            </a:r>
            <a:r>
              <a:rPr lang="en-US" sz="3200" dirty="0">
                <a:solidFill>
                  <a:schemeClr val="tx1">
                    <a:lumMod val="65000"/>
                    <a:lumOff val="35000"/>
                  </a:schemeClr>
                </a:solidFill>
                <a:cs typeface="Arial" pitchFamily="34" charset="0"/>
              </a:rPr>
              <a:t>)</a:t>
            </a:r>
            <a:r>
              <a:rPr lang="en-US" sz="3200" baseline="-25000" dirty="0">
                <a:solidFill>
                  <a:schemeClr val="tx1">
                    <a:lumMod val="65000"/>
                    <a:lumOff val="35000"/>
                  </a:schemeClr>
                </a:solidFill>
                <a:cs typeface="Arial" pitchFamily="34" charset="0"/>
              </a:rPr>
              <a:t>12</a:t>
            </a:r>
            <a:r>
              <a:rPr lang="en-US" sz="3200" dirty="0">
                <a:solidFill>
                  <a:schemeClr val="tx1">
                    <a:lumMod val="65000"/>
                    <a:lumOff val="35000"/>
                  </a:schemeClr>
                </a:solidFill>
                <a:cs typeface="Arial" pitchFamily="34" charset="0"/>
              </a:rPr>
              <a:t>.</a:t>
            </a:r>
          </a:p>
        </p:txBody>
      </p:sp>
      <p:sp>
        <p:nvSpPr>
          <p:cNvPr id="60" name="TextBox 59"/>
          <p:cNvSpPr txBox="1"/>
          <p:nvPr/>
        </p:nvSpPr>
        <p:spPr>
          <a:xfrm>
            <a:off x="319378" y="17114523"/>
            <a:ext cx="9971317" cy="4031873"/>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Data provided by the </a:t>
            </a:r>
            <a:r>
              <a:rPr lang="en-US" sz="3200" i="1" dirty="0">
                <a:solidFill>
                  <a:schemeClr val="tx1">
                    <a:lumMod val="65000"/>
                    <a:lumOff val="35000"/>
                  </a:schemeClr>
                </a:solidFill>
                <a:cs typeface="Arial" pitchFamily="34" charset="0"/>
              </a:rPr>
              <a:t>Chicago Tribune</a:t>
            </a:r>
            <a:r>
              <a:rPr lang="en-US" sz="3200" dirty="0">
                <a:solidFill>
                  <a:schemeClr val="tx1">
                    <a:lumMod val="65000"/>
                    <a:lumOff val="35000"/>
                  </a:schemeClr>
                </a:solidFill>
                <a:cs typeface="Arial" pitchFamily="34" charset="0"/>
              </a:rPr>
              <a:t> consists of over 4 million red light violations spanning from Jan. 2007 through Dec 2013. Over this period, 336 cameras were installed at intersection around the city (far right).</a:t>
            </a:r>
          </a:p>
          <a:p>
            <a:endParaRPr lang="en-US" sz="3200" dirty="0">
              <a:solidFill>
                <a:schemeClr val="tx1">
                  <a:lumMod val="65000"/>
                  <a:lumOff val="35000"/>
                </a:schemeClr>
              </a:solidFill>
              <a:cs typeface="Arial" pitchFamily="34" charset="0"/>
            </a:endParaRPr>
          </a:p>
          <a:p>
            <a:r>
              <a:rPr lang="en-US" sz="3200" dirty="0">
                <a:solidFill>
                  <a:schemeClr val="tx1">
                    <a:lumMod val="65000"/>
                    <a:lumOff val="35000"/>
                  </a:schemeClr>
                </a:solidFill>
                <a:cs typeface="Arial" pitchFamily="34" charset="0"/>
              </a:rPr>
              <a:t>The total number of tickets issued (below) shows a steady climb in year one followed by a relatively stable period with clear seasonal patterns.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858" y="21200926"/>
            <a:ext cx="7427596" cy="4738806"/>
          </a:xfrm>
          <a:prstGeom prst="rect">
            <a:avLst/>
          </a:prstGeom>
        </p:spPr>
      </p:pic>
      <p:sp>
        <p:nvSpPr>
          <p:cNvPr id="61" name="TextBox 60"/>
          <p:cNvSpPr txBox="1"/>
          <p:nvPr/>
        </p:nvSpPr>
        <p:spPr>
          <a:xfrm>
            <a:off x="290022" y="26134250"/>
            <a:ext cx="9971317" cy="1569660"/>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The mean (dotted) and median number of tickets issued per camera show a steady fall in years one and two followed a more moderate decrease.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0858" y="27898428"/>
            <a:ext cx="7427596" cy="4738806"/>
          </a:xfrm>
          <a:prstGeom prst="rect">
            <a:avLst/>
          </a:prstGeom>
        </p:spPr>
      </p:pic>
      <p:sp>
        <p:nvSpPr>
          <p:cNvPr id="83" name="Rectangle 82"/>
          <p:cNvSpPr/>
          <p:nvPr/>
        </p:nvSpPr>
        <p:spPr>
          <a:xfrm>
            <a:off x="11182186" y="7737396"/>
            <a:ext cx="10485120" cy="25181004"/>
          </a:xfrm>
          <a:prstGeom prst="rect">
            <a:avLst/>
          </a:pr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84" name="TextBox 83"/>
          <p:cNvSpPr txBox="1"/>
          <p:nvPr/>
        </p:nvSpPr>
        <p:spPr>
          <a:xfrm>
            <a:off x="11281845" y="8507411"/>
            <a:ext cx="10135078" cy="2062103"/>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We used two methods to produce models: “manually” and the </a:t>
            </a:r>
            <a:r>
              <a:rPr lang="en-US" sz="3200" i="1" dirty="0" err="1">
                <a:solidFill>
                  <a:schemeClr val="tx1">
                    <a:lumMod val="65000"/>
                    <a:lumOff val="35000"/>
                  </a:schemeClr>
                </a:solidFill>
                <a:cs typeface="Arial" pitchFamily="34" charset="0"/>
              </a:rPr>
              <a:t>auto.arima</a:t>
            </a:r>
            <a:r>
              <a:rPr lang="en-US" sz="3200" dirty="0">
                <a:solidFill>
                  <a:schemeClr val="tx1">
                    <a:lumMod val="65000"/>
                    <a:lumOff val="35000"/>
                  </a:schemeClr>
                </a:solidFill>
                <a:cs typeface="Arial" pitchFamily="34" charset="0"/>
              </a:rPr>
              <a:t> function in R’s </a:t>
            </a:r>
            <a:r>
              <a:rPr lang="en-US" sz="3200" i="1" dirty="0">
                <a:solidFill>
                  <a:schemeClr val="tx1">
                    <a:lumMod val="65000"/>
                    <a:lumOff val="35000"/>
                  </a:schemeClr>
                </a:solidFill>
                <a:cs typeface="Arial" pitchFamily="34" charset="0"/>
              </a:rPr>
              <a:t>forecast</a:t>
            </a:r>
            <a:r>
              <a:rPr lang="en-US" sz="3200" dirty="0">
                <a:solidFill>
                  <a:schemeClr val="tx1">
                    <a:lumMod val="65000"/>
                    <a:lumOff val="35000"/>
                  </a:schemeClr>
                </a:solidFill>
                <a:cs typeface="Arial" pitchFamily="34" charset="0"/>
              </a:rPr>
              <a:t> package. </a:t>
            </a:r>
          </a:p>
          <a:p>
            <a:endParaRPr lang="en-US" sz="3200" dirty="0">
              <a:solidFill>
                <a:schemeClr val="tx1">
                  <a:lumMod val="65000"/>
                  <a:lumOff val="35000"/>
                </a:schemeClr>
              </a:solidFill>
              <a:cs typeface="Arial" pitchFamily="34" charset="0"/>
            </a:endParaRPr>
          </a:p>
          <a:p>
            <a:endParaRPr lang="en-US" sz="3200" dirty="0">
              <a:solidFill>
                <a:schemeClr val="tx1">
                  <a:lumMod val="65000"/>
                  <a:lumOff val="35000"/>
                </a:schemeClr>
              </a:solidFill>
              <a:cs typeface="Arial" pitchFamily="34" charset="0"/>
            </a:endParaRPr>
          </a:p>
        </p:txBody>
      </p:sp>
      <p:sp>
        <p:nvSpPr>
          <p:cNvPr id="85" name="TextBox 84"/>
          <p:cNvSpPr txBox="1"/>
          <p:nvPr/>
        </p:nvSpPr>
        <p:spPr>
          <a:xfrm>
            <a:off x="11288852" y="7868995"/>
            <a:ext cx="8111248" cy="646331"/>
          </a:xfrm>
          <a:prstGeom prst="rect">
            <a:avLst/>
          </a:prstGeom>
          <a:noFill/>
        </p:spPr>
        <p:txBody>
          <a:bodyPr wrap="square" rtlCol="0">
            <a:spAutoFit/>
          </a:bodyPr>
          <a:lstStyle>
            <a:defPPr>
              <a:defRPr kern="1200" smtId="4294967295"/>
            </a:defPPr>
          </a:lstStyle>
          <a:p>
            <a:r>
              <a:rPr lang="en-US" sz="3600" dirty="0">
                <a:latin typeface="Arial Black" pitchFamily="34" charset="0"/>
              </a:rPr>
              <a:t>Statistical Analysis (Total)</a:t>
            </a:r>
          </a:p>
        </p:txBody>
      </p:sp>
      <p:graphicFrame>
        <p:nvGraphicFramePr>
          <p:cNvPr id="8" name="Table 7"/>
          <p:cNvGraphicFramePr>
            <a:graphicFrameLocks noGrp="1"/>
          </p:cNvGraphicFramePr>
          <p:nvPr>
            <p:extLst>
              <p:ext uri="{D42A27DB-BD31-4B8C-83A1-F6EECF244321}">
                <p14:modId xmlns:p14="http://schemas.microsoft.com/office/powerpoint/2010/main" val="1219730186"/>
              </p:ext>
            </p:extLst>
          </p:nvPr>
        </p:nvGraphicFramePr>
        <p:xfrm>
          <a:off x="11615928" y="9804946"/>
          <a:ext cx="9618135" cy="3474720"/>
        </p:xfrm>
        <a:graphic>
          <a:graphicData uri="http://schemas.openxmlformats.org/drawingml/2006/table">
            <a:tbl>
              <a:tblPr firstRow="1" bandRow="1">
                <a:tableStyleId>{5940675A-B579-460E-94D1-54222C63F5DA}</a:tableStyleId>
              </a:tblPr>
              <a:tblGrid>
                <a:gridCol w="3206045">
                  <a:extLst>
                    <a:ext uri="{9D8B030D-6E8A-4147-A177-3AD203B41FA5}">
                      <a16:colId xmlns:a16="http://schemas.microsoft.com/office/drawing/2014/main" val="2955165092"/>
                    </a:ext>
                  </a:extLst>
                </a:gridCol>
                <a:gridCol w="3206045">
                  <a:extLst>
                    <a:ext uri="{9D8B030D-6E8A-4147-A177-3AD203B41FA5}">
                      <a16:colId xmlns:a16="http://schemas.microsoft.com/office/drawing/2014/main" val="365361391"/>
                    </a:ext>
                  </a:extLst>
                </a:gridCol>
                <a:gridCol w="3206045">
                  <a:extLst>
                    <a:ext uri="{9D8B030D-6E8A-4147-A177-3AD203B41FA5}">
                      <a16:colId xmlns:a16="http://schemas.microsoft.com/office/drawing/2014/main" val="4282536775"/>
                    </a:ext>
                  </a:extLst>
                </a:gridCol>
              </a:tblGrid>
              <a:tr h="561436">
                <a:tc gridSpan="3">
                  <a:txBody>
                    <a:bodyPr/>
                    <a:lstStyle/>
                    <a:p>
                      <a:pPr algn="ctr"/>
                      <a:r>
                        <a:rPr lang="en-US" sz="3200" b="1" dirty="0">
                          <a:solidFill>
                            <a:schemeClr val="tx1"/>
                          </a:solidFill>
                          <a:cs typeface="Arial" pitchFamily="34" charset="0"/>
                        </a:rPr>
                        <a:t>Manual: ARIMA(</a:t>
                      </a:r>
                      <a:r>
                        <a:rPr lang="en-US" sz="3200" b="1" i="0" dirty="0">
                          <a:solidFill>
                            <a:schemeClr val="tx1"/>
                          </a:solidFill>
                          <a:cs typeface="Arial" pitchFamily="34" charset="0"/>
                        </a:rPr>
                        <a:t>0,1,0</a:t>
                      </a:r>
                      <a:r>
                        <a:rPr lang="en-US" sz="3200" b="1" dirty="0">
                          <a:solidFill>
                            <a:schemeClr val="tx1"/>
                          </a:solidFill>
                          <a:cs typeface="Arial" pitchFamily="34" charset="0"/>
                        </a:rPr>
                        <a:t>) x (</a:t>
                      </a:r>
                      <a:r>
                        <a:rPr lang="en-US" sz="3200" b="1" i="0" dirty="0">
                          <a:solidFill>
                            <a:schemeClr val="tx1"/>
                          </a:solidFill>
                          <a:cs typeface="Arial" pitchFamily="34" charset="0"/>
                        </a:rPr>
                        <a:t>4,0,0</a:t>
                      </a:r>
                      <a:r>
                        <a:rPr lang="en-US" sz="3200" b="1" dirty="0">
                          <a:solidFill>
                            <a:schemeClr val="tx1"/>
                          </a:solidFill>
                          <a:cs typeface="Arial" pitchFamily="34" charset="0"/>
                        </a:rPr>
                        <a:t>)</a:t>
                      </a:r>
                      <a:r>
                        <a:rPr lang="en-US" sz="3200" b="1" baseline="-25000" dirty="0">
                          <a:solidFill>
                            <a:schemeClr val="tx1"/>
                          </a:solidFill>
                          <a:cs typeface="Arial" pitchFamily="34" charset="0"/>
                        </a:rPr>
                        <a:t>12</a:t>
                      </a:r>
                      <a:endParaRPr lang="en-US" sz="3200" b="1" dirty="0">
                        <a:solidFill>
                          <a:schemeClr val="tx1"/>
                        </a:solidFill>
                      </a:endParaRP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475748221"/>
                  </a:ext>
                </a:extLst>
              </a:tr>
              <a:tr h="555463">
                <a:tc>
                  <a:txBody>
                    <a:bodyPr/>
                    <a:lstStyle/>
                    <a:p>
                      <a:r>
                        <a:rPr lang="en-US" sz="3200" b="1" dirty="0"/>
                        <a:t>Model Term</a:t>
                      </a:r>
                    </a:p>
                  </a:txBody>
                  <a:tcPr/>
                </a:tc>
                <a:tc>
                  <a:txBody>
                    <a:bodyPr/>
                    <a:lstStyle/>
                    <a:p>
                      <a:r>
                        <a:rPr lang="en-US" sz="3200" b="1" dirty="0"/>
                        <a:t>Coefficient</a:t>
                      </a:r>
                    </a:p>
                  </a:txBody>
                  <a:tcPr/>
                </a:tc>
                <a:tc>
                  <a:txBody>
                    <a:bodyPr/>
                    <a:lstStyle/>
                    <a:p>
                      <a:r>
                        <a:rPr lang="en-US" sz="3200" b="1" dirty="0" err="1"/>
                        <a:t>Std</a:t>
                      </a:r>
                      <a:r>
                        <a:rPr lang="en-US" sz="3200" b="1" baseline="0" dirty="0"/>
                        <a:t> Error</a:t>
                      </a:r>
                      <a:endParaRPr lang="en-US" sz="3200" b="1" dirty="0"/>
                    </a:p>
                  </a:txBody>
                  <a:tcPr/>
                </a:tc>
                <a:extLst>
                  <a:ext uri="{0D108BD9-81ED-4DB2-BD59-A6C34878D82A}">
                    <a16:rowId xmlns:a16="http://schemas.microsoft.com/office/drawing/2014/main" val="1007123296"/>
                  </a:ext>
                </a:extLst>
              </a:tr>
              <a:tr h="555463">
                <a:tc>
                  <a:txBody>
                    <a:bodyPr/>
                    <a:lstStyle/>
                    <a:p>
                      <a:r>
                        <a:rPr lang="en-US" sz="3200" b="1" dirty="0"/>
                        <a:t>SAR1</a:t>
                      </a:r>
                    </a:p>
                  </a:txBody>
                  <a:tcPr/>
                </a:tc>
                <a:tc>
                  <a:txBody>
                    <a:bodyPr/>
                    <a:lstStyle/>
                    <a:p>
                      <a:r>
                        <a:rPr lang="en-US" sz="3200" dirty="0"/>
                        <a:t>0.2745</a:t>
                      </a:r>
                    </a:p>
                  </a:txBody>
                  <a:tcPr/>
                </a:tc>
                <a:tc>
                  <a:txBody>
                    <a:bodyPr/>
                    <a:lstStyle/>
                    <a:p>
                      <a:r>
                        <a:rPr lang="en-US" sz="3200" dirty="0"/>
                        <a:t>0.1203</a:t>
                      </a:r>
                    </a:p>
                  </a:txBody>
                  <a:tcPr/>
                </a:tc>
                <a:extLst>
                  <a:ext uri="{0D108BD9-81ED-4DB2-BD59-A6C34878D82A}">
                    <a16:rowId xmlns:a16="http://schemas.microsoft.com/office/drawing/2014/main" val="1470082932"/>
                  </a:ext>
                </a:extLst>
              </a:tr>
              <a:tr h="555463">
                <a:tc>
                  <a:txBody>
                    <a:bodyPr/>
                    <a:lstStyle/>
                    <a:p>
                      <a:r>
                        <a:rPr lang="en-US" sz="3200" b="1" dirty="0"/>
                        <a:t>SAR2</a:t>
                      </a:r>
                    </a:p>
                  </a:txBody>
                  <a:tcPr/>
                </a:tc>
                <a:tc>
                  <a:txBody>
                    <a:bodyPr/>
                    <a:lstStyle/>
                    <a:p>
                      <a:r>
                        <a:rPr lang="en-US" sz="3200" dirty="0"/>
                        <a:t>0.0237</a:t>
                      </a:r>
                    </a:p>
                  </a:txBody>
                  <a:tcPr/>
                </a:tc>
                <a:tc>
                  <a:txBody>
                    <a:bodyPr/>
                    <a:lstStyle/>
                    <a:p>
                      <a:r>
                        <a:rPr lang="en-US" sz="3200" dirty="0"/>
                        <a:t>0.0996</a:t>
                      </a:r>
                    </a:p>
                  </a:txBody>
                  <a:tcPr/>
                </a:tc>
                <a:extLst>
                  <a:ext uri="{0D108BD9-81ED-4DB2-BD59-A6C34878D82A}">
                    <a16:rowId xmlns:a16="http://schemas.microsoft.com/office/drawing/2014/main" val="2820677539"/>
                  </a:ext>
                </a:extLst>
              </a:tr>
              <a:tr h="555463">
                <a:tc>
                  <a:txBody>
                    <a:bodyPr/>
                    <a:lstStyle/>
                    <a:p>
                      <a:r>
                        <a:rPr lang="en-US" sz="3200" b="1" dirty="0"/>
                        <a:t>SAR3</a:t>
                      </a:r>
                    </a:p>
                  </a:txBody>
                  <a:tcPr/>
                </a:tc>
                <a:tc>
                  <a:txBody>
                    <a:bodyPr/>
                    <a:lstStyle/>
                    <a:p>
                      <a:r>
                        <a:rPr lang="en-US" sz="3200" dirty="0"/>
                        <a:t>0.1666</a:t>
                      </a:r>
                    </a:p>
                  </a:txBody>
                  <a:tcPr/>
                </a:tc>
                <a:tc>
                  <a:txBody>
                    <a:bodyPr/>
                    <a:lstStyle/>
                    <a:p>
                      <a:r>
                        <a:rPr lang="en-US" sz="3200" dirty="0"/>
                        <a:t>0.1323</a:t>
                      </a:r>
                    </a:p>
                  </a:txBody>
                  <a:tcPr/>
                </a:tc>
                <a:extLst>
                  <a:ext uri="{0D108BD9-81ED-4DB2-BD59-A6C34878D82A}">
                    <a16:rowId xmlns:a16="http://schemas.microsoft.com/office/drawing/2014/main" val="4237496946"/>
                  </a:ext>
                </a:extLst>
              </a:tr>
              <a:tr h="555463">
                <a:tc>
                  <a:txBody>
                    <a:bodyPr/>
                    <a:lstStyle/>
                    <a:p>
                      <a:r>
                        <a:rPr lang="en-US" sz="3200" b="1" dirty="0"/>
                        <a:t>SAR4</a:t>
                      </a:r>
                    </a:p>
                  </a:txBody>
                  <a:tcPr/>
                </a:tc>
                <a:tc>
                  <a:txBody>
                    <a:bodyPr/>
                    <a:lstStyle/>
                    <a:p>
                      <a:r>
                        <a:rPr lang="en-US" sz="3200" dirty="0"/>
                        <a:t>0.4205</a:t>
                      </a:r>
                    </a:p>
                  </a:txBody>
                  <a:tcPr/>
                </a:tc>
                <a:tc>
                  <a:txBody>
                    <a:bodyPr/>
                    <a:lstStyle/>
                    <a:p>
                      <a:r>
                        <a:rPr lang="en-US" sz="3200" dirty="0"/>
                        <a:t>0.1445</a:t>
                      </a:r>
                    </a:p>
                  </a:txBody>
                  <a:tcPr/>
                </a:tc>
                <a:extLst>
                  <a:ext uri="{0D108BD9-81ED-4DB2-BD59-A6C34878D82A}">
                    <a16:rowId xmlns:a16="http://schemas.microsoft.com/office/drawing/2014/main" val="2568707735"/>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3465178812"/>
              </p:ext>
            </p:extLst>
          </p:nvPr>
        </p:nvGraphicFramePr>
        <p:xfrm>
          <a:off x="11615928" y="13518459"/>
          <a:ext cx="9618135" cy="2895600"/>
        </p:xfrm>
        <a:graphic>
          <a:graphicData uri="http://schemas.openxmlformats.org/drawingml/2006/table">
            <a:tbl>
              <a:tblPr firstRow="1" bandRow="1">
                <a:tableStyleId>{5940675A-B579-460E-94D1-54222C63F5DA}</a:tableStyleId>
              </a:tblPr>
              <a:tblGrid>
                <a:gridCol w="3206045">
                  <a:extLst>
                    <a:ext uri="{9D8B030D-6E8A-4147-A177-3AD203B41FA5}">
                      <a16:colId xmlns:a16="http://schemas.microsoft.com/office/drawing/2014/main" val="2955165092"/>
                    </a:ext>
                  </a:extLst>
                </a:gridCol>
                <a:gridCol w="3206045">
                  <a:extLst>
                    <a:ext uri="{9D8B030D-6E8A-4147-A177-3AD203B41FA5}">
                      <a16:colId xmlns:a16="http://schemas.microsoft.com/office/drawing/2014/main" val="365361391"/>
                    </a:ext>
                  </a:extLst>
                </a:gridCol>
                <a:gridCol w="3206045">
                  <a:extLst>
                    <a:ext uri="{9D8B030D-6E8A-4147-A177-3AD203B41FA5}">
                      <a16:colId xmlns:a16="http://schemas.microsoft.com/office/drawing/2014/main" val="4282536775"/>
                    </a:ext>
                  </a:extLst>
                </a:gridCol>
              </a:tblGrid>
              <a:tr h="516464">
                <a:tc gridSpan="3">
                  <a:txBody>
                    <a:bodyPr/>
                    <a:lstStyle/>
                    <a:p>
                      <a:pPr algn="ctr"/>
                      <a:r>
                        <a:rPr lang="en-US" sz="3200" b="1" dirty="0">
                          <a:solidFill>
                            <a:schemeClr val="tx1"/>
                          </a:solidFill>
                          <a:cs typeface="Arial" pitchFamily="34" charset="0"/>
                        </a:rPr>
                        <a:t>Auto </a:t>
                      </a:r>
                      <a:r>
                        <a:rPr lang="en-US" sz="3200" b="1" dirty="0" err="1">
                          <a:solidFill>
                            <a:schemeClr val="tx1"/>
                          </a:solidFill>
                          <a:cs typeface="Arial" pitchFamily="34" charset="0"/>
                        </a:rPr>
                        <a:t>Arima</a:t>
                      </a:r>
                      <a:r>
                        <a:rPr lang="en-US" sz="3200" b="1" dirty="0">
                          <a:solidFill>
                            <a:schemeClr val="tx1"/>
                          </a:solidFill>
                          <a:cs typeface="Arial" pitchFamily="34" charset="0"/>
                        </a:rPr>
                        <a:t>: ARIMA(</a:t>
                      </a:r>
                      <a:r>
                        <a:rPr lang="en-US" sz="3200" b="1" i="0" dirty="0">
                          <a:solidFill>
                            <a:schemeClr val="tx1"/>
                          </a:solidFill>
                          <a:cs typeface="Arial" pitchFamily="34" charset="0"/>
                        </a:rPr>
                        <a:t>1,1,0</a:t>
                      </a:r>
                      <a:r>
                        <a:rPr lang="en-US" sz="3200" b="1" dirty="0">
                          <a:solidFill>
                            <a:schemeClr val="tx1"/>
                          </a:solidFill>
                          <a:cs typeface="Arial" pitchFamily="34" charset="0"/>
                        </a:rPr>
                        <a:t>) x (</a:t>
                      </a:r>
                      <a:r>
                        <a:rPr lang="en-US" sz="3200" b="1" i="0" dirty="0">
                          <a:solidFill>
                            <a:schemeClr val="tx1"/>
                          </a:solidFill>
                          <a:cs typeface="Arial" pitchFamily="34" charset="0"/>
                        </a:rPr>
                        <a:t>2,0,0</a:t>
                      </a:r>
                      <a:r>
                        <a:rPr lang="en-US" sz="3200" b="1" dirty="0">
                          <a:solidFill>
                            <a:schemeClr val="tx1"/>
                          </a:solidFill>
                          <a:cs typeface="Arial" pitchFamily="34" charset="0"/>
                        </a:rPr>
                        <a:t>)</a:t>
                      </a:r>
                      <a:r>
                        <a:rPr lang="en-US" sz="3200" b="1" baseline="-25000" dirty="0">
                          <a:solidFill>
                            <a:schemeClr val="tx1"/>
                          </a:solidFill>
                          <a:cs typeface="Arial" pitchFamily="34" charset="0"/>
                        </a:rPr>
                        <a:t>12</a:t>
                      </a:r>
                      <a:endParaRPr lang="en-US" sz="3200" b="1" dirty="0">
                        <a:solidFill>
                          <a:schemeClr val="tx1"/>
                        </a:solidFill>
                      </a:endParaRP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475748221"/>
                  </a:ext>
                </a:extLst>
              </a:tr>
              <a:tr h="510970">
                <a:tc>
                  <a:txBody>
                    <a:bodyPr/>
                    <a:lstStyle/>
                    <a:p>
                      <a:r>
                        <a:rPr lang="en-US" sz="3200" b="1" dirty="0"/>
                        <a:t>Model Term</a:t>
                      </a:r>
                    </a:p>
                  </a:txBody>
                  <a:tcPr/>
                </a:tc>
                <a:tc>
                  <a:txBody>
                    <a:bodyPr/>
                    <a:lstStyle/>
                    <a:p>
                      <a:r>
                        <a:rPr lang="en-US" sz="3200" b="1" dirty="0"/>
                        <a:t>Coefficient</a:t>
                      </a:r>
                    </a:p>
                  </a:txBody>
                  <a:tcPr/>
                </a:tc>
                <a:tc>
                  <a:txBody>
                    <a:bodyPr/>
                    <a:lstStyle/>
                    <a:p>
                      <a:r>
                        <a:rPr lang="en-US" sz="3200" b="1" dirty="0" err="1"/>
                        <a:t>Std</a:t>
                      </a:r>
                      <a:r>
                        <a:rPr lang="en-US" sz="3200" b="1" baseline="0" dirty="0"/>
                        <a:t> Error</a:t>
                      </a:r>
                      <a:endParaRPr lang="en-US" sz="3200" b="1" dirty="0"/>
                    </a:p>
                  </a:txBody>
                  <a:tcPr/>
                </a:tc>
                <a:extLst>
                  <a:ext uri="{0D108BD9-81ED-4DB2-BD59-A6C34878D82A}">
                    <a16:rowId xmlns:a16="http://schemas.microsoft.com/office/drawing/2014/main" val="1007123296"/>
                  </a:ext>
                </a:extLst>
              </a:tr>
              <a:tr h="510970">
                <a:tc>
                  <a:txBody>
                    <a:bodyPr/>
                    <a:lstStyle/>
                    <a:p>
                      <a:r>
                        <a:rPr lang="en-US" sz="3200" b="1" dirty="0"/>
                        <a:t>AR1</a:t>
                      </a:r>
                    </a:p>
                  </a:txBody>
                  <a:tcPr/>
                </a:tc>
                <a:tc>
                  <a:txBody>
                    <a:bodyPr/>
                    <a:lstStyle/>
                    <a:p>
                      <a:r>
                        <a:rPr lang="en-US" sz="3200" dirty="0"/>
                        <a:t>0.1694</a:t>
                      </a:r>
                    </a:p>
                  </a:txBody>
                  <a:tcPr/>
                </a:tc>
                <a:tc>
                  <a:txBody>
                    <a:bodyPr/>
                    <a:lstStyle/>
                    <a:p>
                      <a:r>
                        <a:rPr lang="en-US" sz="3200" dirty="0"/>
                        <a:t>0.1099</a:t>
                      </a:r>
                    </a:p>
                  </a:txBody>
                  <a:tcPr/>
                </a:tc>
                <a:extLst>
                  <a:ext uri="{0D108BD9-81ED-4DB2-BD59-A6C34878D82A}">
                    <a16:rowId xmlns:a16="http://schemas.microsoft.com/office/drawing/2014/main" val="1470082932"/>
                  </a:ext>
                </a:extLst>
              </a:tr>
              <a:tr h="510970">
                <a:tc>
                  <a:txBody>
                    <a:bodyPr/>
                    <a:lstStyle/>
                    <a:p>
                      <a:r>
                        <a:rPr lang="en-US" sz="3200" b="1" dirty="0"/>
                        <a:t>SAR1</a:t>
                      </a:r>
                    </a:p>
                  </a:txBody>
                  <a:tcPr/>
                </a:tc>
                <a:tc>
                  <a:txBody>
                    <a:bodyPr/>
                    <a:lstStyle/>
                    <a:p>
                      <a:r>
                        <a:rPr lang="en-US" sz="3200" dirty="0"/>
                        <a:t>0.4723</a:t>
                      </a:r>
                    </a:p>
                  </a:txBody>
                  <a:tcPr/>
                </a:tc>
                <a:tc>
                  <a:txBody>
                    <a:bodyPr/>
                    <a:lstStyle/>
                    <a:p>
                      <a:r>
                        <a:rPr lang="en-US" sz="3200" dirty="0"/>
                        <a:t>0.1107</a:t>
                      </a:r>
                    </a:p>
                  </a:txBody>
                  <a:tcPr/>
                </a:tc>
                <a:extLst>
                  <a:ext uri="{0D108BD9-81ED-4DB2-BD59-A6C34878D82A}">
                    <a16:rowId xmlns:a16="http://schemas.microsoft.com/office/drawing/2014/main" val="2820677539"/>
                  </a:ext>
                </a:extLst>
              </a:tr>
              <a:tr h="510970">
                <a:tc>
                  <a:txBody>
                    <a:bodyPr/>
                    <a:lstStyle/>
                    <a:p>
                      <a:r>
                        <a:rPr lang="en-US" sz="3200" b="1" dirty="0"/>
                        <a:t>SAR2</a:t>
                      </a:r>
                    </a:p>
                  </a:txBody>
                  <a:tcPr/>
                </a:tc>
                <a:tc>
                  <a:txBody>
                    <a:bodyPr/>
                    <a:lstStyle/>
                    <a:p>
                      <a:r>
                        <a:rPr lang="en-US" sz="3200" dirty="0"/>
                        <a:t>0.1937</a:t>
                      </a:r>
                    </a:p>
                  </a:txBody>
                  <a:tcPr/>
                </a:tc>
                <a:tc>
                  <a:txBody>
                    <a:bodyPr/>
                    <a:lstStyle/>
                    <a:p>
                      <a:r>
                        <a:rPr lang="en-US" sz="3200" dirty="0"/>
                        <a:t>0.1205</a:t>
                      </a:r>
                    </a:p>
                  </a:txBody>
                  <a:tcPr/>
                </a:tc>
                <a:extLst>
                  <a:ext uri="{0D108BD9-81ED-4DB2-BD59-A6C34878D82A}">
                    <a16:rowId xmlns:a16="http://schemas.microsoft.com/office/drawing/2014/main" val="4237496946"/>
                  </a:ext>
                </a:extLst>
              </a:tr>
            </a:tbl>
          </a:graphicData>
        </a:graphic>
      </p:graphicFrame>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19786" y="17717992"/>
            <a:ext cx="9526329" cy="6077798"/>
          </a:xfrm>
          <a:prstGeom prst="rect">
            <a:avLst/>
          </a:prstGeom>
        </p:spPr>
      </p:pic>
      <p:sp>
        <p:nvSpPr>
          <p:cNvPr id="87" name="TextBox 86"/>
          <p:cNvSpPr txBox="1"/>
          <p:nvPr/>
        </p:nvSpPr>
        <p:spPr>
          <a:xfrm>
            <a:off x="11315412" y="16614675"/>
            <a:ext cx="10135078" cy="2062103"/>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Below is a plot of the fitted models against the original time series.</a:t>
            </a:r>
          </a:p>
          <a:p>
            <a:endParaRPr lang="en-US" sz="3200" dirty="0">
              <a:solidFill>
                <a:schemeClr val="tx1">
                  <a:lumMod val="65000"/>
                  <a:lumOff val="35000"/>
                </a:schemeClr>
              </a:solidFill>
              <a:cs typeface="Arial" pitchFamily="34" charset="0"/>
            </a:endParaRPr>
          </a:p>
          <a:p>
            <a:endParaRPr lang="en-US" sz="3200" dirty="0">
              <a:solidFill>
                <a:schemeClr val="tx1">
                  <a:lumMod val="65000"/>
                  <a:lumOff val="35000"/>
                </a:schemeClr>
              </a:solidFill>
              <a:cs typeface="Arial" pitchFamily="34" charset="0"/>
            </a:endParaRPr>
          </a:p>
        </p:txBody>
      </p:sp>
      <p:sp>
        <p:nvSpPr>
          <p:cNvPr id="88" name="TextBox 87"/>
          <p:cNvSpPr txBox="1"/>
          <p:nvPr/>
        </p:nvSpPr>
        <p:spPr>
          <a:xfrm>
            <a:off x="11315411" y="24098969"/>
            <a:ext cx="10135078" cy="3046988"/>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The fitted models are roughly in agreement and appear to model the original time series reasonably well. Model selection criterion suggests our “manual” fit is of slightly higher quality, but not enough to offset the more parsimonious </a:t>
            </a:r>
            <a:r>
              <a:rPr lang="en-US" sz="3200" i="1" dirty="0" err="1">
                <a:solidFill>
                  <a:schemeClr val="tx1">
                    <a:lumMod val="65000"/>
                    <a:lumOff val="35000"/>
                  </a:schemeClr>
                </a:solidFill>
                <a:cs typeface="Arial" pitchFamily="34" charset="0"/>
              </a:rPr>
              <a:t>auto.arima</a:t>
            </a:r>
            <a:r>
              <a:rPr lang="en-US" sz="3200" dirty="0">
                <a:solidFill>
                  <a:schemeClr val="tx1">
                    <a:lumMod val="65000"/>
                    <a:lumOff val="35000"/>
                  </a:schemeClr>
                </a:solidFill>
                <a:cs typeface="Arial" pitchFamily="34" charset="0"/>
              </a:rPr>
              <a:t> fit. Below is a preliminary forecast using the </a:t>
            </a:r>
            <a:r>
              <a:rPr lang="en-US" sz="3200" i="1" dirty="0" err="1">
                <a:solidFill>
                  <a:schemeClr val="tx1">
                    <a:lumMod val="65000"/>
                    <a:lumOff val="35000"/>
                  </a:schemeClr>
                </a:solidFill>
                <a:cs typeface="Arial" pitchFamily="34" charset="0"/>
              </a:rPr>
              <a:t>auto.arima</a:t>
            </a:r>
            <a:r>
              <a:rPr lang="en-US" sz="3200" dirty="0">
                <a:solidFill>
                  <a:schemeClr val="tx1">
                    <a:lumMod val="65000"/>
                    <a:lumOff val="35000"/>
                  </a:schemeClr>
                </a:solidFill>
                <a:cs typeface="Arial" pitchFamily="34" charset="0"/>
              </a:rPr>
              <a:t> fit.</a:t>
            </a:r>
          </a:p>
        </p:txBody>
      </p:sp>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t="6892"/>
          <a:stretch/>
        </p:blipFill>
        <p:spPr>
          <a:xfrm>
            <a:off x="12176405" y="27589971"/>
            <a:ext cx="8496681" cy="5047263"/>
          </a:xfrm>
          <a:prstGeom prst="rect">
            <a:avLst/>
          </a:prstGeom>
        </p:spPr>
      </p:pic>
      <p:graphicFrame>
        <p:nvGraphicFramePr>
          <p:cNvPr id="96" name="Table 95"/>
          <p:cNvGraphicFramePr>
            <a:graphicFrameLocks noGrp="1"/>
          </p:cNvGraphicFramePr>
          <p:nvPr>
            <p:extLst>
              <p:ext uri="{D42A27DB-BD31-4B8C-83A1-F6EECF244321}">
                <p14:modId xmlns:p14="http://schemas.microsoft.com/office/powerpoint/2010/main" val="1572094140"/>
              </p:ext>
            </p:extLst>
          </p:nvPr>
        </p:nvGraphicFramePr>
        <p:xfrm>
          <a:off x="22610468" y="9804946"/>
          <a:ext cx="9618135" cy="2895600"/>
        </p:xfrm>
        <a:graphic>
          <a:graphicData uri="http://schemas.openxmlformats.org/drawingml/2006/table">
            <a:tbl>
              <a:tblPr firstRow="1" bandRow="1">
                <a:tableStyleId>{5940675A-B579-460E-94D1-54222C63F5DA}</a:tableStyleId>
              </a:tblPr>
              <a:tblGrid>
                <a:gridCol w="3206045">
                  <a:extLst>
                    <a:ext uri="{9D8B030D-6E8A-4147-A177-3AD203B41FA5}">
                      <a16:colId xmlns:a16="http://schemas.microsoft.com/office/drawing/2014/main" val="2955165092"/>
                    </a:ext>
                  </a:extLst>
                </a:gridCol>
                <a:gridCol w="3206045">
                  <a:extLst>
                    <a:ext uri="{9D8B030D-6E8A-4147-A177-3AD203B41FA5}">
                      <a16:colId xmlns:a16="http://schemas.microsoft.com/office/drawing/2014/main" val="365361391"/>
                    </a:ext>
                  </a:extLst>
                </a:gridCol>
                <a:gridCol w="3206045">
                  <a:extLst>
                    <a:ext uri="{9D8B030D-6E8A-4147-A177-3AD203B41FA5}">
                      <a16:colId xmlns:a16="http://schemas.microsoft.com/office/drawing/2014/main" val="4282536775"/>
                    </a:ext>
                  </a:extLst>
                </a:gridCol>
              </a:tblGrid>
              <a:tr h="561436">
                <a:tc gridSpan="3">
                  <a:txBody>
                    <a:bodyPr/>
                    <a:lstStyle/>
                    <a:p>
                      <a:pPr algn="ctr"/>
                      <a:r>
                        <a:rPr lang="en-US" sz="3200" b="1" dirty="0">
                          <a:solidFill>
                            <a:schemeClr val="tx1"/>
                          </a:solidFill>
                          <a:cs typeface="Arial" pitchFamily="34" charset="0"/>
                        </a:rPr>
                        <a:t>Manual: ARIMA(</a:t>
                      </a:r>
                      <a:r>
                        <a:rPr lang="en-US" sz="3200" b="1" i="0" dirty="0">
                          <a:solidFill>
                            <a:schemeClr val="tx1"/>
                          </a:solidFill>
                          <a:cs typeface="Arial" pitchFamily="34" charset="0"/>
                        </a:rPr>
                        <a:t>0,1,1</a:t>
                      </a:r>
                      <a:r>
                        <a:rPr lang="en-US" sz="3200" b="1" dirty="0">
                          <a:solidFill>
                            <a:schemeClr val="tx1"/>
                          </a:solidFill>
                          <a:cs typeface="Arial" pitchFamily="34" charset="0"/>
                        </a:rPr>
                        <a:t>) x (</a:t>
                      </a:r>
                      <a:r>
                        <a:rPr lang="en-US" sz="3200" b="1" i="0" dirty="0">
                          <a:solidFill>
                            <a:schemeClr val="tx1"/>
                          </a:solidFill>
                          <a:cs typeface="Arial" pitchFamily="34" charset="0"/>
                        </a:rPr>
                        <a:t>2,0,0</a:t>
                      </a:r>
                      <a:r>
                        <a:rPr lang="en-US" sz="3200" b="1" dirty="0">
                          <a:solidFill>
                            <a:schemeClr val="tx1"/>
                          </a:solidFill>
                          <a:cs typeface="Arial" pitchFamily="34" charset="0"/>
                        </a:rPr>
                        <a:t>)</a:t>
                      </a:r>
                      <a:r>
                        <a:rPr lang="en-US" sz="3200" b="1" baseline="-25000" dirty="0">
                          <a:solidFill>
                            <a:schemeClr val="tx1"/>
                          </a:solidFill>
                          <a:cs typeface="Arial" pitchFamily="34" charset="0"/>
                        </a:rPr>
                        <a:t>12</a:t>
                      </a:r>
                      <a:endParaRPr lang="en-US" sz="3200" b="1" dirty="0">
                        <a:solidFill>
                          <a:schemeClr val="tx1"/>
                        </a:solidFill>
                      </a:endParaRP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475748221"/>
                  </a:ext>
                </a:extLst>
              </a:tr>
              <a:tr h="555463">
                <a:tc>
                  <a:txBody>
                    <a:bodyPr/>
                    <a:lstStyle/>
                    <a:p>
                      <a:r>
                        <a:rPr lang="en-US" sz="3200" b="1" dirty="0"/>
                        <a:t>Model Term</a:t>
                      </a:r>
                    </a:p>
                  </a:txBody>
                  <a:tcPr/>
                </a:tc>
                <a:tc>
                  <a:txBody>
                    <a:bodyPr/>
                    <a:lstStyle/>
                    <a:p>
                      <a:r>
                        <a:rPr lang="en-US" sz="3200" b="1" dirty="0"/>
                        <a:t>Coefficient</a:t>
                      </a:r>
                    </a:p>
                  </a:txBody>
                  <a:tcPr/>
                </a:tc>
                <a:tc>
                  <a:txBody>
                    <a:bodyPr/>
                    <a:lstStyle/>
                    <a:p>
                      <a:r>
                        <a:rPr lang="en-US" sz="3200" b="1" dirty="0" err="1"/>
                        <a:t>Std</a:t>
                      </a:r>
                      <a:r>
                        <a:rPr lang="en-US" sz="3200" b="1" baseline="0" dirty="0"/>
                        <a:t> Error</a:t>
                      </a:r>
                      <a:endParaRPr lang="en-US" sz="3200" b="1" dirty="0"/>
                    </a:p>
                  </a:txBody>
                  <a:tcPr/>
                </a:tc>
                <a:extLst>
                  <a:ext uri="{0D108BD9-81ED-4DB2-BD59-A6C34878D82A}">
                    <a16:rowId xmlns:a16="http://schemas.microsoft.com/office/drawing/2014/main" val="1007123296"/>
                  </a:ext>
                </a:extLst>
              </a:tr>
              <a:tr h="555463">
                <a:tc>
                  <a:txBody>
                    <a:bodyPr/>
                    <a:lstStyle/>
                    <a:p>
                      <a:r>
                        <a:rPr lang="en-US" sz="3200" b="1" dirty="0"/>
                        <a:t>MA1</a:t>
                      </a:r>
                    </a:p>
                  </a:txBody>
                  <a:tcPr/>
                </a:tc>
                <a:tc>
                  <a:txBody>
                    <a:bodyPr/>
                    <a:lstStyle/>
                    <a:p>
                      <a:r>
                        <a:rPr lang="en-US" sz="3200" dirty="0"/>
                        <a:t>-0.2588</a:t>
                      </a:r>
                    </a:p>
                  </a:txBody>
                  <a:tcPr/>
                </a:tc>
                <a:tc>
                  <a:txBody>
                    <a:bodyPr/>
                    <a:lstStyle/>
                    <a:p>
                      <a:r>
                        <a:rPr lang="en-US" sz="3200" dirty="0"/>
                        <a:t>0.1193</a:t>
                      </a:r>
                    </a:p>
                  </a:txBody>
                  <a:tcPr/>
                </a:tc>
                <a:extLst>
                  <a:ext uri="{0D108BD9-81ED-4DB2-BD59-A6C34878D82A}">
                    <a16:rowId xmlns:a16="http://schemas.microsoft.com/office/drawing/2014/main" val="1470082932"/>
                  </a:ext>
                </a:extLst>
              </a:tr>
              <a:tr h="555463">
                <a:tc>
                  <a:txBody>
                    <a:bodyPr/>
                    <a:lstStyle/>
                    <a:p>
                      <a:r>
                        <a:rPr lang="en-US" sz="3200" b="1" dirty="0"/>
                        <a:t>SAR1</a:t>
                      </a:r>
                    </a:p>
                  </a:txBody>
                  <a:tcPr/>
                </a:tc>
                <a:tc>
                  <a:txBody>
                    <a:bodyPr/>
                    <a:lstStyle/>
                    <a:p>
                      <a:r>
                        <a:rPr lang="en-US" sz="3200" dirty="0"/>
                        <a:t>0.3132</a:t>
                      </a:r>
                    </a:p>
                  </a:txBody>
                  <a:tcPr/>
                </a:tc>
                <a:tc>
                  <a:txBody>
                    <a:bodyPr/>
                    <a:lstStyle/>
                    <a:p>
                      <a:r>
                        <a:rPr lang="en-US" sz="3200" dirty="0"/>
                        <a:t>0.1260</a:t>
                      </a:r>
                    </a:p>
                  </a:txBody>
                  <a:tcPr/>
                </a:tc>
                <a:extLst>
                  <a:ext uri="{0D108BD9-81ED-4DB2-BD59-A6C34878D82A}">
                    <a16:rowId xmlns:a16="http://schemas.microsoft.com/office/drawing/2014/main" val="2820677539"/>
                  </a:ext>
                </a:extLst>
              </a:tr>
              <a:tr h="555463">
                <a:tc>
                  <a:txBody>
                    <a:bodyPr/>
                    <a:lstStyle/>
                    <a:p>
                      <a:r>
                        <a:rPr lang="en-US" sz="3200" b="1" dirty="0"/>
                        <a:t>SAR2</a:t>
                      </a:r>
                    </a:p>
                  </a:txBody>
                  <a:tcPr/>
                </a:tc>
                <a:tc>
                  <a:txBody>
                    <a:bodyPr/>
                    <a:lstStyle/>
                    <a:p>
                      <a:r>
                        <a:rPr lang="en-US" sz="3200" dirty="0"/>
                        <a:t>0.4116</a:t>
                      </a:r>
                    </a:p>
                  </a:txBody>
                  <a:tcPr/>
                </a:tc>
                <a:tc>
                  <a:txBody>
                    <a:bodyPr/>
                    <a:lstStyle/>
                    <a:p>
                      <a:r>
                        <a:rPr lang="en-US" sz="3200" dirty="0"/>
                        <a:t>0.1405</a:t>
                      </a:r>
                    </a:p>
                  </a:txBody>
                  <a:tcPr/>
                </a:tc>
                <a:extLst>
                  <a:ext uri="{0D108BD9-81ED-4DB2-BD59-A6C34878D82A}">
                    <a16:rowId xmlns:a16="http://schemas.microsoft.com/office/drawing/2014/main" val="4237496946"/>
                  </a:ext>
                </a:extLst>
              </a:tr>
            </a:tbl>
          </a:graphicData>
        </a:graphic>
      </p:graphicFrame>
      <p:graphicFrame>
        <p:nvGraphicFramePr>
          <p:cNvPr id="97" name="Table 96"/>
          <p:cNvGraphicFramePr>
            <a:graphicFrameLocks noGrp="1"/>
          </p:cNvGraphicFramePr>
          <p:nvPr>
            <p:extLst>
              <p:ext uri="{D42A27DB-BD31-4B8C-83A1-F6EECF244321}">
                <p14:modId xmlns:p14="http://schemas.microsoft.com/office/powerpoint/2010/main" val="623759847"/>
              </p:ext>
            </p:extLst>
          </p:nvPr>
        </p:nvGraphicFramePr>
        <p:xfrm>
          <a:off x="22610468" y="12990440"/>
          <a:ext cx="9618135" cy="4632960"/>
        </p:xfrm>
        <a:graphic>
          <a:graphicData uri="http://schemas.openxmlformats.org/drawingml/2006/table">
            <a:tbl>
              <a:tblPr firstRow="1" bandRow="1">
                <a:tableStyleId>{5940675A-B579-460E-94D1-54222C63F5DA}</a:tableStyleId>
              </a:tblPr>
              <a:tblGrid>
                <a:gridCol w="3206045">
                  <a:extLst>
                    <a:ext uri="{9D8B030D-6E8A-4147-A177-3AD203B41FA5}">
                      <a16:colId xmlns:a16="http://schemas.microsoft.com/office/drawing/2014/main" val="2955165092"/>
                    </a:ext>
                  </a:extLst>
                </a:gridCol>
                <a:gridCol w="3206045">
                  <a:extLst>
                    <a:ext uri="{9D8B030D-6E8A-4147-A177-3AD203B41FA5}">
                      <a16:colId xmlns:a16="http://schemas.microsoft.com/office/drawing/2014/main" val="365361391"/>
                    </a:ext>
                  </a:extLst>
                </a:gridCol>
                <a:gridCol w="3206045">
                  <a:extLst>
                    <a:ext uri="{9D8B030D-6E8A-4147-A177-3AD203B41FA5}">
                      <a16:colId xmlns:a16="http://schemas.microsoft.com/office/drawing/2014/main" val="4282536775"/>
                    </a:ext>
                  </a:extLst>
                </a:gridCol>
              </a:tblGrid>
              <a:tr h="561436">
                <a:tc gridSpan="3">
                  <a:txBody>
                    <a:bodyPr/>
                    <a:lstStyle/>
                    <a:p>
                      <a:pPr algn="ctr"/>
                      <a:r>
                        <a:rPr lang="en-US" sz="3200" b="1" dirty="0">
                          <a:solidFill>
                            <a:schemeClr val="tx1"/>
                          </a:solidFill>
                          <a:cs typeface="Arial" pitchFamily="34" charset="0"/>
                        </a:rPr>
                        <a:t>Auto </a:t>
                      </a:r>
                      <a:r>
                        <a:rPr lang="en-US" sz="3200" b="1" dirty="0" err="1">
                          <a:solidFill>
                            <a:schemeClr val="tx1"/>
                          </a:solidFill>
                          <a:cs typeface="Arial" pitchFamily="34" charset="0"/>
                        </a:rPr>
                        <a:t>Arima</a:t>
                      </a:r>
                      <a:r>
                        <a:rPr lang="en-US" sz="3200" b="1" dirty="0">
                          <a:solidFill>
                            <a:schemeClr val="tx1"/>
                          </a:solidFill>
                          <a:cs typeface="Arial" pitchFamily="34" charset="0"/>
                        </a:rPr>
                        <a:t>: ARIMA(</a:t>
                      </a:r>
                      <a:r>
                        <a:rPr lang="en-US" sz="3200" b="1" i="0" dirty="0">
                          <a:solidFill>
                            <a:schemeClr val="tx1"/>
                          </a:solidFill>
                          <a:cs typeface="Arial" pitchFamily="34" charset="0"/>
                        </a:rPr>
                        <a:t>2,1,2</a:t>
                      </a:r>
                      <a:r>
                        <a:rPr lang="en-US" sz="3200" b="1" dirty="0">
                          <a:solidFill>
                            <a:schemeClr val="tx1"/>
                          </a:solidFill>
                          <a:cs typeface="Arial" pitchFamily="34" charset="0"/>
                        </a:rPr>
                        <a:t>) x (</a:t>
                      </a:r>
                      <a:r>
                        <a:rPr lang="en-US" sz="3200" b="1" i="0" dirty="0">
                          <a:solidFill>
                            <a:schemeClr val="tx1"/>
                          </a:solidFill>
                          <a:cs typeface="Arial" pitchFamily="34" charset="0"/>
                        </a:rPr>
                        <a:t>2,0,0</a:t>
                      </a:r>
                      <a:r>
                        <a:rPr lang="en-US" sz="3200" b="1" dirty="0">
                          <a:solidFill>
                            <a:schemeClr val="tx1"/>
                          </a:solidFill>
                          <a:cs typeface="Arial" pitchFamily="34" charset="0"/>
                        </a:rPr>
                        <a:t>)</a:t>
                      </a:r>
                      <a:r>
                        <a:rPr lang="en-US" sz="3200" b="1" baseline="-25000" dirty="0">
                          <a:solidFill>
                            <a:schemeClr val="tx1"/>
                          </a:solidFill>
                          <a:cs typeface="Arial" pitchFamily="34" charset="0"/>
                        </a:rPr>
                        <a:t>12</a:t>
                      </a:r>
                      <a:endParaRPr lang="en-US" sz="3200" b="1" dirty="0">
                        <a:solidFill>
                          <a:schemeClr val="tx1"/>
                        </a:solidFill>
                      </a:endParaRP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475748221"/>
                  </a:ext>
                </a:extLst>
              </a:tr>
              <a:tr h="555463">
                <a:tc>
                  <a:txBody>
                    <a:bodyPr/>
                    <a:lstStyle/>
                    <a:p>
                      <a:r>
                        <a:rPr lang="en-US" sz="3200" b="1" dirty="0"/>
                        <a:t>Model Term</a:t>
                      </a:r>
                    </a:p>
                  </a:txBody>
                  <a:tcPr/>
                </a:tc>
                <a:tc>
                  <a:txBody>
                    <a:bodyPr/>
                    <a:lstStyle/>
                    <a:p>
                      <a:r>
                        <a:rPr lang="en-US" sz="3200" b="1" dirty="0"/>
                        <a:t>Coefficient</a:t>
                      </a:r>
                    </a:p>
                  </a:txBody>
                  <a:tcPr/>
                </a:tc>
                <a:tc>
                  <a:txBody>
                    <a:bodyPr/>
                    <a:lstStyle/>
                    <a:p>
                      <a:r>
                        <a:rPr lang="en-US" sz="3200" b="1" dirty="0" err="1"/>
                        <a:t>Std</a:t>
                      </a:r>
                      <a:r>
                        <a:rPr lang="en-US" sz="3200" b="1" baseline="0" dirty="0"/>
                        <a:t> Error</a:t>
                      </a:r>
                      <a:endParaRPr lang="en-US" sz="3200" b="1" dirty="0"/>
                    </a:p>
                  </a:txBody>
                  <a:tcPr/>
                </a:tc>
                <a:extLst>
                  <a:ext uri="{0D108BD9-81ED-4DB2-BD59-A6C34878D82A}">
                    <a16:rowId xmlns:a16="http://schemas.microsoft.com/office/drawing/2014/main" val="1007123296"/>
                  </a:ext>
                </a:extLst>
              </a:tr>
              <a:tr h="555463">
                <a:tc>
                  <a:txBody>
                    <a:bodyPr/>
                    <a:lstStyle/>
                    <a:p>
                      <a:r>
                        <a:rPr lang="en-US" sz="3200" b="1" dirty="0"/>
                        <a:t>AR1</a:t>
                      </a:r>
                    </a:p>
                  </a:txBody>
                  <a:tcPr/>
                </a:tc>
                <a:tc>
                  <a:txBody>
                    <a:bodyPr/>
                    <a:lstStyle/>
                    <a:p>
                      <a:r>
                        <a:rPr lang="en-US" sz="3200" dirty="0"/>
                        <a:t>-1.3712</a:t>
                      </a:r>
                    </a:p>
                  </a:txBody>
                  <a:tcPr/>
                </a:tc>
                <a:tc>
                  <a:txBody>
                    <a:bodyPr/>
                    <a:lstStyle/>
                    <a:p>
                      <a:r>
                        <a:rPr lang="en-US" sz="3200" dirty="0"/>
                        <a:t>0.1622</a:t>
                      </a:r>
                    </a:p>
                  </a:txBody>
                  <a:tcPr/>
                </a:tc>
                <a:extLst>
                  <a:ext uri="{0D108BD9-81ED-4DB2-BD59-A6C34878D82A}">
                    <a16:rowId xmlns:a16="http://schemas.microsoft.com/office/drawing/2014/main" val="1470082932"/>
                  </a:ext>
                </a:extLst>
              </a:tr>
              <a:tr h="555463">
                <a:tc>
                  <a:txBody>
                    <a:bodyPr/>
                    <a:lstStyle/>
                    <a:p>
                      <a:r>
                        <a:rPr lang="en-US" sz="3200" b="1" dirty="0"/>
                        <a:t>AR2</a:t>
                      </a:r>
                    </a:p>
                  </a:txBody>
                  <a:tcPr/>
                </a:tc>
                <a:tc>
                  <a:txBody>
                    <a:bodyPr/>
                    <a:lstStyle/>
                    <a:p>
                      <a:r>
                        <a:rPr lang="en-US" sz="3200" dirty="0"/>
                        <a:t>-0.9002</a:t>
                      </a:r>
                    </a:p>
                  </a:txBody>
                  <a:tcPr/>
                </a:tc>
                <a:tc>
                  <a:txBody>
                    <a:bodyPr/>
                    <a:lstStyle/>
                    <a:p>
                      <a:r>
                        <a:rPr lang="en-US" sz="3200" dirty="0"/>
                        <a:t>0.0949</a:t>
                      </a:r>
                    </a:p>
                  </a:txBody>
                  <a:tcPr/>
                </a:tc>
                <a:extLst>
                  <a:ext uri="{0D108BD9-81ED-4DB2-BD59-A6C34878D82A}">
                    <a16:rowId xmlns:a16="http://schemas.microsoft.com/office/drawing/2014/main" val="2820677539"/>
                  </a:ext>
                </a:extLst>
              </a:tr>
              <a:tr h="555463">
                <a:tc>
                  <a:txBody>
                    <a:bodyPr/>
                    <a:lstStyle/>
                    <a:p>
                      <a:r>
                        <a:rPr lang="en-US" sz="3200" b="1" dirty="0"/>
                        <a:t>MA1</a:t>
                      </a:r>
                    </a:p>
                  </a:txBody>
                  <a:tcPr/>
                </a:tc>
                <a:tc>
                  <a:txBody>
                    <a:bodyPr/>
                    <a:lstStyle/>
                    <a:p>
                      <a:r>
                        <a:rPr lang="en-US" sz="3200" dirty="0"/>
                        <a:t>1.2404</a:t>
                      </a:r>
                    </a:p>
                  </a:txBody>
                  <a:tcPr/>
                </a:tc>
                <a:tc>
                  <a:txBody>
                    <a:bodyPr/>
                    <a:lstStyle/>
                    <a:p>
                      <a:r>
                        <a:rPr lang="en-US" sz="3200" dirty="0"/>
                        <a:t>0.2348</a:t>
                      </a:r>
                    </a:p>
                  </a:txBody>
                  <a:tcPr/>
                </a:tc>
                <a:extLst>
                  <a:ext uri="{0D108BD9-81ED-4DB2-BD59-A6C34878D82A}">
                    <a16:rowId xmlns:a16="http://schemas.microsoft.com/office/drawing/2014/main" val="4237496946"/>
                  </a:ext>
                </a:extLst>
              </a:tr>
              <a:tr h="555463">
                <a:tc>
                  <a:txBody>
                    <a:bodyPr/>
                    <a:lstStyle/>
                    <a:p>
                      <a:r>
                        <a:rPr lang="en-US" sz="3200" b="1" dirty="0"/>
                        <a:t>MA2</a:t>
                      </a:r>
                    </a:p>
                  </a:txBody>
                  <a:tcPr/>
                </a:tc>
                <a:tc>
                  <a:txBody>
                    <a:bodyPr/>
                    <a:lstStyle/>
                    <a:p>
                      <a:r>
                        <a:rPr lang="en-US" sz="3200" dirty="0"/>
                        <a:t>0.6031</a:t>
                      </a:r>
                    </a:p>
                  </a:txBody>
                  <a:tcPr/>
                </a:tc>
                <a:tc>
                  <a:txBody>
                    <a:bodyPr/>
                    <a:lstStyle/>
                    <a:p>
                      <a:r>
                        <a:rPr lang="en-US" sz="3200" dirty="0"/>
                        <a:t>0.1733</a:t>
                      </a:r>
                    </a:p>
                  </a:txBody>
                  <a:tcPr/>
                </a:tc>
                <a:extLst>
                  <a:ext uri="{0D108BD9-81ED-4DB2-BD59-A6C34878D82A}">
                    <a16:rowId xmlns:a16="http://schemas.microsoft.com/office/drawing/2014/main" val="2568707735"/>
                  </a:ext>
                </a:extLst>
              </a:tr>
              <a:tr h="555463">
                <a:tc>
                  <a:txBody>
                    <a:bodyPr/>
                    <a:lstStyle/>
                    <a:p>
                      <a:r>
                        <a:rPr lang="en-US" sz="3200" b="1" dirty="0"/>
                        <a:t>SAR1</a:t>
                      </a:r>
                    </a:p>
                  </a:txBody>
                  <a:tcPr/>
                </a:tc>
                <a:tc>
                  <a:txBody>
                    <a:bodyPr/>
                    <a:lstStyle/>
                    <a:p>
                      <a:r>
                        <a:rPr lang="en-US" sz="3200" dirty="0"/>
                        <a:t>0.2838</a:t>
                      </a:r>
                    </a:p>
                  </a:txBody>
                  <a:tcPr/>
                </a:tc>
                <a:tc>
                  <a:txBody>
                    <a:bodyPr/>
                    <a:lstStyle/>
                    <a:p>
                      <a:r>
                        <a:rPr lang="en-US" sz="3200" dirty="0"/>
                        <a:t>0.1167</a:t>
                      </a:r>
                    </a:p>
                  </a:txBody>
                  <a:tcPr/>
                </a:tc>
                <a:extLst>
                  <a:ext uri="{0D108BD9-81ED-4DB2-BD59-A6C34878D82A}">
                    <a16:rowId xmlns:a16="http://schemas.microsoft.com/office/drawing/2014/main" val="4169662483"/>
                  </a:ext>
                </a:extLst>
              </a:tr>
              <a:tr h="555463">
                <a:tc>
                  <a:txBody>
                    <a:bodyPr/>
                    <a:lstStyle/>
                    <a:p>
                      <a:r>
                        <a:rPr lang="en-US" sz="3200" b="1" dirty="0"/>
                        <a:t>SAR2</a:t>
                      </a:r>
                    </a:p>
                  </a:txBody>
                  <a:tcPr/>
                </a:tc>
                <a:tc>
                  <a:txBody>
                    <a:bodyPr/>
                    <a:lstStyle/>
                    <a:p>
                      <a:r>
                        <a:rPr lang="en-US" sz="3200" dirty="0"/>
                        <a:t>0.4762</a:t>
                      </a:r>
                    </a:p>
                  </a:txBody>
                  <a:tcPr/>
                </a:tc>
                <a:tc>
                  <a:txBody>
                    <a:bodyPr/>
                    <a:lstStyle/>
                    <a:p>
                      <a:r>
                        <a:rPr lang="en-US" sz="3200" dirty="0"/>
                        <a:t>0.1284</a:t>
                      </a:r>
                    </a:p>
                  </a:txBody>
                  <a:tcPr/>
                </a:tc>
                <a:extLst>
                  <a:ext uri="{0D108BD9-81ED-4DB2-BD59-A6C34878D82A}">
                    <a16:rowId xmlns:a16="http://schemas.microsoft.com/office/drawing/2014/main" val="3291299505"/>
                  </a:ext>
                </a:extLst>
              </a:tr>
            </a:tbl>
          </a:graphicData>
        </a:graphic>
      </p:graphicFrame>
      <p:sp>
        <p:nvSpPr>
          <p:cNvPr id="98" name="TextBox 97"/>
          <p:cNvSpPr txBox="1"/>
          <p:nvPr/>
        </p:nvSpPr>
        <p:spPr>
          <a:xfrm>
            <a:off x="22359004" y="17913294"/>
            <a:ext cx="10135078" cy="1077218"/>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Below is the fitted models against the original time series.</a:t>
            </a: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10468" y="19126790"/>
            <a:ext cx="9526329" cy="6077798"/>
          </a:xfrm>
          <a:prstGeom prst="rect">
            <a:avLst/>
          </a:prstGeom>
        </p:spPr>
      </p:pic>
      <p:sp>
        <p:nvSpPr>
          <p:cNvPr id="99" name="TextBox 98"/>
          <p:cNvSpPr txBox="1"/>
          <p:nvPr/>
        </p:nvSpPr>
        <p:spPr>
          <a:xfrm>
            <a:off x="22383006" y="25415847"/>
            <a:ext cx="10135078" cy="2062103"/>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These models largely agree and seem to fit the original time series reasonably well. The “manual” fit is of slightly less quality, but far more parsimonious. Below is a preliminary forecast using the “manual” fit.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27632" y="27589971"/>
            <a:ext cx="7934532" cy="5062231"/>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55499" y="21344367"/>
            <a:ext cx="8962116" cy="4481058"/>
          </a:xfrm>
          <a:prstGeom prst="rect">
            <a:avLst/>
          </a:prstGeom>
        </p:spPr>
      </p:pic>
      <p:pic>
        <p:nvPicPr>
          <p:cNvPr id="17" name="Picture 16"/>
          <p:cNvPicPr>
            <a:picLocks noChangeAspect="1"/>
          </p:cNvPicPr>
          <p:nvPr/>
        </p:nvPicPr>
        <p:blipFill rotWithShape="1">
          <a:blip r:embed="rId10">
            <a:extLst>
              <a:ext uri="{28A0092B-C50C-407E-A947-70E740481C1C}">
                <a14:useLocalDpi xmlns:a14="http://schemas.microsoft.com/office/drawing/2010/main" val="0"/>
              </a:ext>
            </a:extLst>
          </a:blip>
          <a:srcRect t="524"/>
          <a:stretch/>
        </p:blipFill>
        <p:spPr>
          <a:xfrm>
            <a:off x="34155499" y="13223858"/>
            <a:ext cx="8962116" cy="7863183"/>
          </a:xfrm>
          <a:prstGeom prst="rect">
            <a:avLst/>
          </a:prstGeom>
        </p:spPr>
      </p:pic>
      <p:sp>
        <p:nvSpPr>
          <p:cNvPr id="101" name="TextBox 100"/>
          <p:cNvSpPr txBox="1"/>
          <p:nvPr/>
        </p:nvSpPr>
        <p:spPr>
          <a:xfrm>
            <a:off x="33638539" y="26684910"/>
            <a:ext cx="8111248" cy="646331"/>
          </a:xfrm>
          <a:prstGeom prst="rect">
            <a:avLst/>
          </a:prstGeom>
          <a:noFill/>
        </p:spPr>
        <p:txBody>
          <a:bodyPr wrap="square" rtlCol="0">
            <a:spAutoFit/>
          </a:bodyPr>
          <a:lstStyle>
            <a:defPPr>
              <a:defRPr kern="1200" smtId="4294967295"/>
            </a:defPPr>
          </a:lstStyle>
          <a:p>
            <a:r>
              <a:rPr lang="en-US" sz="3600" b="1" dirty="0">
                <a:latin typeface="+mj-lt"/>
              </a:rPr>
              <a:t>Acknowledgments</a:t>
            </a:r>
          </a:p>
        </p:txBody>
      </p:sp>
      <p:sp>
        <p:nvSpPr>
          <p:cNvPr id="104" name="TextBox 103"/>
          <p:cNvSpPr txBox="1"/>
          <p:nvPr/>
        </p:nvSpPr>
        <p:spPr>
          <a:xfrm>
            <a:off x="33638539" y="27375591"/>
            <a:ext cx="10052088" cy="4031873"/>
          </a:xfrm>
          <a:prstGeom prst="rect">
            <a:avLst/>
          </a:prstGeom>
          <a:noFill/>
        </p:spPr>
        <p:txBody>
          <a:bodyPr wrap="square" rtlCol="0">
            <a:spAutoFit/>
          </a:bodyPr>
          <a:lstStyle>
            <a:defPPr>
              <a:defRPr kern="1200" smtId="4294967295"/>
            </a:defPPr>
          </a:lstStyle>
          <a:p>
            <a:r>
              <a:rPr lang="en-US" sz="3200" dirty="0">
                <a:solidFill>
                  <a:schemeClr val="tx1">
                    <a:lumMod val="65000"/>
                    <a:lumOff val="35000"/>
                  </a:schemeClr>
                </a:solidFill>
                <a:cs typeface="Arial" pitchFamily="34" charset="0"/>
              </a:rPr>
              <a:t>I would like to thank Dr. Jing Wang for her patience, guidance, and support; Hadley Wickham for all his handy R tools; Tom Reilly and </a:t>
            </a:r>
            <a:r>
              <a:rPr lang="en-US" sz="3200" dirty="0" err="1">
                <a:solidFill>
                  <a:schemeClr val="tx1">
                    <a:lumMod val="65000"/>
                    <a:lumOff val="35000"/>
                  </a:schemeClr>
                </a:solidFill>
                <a:cs typeface="Arial" pitchFamily="34" charset="0"/>
              </a:rPr>
              <a:t>Autobox</a:t>
            </a:r>
            <a:r>
              <a:rPr lang="en-US" sz="3200" dirty="0">
                <a:solidFill>
                  <a:schemeClr val="tx1">
                    <a:lumMod val="65000"/>
                    <a:lumOff val="35000"/>
                  </a:schemeClr>
                </a:solidFill>
                <a:cs typeface="Arial" pitchFamily="34" charset="0"/>
              </a:rPr>
              <a:t> Forecasting Systems for their generosity; Rob Hyndman and co. for the R </a:t>
            </a:r>
            <a:r>
              <a:rPr lang="en-US" sz="3200" i="1" dirty="0">
                <a:solidFill>
                  <a:schemeClr val="tx1">
                    <a:lumMod val="65000"/>
                    <a:lumOff val="35000"/>
                  </a:schemeClr>
                </a:solidFill>
                <a:cs typeface="Arial" pitchFamily="34" charset="0"/>
              </a:rPr>
              <a:t>forecast</a:t>
            </a:r>
            <a:r>
              <a:rPr lang="en-US" sz="3200" dirty="0">
                <a:solidFill>
                  <a:schemeClr val="tx1">
                    <a:lumMod val="65000"/>
                    <a:lumOff val="35000"/>
                  </a:schemeClr>
                </a:solidFill>
                <a:cs typeface="Arial" pitchFamily="34" charset="0"/>
              </a:rPr>
              <a:t> package; the </a:t>
            </a:r>
            <a:r>
              <a:rPr lang="en-US" sz="3200" i="1" dirty="0">
                <a:solidFill>
                  <a:schemeClr val="tx1">
                    <a:lumMod val="65000"/>
                    <a:lumOff val="35000"/>
                  </a:schemeClr>
                </a:solidFill>
                <a:cs typeface="Arial" pitchFamily="34" charset="0"/>
              </a:rPr>
              <a:t>Chicago Tribune </a:t>
            </a:r>
            <a:r>
              <a:rPr lang="en-US" sz="3200" dirty="0">
                <a:solidFill>
                  <a:schemeClr val="tx1">
                    <a:lumMod val="65000"/>
                    <a:lumOff val="35000"/>
                  </a:schemeClr>
                </a:solidFill>
                <a:cs typeface="Arial" pitchFamily="34" charset="0"/>
              </a:rPr>
              <a:t>for providing the data; and my fiancée, Erin, for everything.</a:t>
            </a:r>
          </a:p>
          <a:p>
            <a:endParaRPr lang="en-US" sz="3200" dirty="0">
              <a:solidFill>
                <a:schemeClr val="tx1">
                  <a:lumMod val="65000"/>
                  <a:lumOff val="35000"/>
                </a:schemeClr>
              </a:solidFill>
              <a:cs typeface="Arial" pitchFamily="34" charset="0"/>
            </a:endParaRPr>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42003</TotalTime>
  <Words>592</Words>
  <Application>Microsoft Office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Wingdings</vt:lpstr>
      <vt:lpstr>Office Theme</vt:lpstr>
      <vt:lpstr>Modeling revenue generated by Chicago's red light cameras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Michael Fagan</cp:lastModifiedBy>
  <cp:revision>32</cp:revision>
  <dcterms:modified xsi:type="dcterms:W3CDTF">2017-04-22T22:29:15Z</dcterms:modified>
  <cp:category>science research poster</cp:category>
</cp:coreProperties>
</file>