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 approach to learning symmetric encryption (shared-key encryption, in which the same key is used to encrypt and decrypt)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drive.google.com/file/d/1rfJUD71vgYetpo7uHHhGPuPcr6euiIqI/view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drive.google.com/file/d/1uLE7w-jZfX12o2Uw3xLi6_6f61PULnbf/view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Learning To Protect Communications With Generative Adversarial Neural Networks</a:t>
            </a:r>
            <a:endParaRPr sz="3600"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12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Michael Guarino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Marist College MSCS 630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Math Summary</a:t>
            </a:r>
            <a:endParaRPr/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311700" y="839700"/>
            <a:ext cx="8520600" cy="43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Alice Network: C = </a:t>
            </a:r>
            <a:r>
              <a:rPr lang="en" sz="2000"/>
              <a:t>A(θ</a:t>
            </a:r>
            <a:r>
              <a:rPr baseline="-25000" lang="en" sz="2000"/>
              <a:t>A</a:t>
            </a:r>
            <a:r>
              <a:rPr lang="en" sz="2000"/>
              <a:t>, P, K)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Bob Network: P</a:t>
            </a:r>
            <a:r>
              <a:rPr baseline="-25000" lang="en" sz="2000"/>
              <a:t>Bob</a:t>
            </a:r>
            <a:r>
              <a:rPr lang="en" sz="2000"/>
              <a:t> = B(θ</a:t>
            </a:r>
            <a:r>
              <a:rPr baseline="-25000" lang="en" sz="2000"/>
              <a:t>B</a:t>
            </a:r>
            <a:r>
              <a:rPr lang="en" sz="2000"/>
              <a:t>, C, K)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Eve Network: P</a:t>
            </a:r>
            <a:r>
              <a:rPr baseline="-25000" lang="en" sz="2000"/>
              <a:t>Eve</a:t>
            </a:r>
            <a:r>
              <a:rPr lang="en" sz="2000"/>
              <a:t> = E(θ</a:t>
            </a:r>
            <a:r>
              <a:rPr baseline="-25000" lang="en" sz="2000"/>
              <a:t>E</a:t>
            </a:r>
            <a:r>
              <a:rPr lang="en" sz="2000"/>
              <a:t>, C)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 L1 distance d(P, P’ ) = Σ</a:t>
            </a:r>
            <a:r>
              <a:rPr baseline="-25000" lang="en" sz="2000"/>
              <a:t>i=1,N </a:t>
            </a:r>
            <a:r>
              <a:rPr lang="en" sz="2000"/>
              <a:t>|P</a:t>
            </a:r>
            <a:r>
              <a:rPr baseline="-25000" lang="en" sz="2000"/>
              <a:t>i</a:t>
            </a:r>
            <a:r>
              <a:rPr lang="en" sz="2000"/>
              <a:t> − P’</a:t>
            </a:r>
            <a:r>
              <a:rPr baseline="-25000" lang="en" sz="2000"/>
              <a:t>i</a:t>
            </a:r>
            <a:r>
              <a:rPr lang="en" sz="2000"/>
              <a:t>| where N is the length of plaintexts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Bob Reconstruction Error: L</a:t>
            </a:r>
            <a:r>
              <a:rPr baseline="-25000" lang="en" sz="2000"/>
              <a:t>B</a:t>
            </a:r>
            <a:r>
              <a:rPr lang="en" sz="2000"/>
              <a:t>(θ</a:t>
            </a:r>
            <a:r>
              <a:rPr baseline="-25000" lang="en" sz="2000"/>
              <a:t>A</a:t>
            </a:r>
            <a:r>
              <a:rPr lang="en" sz="2000"/>
              <a:t>, θ</a:t>
            </a:r>
            <a:r>
              <a:rPr baseline="-25000" lang="en" sz="2000"/>
              <a:t>B</a:t>
            </a:r>
            <a:r>
              <a:rPr lang="en" sz="2000"/>
              <a:t>, P, K) = d(P, B(θ</a:t>
            </a:r>
            <a:r>
              <a:rPr baseline="-25000" lang="en" sz="2000"/>
              <a:t>B</a:t>
            </a:r>
            <a:r>
              <a:rPr lang="en" sz="2000"/>
              <a:t>, A(θ</a:t>
            </a:r>
            <a:r>
              <a:rPr baseline="-25000" lang="en" sz="2000"/>
              <a:t>A</a:t>
            </a:r>
            <a:r>
              <a:rPr lang="en" sz="2000"/>
              <a:t>, P, K), K))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Eve Reconstruction Error: L</a:t>
            </a:r>
            <a:r>
              <a:rPr baseline="-25000" lang="en" sz="2000"/>
              <a:t>E</a:t>
            </a:r>
            <a:r>
              <a:rPr lang="en" sz="2000"/>
              <a:t>(θ</a:t>
            </a:r>
            <a:r>
              <a:rPr baseline="-25000" lang="en" sz="2000"/>
              <a:t>A</a:t>
            </a:r>
            <a:r>
              <a:rPr lang="en" sz="2000"/>
              <a:t>, θ</a:t>
            </a:r>
            <a:r>
              <a:rPr baseline="-25000" lang="en" sz="2000"/>
              <a:t>E</a:t>
            </a:r>
            <a:r>
              <a:rPr lang="en" sz="2000"/>
              <a:t>, P, K) = d(P, E(θ</a:t>
            </a:r>
            <a:r>
              <a:rPr baseline="-25000" lang="en" sz="2000"/>
              <a:t>E</a:t>
            </a:r>
            <a:r>
              <a:rPr lang="en" sz="2000"/>
              <a:t>, A(θ</a:t>
            </a:r>
            <a:r>
              <a:rPr baseline="-25000" lang="en" sz="2000"/>
              <a:t>A</a:t>
            </a:r>
            <a:r>
              <a:rPr lang="en" sz="2000"/>
              <a:t>, P, K)))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Loss for Alice and Bob: L</a:t>
            </a:r>
            <a:r>
              <a:rPr baseline="-25000" lang="en" sz="2000"/>
              <a:t>AB</a:t>
            </a:r>
            <a:r>
              <a:rPr lang="en" sz="2000"/>
              <a:t>(θ</a:t>
            </a:r>
            <a:r>
              <a:rPr baseline="-25000" lang="en" sz="2000"/>
              <a:t>A</a:t>
            </a:r>
            <a:r>
              <a:rPr lang="en" sz="2000"/>
              <a:t>, θ</a:t>
            </a:r>
            <a:r>
              <a:rPr baseline="-25000" lang="en" sz="2000"/>
              <a:t>B</a:t>
            </a:r>
            <a:r>
              <a:rPr lang="en" sz="2000"/>
              <a:t>) = L</a:t>
            </a:r>
            <a:r>
              <a:rPr baseline="-25000" lang="en" sz="2000"/>
              <a:t>B</a:t>
            </a:r>
            <a:r>
              <a:rPr lang="en" sz="2000"/>
              <a:t>(θ</a:t>
            </a:r>
            <a:r>
              <a:rPr baseline="-25000" lang="en" sz="2000"/>
              <a:t>A</a:t>
            </a:r>
            <a:r>
              <a:rPr lang="en" sz="2000"/>
              <a:t>, θ</a:t>
            </a:r>
            <a:r>
              <a:rPr baseline="-25000" lang="en" sz="2000"/>
              <a:t>B</a:t>
            </a:r>
            <a:r>
              <a:rPr lang="en" sz="2000"/>
              <a:t>, P, K) -  L</a:t>
            </a:r>
            <a:r>
              <a:rPr baseline="-25000" lang="en" sz="2000"/>
              <a:t>E</a:t>
            </a:r>
            <a:r>
              <a:rPr lang="en" sz="2000"/>
              <a:t>(θ</a:t>
            </a:r>
            <a:r>
              <a:rPr baseline="-25000" lang="en" sz="2000"/>
              <a:t>A</a:t>
            </a:r>
            <a:r>
              <a:rPr lang="en" sz="2000"/>
              <a:t>, θ</a:t>
            </a:r>
            <a:r>
              <a:rPr baseline="-25000" lang="en" sz="2000"/>
              <a:t>E</a:t>
            </a:r>
            <a:r>
              <a:rPr lang="en" sz="2000"/>
              <a:t>, P, K) (combination reflects that Alice and Bob want to </a:t>
            </a:r>
            <a:r>
              <a:rPr b="1" lang="en" sz="2000"/>
              <a:t>minimize</a:t>
            </a:r>
            <a:r>
              <a:rPr lang="en" sz="2000"/>
              <a:t> Bob’s reconstruction error and to </a:t>
            </a:r>
            <a:r>
              <a:rPr b="1" lang="en" sz="2000"/>
              <a:t>maximize</a:t>
            </a:r>
            <a:r>
              <a:rPr lang="en" sz="2000"/>
              <a:t> the reconstruction error)</a:t>
            </a:r>
            <a:endParaRPr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Mix and Transform Architecture</a:t>
            </a:r>
            <a:endParaRPr/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Input bits are mapped to [-1,1]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Alice and Bob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 x Fully Connected Layer 2N x 2N where N is the length in bits of the message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4 x 1D Convolutional Layers: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filter sizes: 4, 2, 1, 1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input channels: 1, 2, 1, 1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output</a:t>
            </a:r>
            <a:r>
              <a:rPr lang="en"/>
              <a:t> channels: 2, 4, 4, 1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strides: 1, 2, 1, 1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Activation Functions: Sigmoid and all layers except final one Tanh is used to bring values back to a range [-1, 1] that can map to binary values.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 the same except the </a:t>
            </a:r>
            <a:r>
              <a:rPr lang="en"/>
              <a:t>Fully Connected Layer dimensions are N x 2N where N is the length in bits of the message because only receiving C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Details</a:t>
            </a:r>
            <a:endParaRPr/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P, K are vectors of same size generated from uniform distribution and values are mapped from [0,1] -&gt; [-1,1]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Network parameters randomly initialized.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Mini-batch Gradient Descent with the Adam Optimizer.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Alternate Training between the Alice-Bob and Eve training</a:t>
            </a:r>
            <a:endParaRPr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training Eve on 2 mini-batches per step in order to give advantage to the adversary.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"/>
              <a:t>Paper reports that training goals typically achieved within 15,000 steps.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Doing work...</a:t>
            </a:r>
            <a:endParaRPr/>
          </a:p>
        </p:txBody>
      </p:sp>
      <p:sp>
        <p:nvSpPr>
          <p:cNvPr id="128" name="Shape 128" title="gan_training.mov">
            <a:hlinkClick r:id="rId3"/>
          </p:cNvPr>
          <p:cNvSpPr/>
          <p:nvPr/>
        </p:nvSpPr>
        <p:spPr>
          <a:xfrm>
            <a:off x="152400" y="1170125"/>
            <a:ext cx="8782175" cy="3429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311700" y="85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Results: Evolution of Bob’s and Eve’s Reconstruction Errors</a:t>
            </a:r>
            <a:endParaRPr sz="2400"/>
          </a:p>
        </p:txBody>
      </p:sp>
      <p:pic>
        <p:nvPicPr>
          <p:cNvPr id="134" name="Shape 134"/>
          <p:cNvPicPr preferRelativeResize="0"/>
          <p:nvPr/>
        </p:nvPicPr>
        <p:blipFill rotWithShape="1">
          <a:blip r:embed="rId3">
            <a:alphaModFix/>
          </a:blip>
          <a:srcRect b="-3500" l="-1223" r="131" t="-363"/>
          <a:stretch/>
        </p:blipFill>
        <p:spPr>
          <a:xfrm>
            <a:off x="311700" y="658550"/>
            <a:ext cx="8293624" cy="440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311700" y="70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Results: Evolution of Alice-Bobs’ Total Error</a:t>
            </a:r>
            <a:endParaRPr/>
          </a:p>
        </p:txBody>
      </p:sp>
      <p:pic>
        <p:nvPicPr>
          <p:cNvPr id="140" name="Shape 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500" y="575250"/>
            <a:ext cx="8602575" cy="444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Value of Machine Learning in Cryptography</a:t>
            </a:r>
            <a:endParaRPr/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Evidence that Quantum Computers will make current encryption methods </a:t>
            </a:r>
            <a:r>
              <a:rPr lang="en" sz="2000"/>
              <a:t>obsolete.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Machine Learning encryption systems expose less vulnerabilities because of the variety and complexity of the learned encryption/decryption functions.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 same code and produce radically different encryption/decryption functions.</a:t>
            </a:r>
            <a:endParaRPr sz="2000"/>
          </a:p>
          <a:p>
            <a:pPr indent="-355600" lvl="0" marL="45720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Democratization of high performance computing resources makes machine learning encryption methods available to wider audience.</a:t>
            </a:r>
            <a:endParaRPr sz="2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152" name="Shape 152" title="gan_inference.mov">
            <a:hlinkClick r:id="rId3"/>
          </p:cNvPr>
          <p:cNvSpPr/>
          <p:nvPr/>
        </p:nvSpPr>
        <p:spPr>
          <a:xfrm>
            <a:off x="228600" y="1170125"/>
            <a:ext cx="8679900" cy="3429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311700" y="951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 you</a:t>
            </a:r>
            <a:endParaRPr sz="6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/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Questions?</a:t>
            </a:r>
            <a:endParaRPr sz="6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Machine Learning?</a:t>
            </a:r>
            <a:endParaRPr/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2772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SzPts val="2200"/>
              <a:buFont typeface="Roboto"/>
              <a:buChar char="●"/>
            </a:pPr>
            <a:r>
              <a:rPr b="1" lang="en" sz="2200">
                <a:solidFill>
                  <a:srgbClr val="6A6A6A"/>
                </a:solidFill>
                <a:latin typeface="Roboto"/>
                <a:ea typeface="Roboto"/>
                <a:cs typeface="Roboto"/>
                <a:sym typeface="Roboto"/>
              </a:rPr>
              <a:t>Machine learning</a:t>
            </a:r>
            <a:r>
              <a:rPr lang="en" sz="2200">
                <a:solidFill>
                  <a:srgbClr val="545454"/>
                </a:solidFill>
                <a:latin typeface="Roboto"/>
                <a:ea typeface="Roboto"/>
                <a:cs typeface="Roboto"/>
                <a:sym typeface="Roboto"/>
              </a:rPr>
              <a:t> is an application of artificial intelligence (AI) that provides systems the ability to automatically learn and improve from experience without being explicitly programmed. </a:t>
            </a:r>
            <a:endParaRPr sz="2200">
              <a:solidFill>
                <a:srgbClr val="54545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SzPts val="2200"/>
              <a:buFont typeface="Roboto"/>
              <a:buChar char="●"/>
            </a:pPr>
            <a:r>
              <a:rPr b="1" lang="en" sz="2200">
                <a:solidFill>
                  <a:srgbClr val="6A6A6A"/>
                </a:solidFill>
                <a:latin typeface="Roboto"/>
                <a:ea typeface="Roboto"/>
                <a:cs typeface="Roboto"/>
                <a:sym typeface="Roboto"/>
              </a:rPr>
              <a:t>Machine learning</a:t>
            </a:r>
            <a:r>
              <a:rPr lang="en" sz="2200">
                <a:solidFill>
                  <a:srgbClr val="545454"/>
                </a:solidFill>
                <a:latin typeface="Roboto"/>
                <a:ea typeface="Roboto"/>
                <a:cs typeface="Roboto"/>
                <a:sym typeface="Roboto"/>
              </a:rPr>
              <a:t> focuses on the development of computer programs that can access data and use it learn for themselves.</a:t>
            </a:r>
            <a:endParaRPr sz="2200">
              <a:solidFill>
                <a:srgbClr val="54545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2200"/>
              <a:buFont typeface="Roboto"/>
              <a:buChar char="●"/>
            </a:pPr>
            <a:r>
              <a:rPr b="1" lang="en" sz="2200">
                <a:solidFill>
                  <a:srgbClr val="6A6A6A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Deep Learning</a:t>
            </a:r>
            <a:r>
              <a:rPr lang="en" sz="2200">
                <a:solidFill>
                  <a:srgbClr val="545454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is a subset of machine learning specifically focused on neural networks (</a:t>
            </a:r>
            <a:r>
              <a:rPr b="1" lang="en" sz="2200">
                <a:solidFill>
                  <a:srgbClr val="545454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very loosely</a:t>
            </a:r>
            <a:r>
              <a:rPr lang="en" sz="2200">
                <a:solidFill>
                  <a:srgbClr val="545454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inspired by the brain).</a:t>
            </a:r>
            <a:endParaRPr sz="2200">
              <a:solidFill>
                <a:srgbClr val="54545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4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rgbClr val="54545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>
              <a:spcBef>
                <a:spcPts val="2000"/>
              </a:spcBef>
              <a:spcAft>
                <a:spcPts val="160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62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what can we do with that?</a:t>
            </a:r>
            <a:endParaRPr/>
          </a:p>
        </p:txBody>
      </p:sp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175" y="634800"/>
            <a:ext cx="7710075" cy="435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62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neural networks learn?</a:t>
            </a:r>
            <a:endParaRPr/>
          </a:p>
        </p:txBody>
      </p:sp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762" y="843550"/>
            <a:ext cx="7874476" cy="3949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</a:t>
            </a:r>
            <a:r>
              <a:rPr lang="en" sz="2400"/>
              <a:t>hat is adversarial training/Generative Adversarial NNs?</a:t>
            </a:r>
            <a:endParaRPr sz="2400"/>
          </a:p>
        </p:txBody>
      </p:sp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9650" y="1017725"/>
            <a:ext cx="5856901" cy="399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Alice, Bob, and Eve </a:t>
            </a:r>
            <a:r>
              <a:rPr lang="en" sz="2400"/>
              <a:t>Symmetric</a:t>
            </a:r>
            <a:r>
              <a:rPr lang="en" sz="2400"/>
              <a:t> Cryptosystem Problem</a:t>
            </a:r>
            <a:endParaRPr sz="2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225" y="1395400"/>
            <a:ext cx="8343600" cy="278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can we use a GAN to encrypt messages?</a:t>
            </a:r>
            <a:endParaRPr/>
          </a:p>
        </p:txBody>
      </p:sp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575" y="1096625"/>
            <a:ext cx="8427725" cy="36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Shape 92"/>
          <p:cNvSpPr txBox="1"/>
          <p:nvPr/>
        </p:nvSpPr>
        <p:spPr>
          <a:xfrm>
            <a:off x="5172300" y="4636175"/>
            <a:ext cx="3838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LEARNING TO PROTECT COMMUNICATIONS WITH ADVERSARIAL NEURAL CRYPTOGRAPHY Abadi et al. https://arxiv.org/pdf/1610.06918.pdf</a:t>
            </a:r>
            <a:endParaRPr sz="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130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Organization</a:t>
            </a:r>
            <a:endParaRPr/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703450"/>
            <a:ext cx="8520600" cy="38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Three parties: Alice, Bob, and Eve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Alice and Bob wish to communicate securely, and Eve wishes to eavesdrop on their communication.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Desired security property is secrecy (not integrity)</a:t>
            </a:r>
            <a:endParaRPr sz="2400"/>
          </a:p>
          <a:p>
            <a: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The adversary is a “passive attacker” that can intercept communications but that is otherwise quite limited: it cannot initiate sessions, inject messages, or modify messages in transit.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9933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Eve’s goal: reconstruct P accurately (minimize the error between P and P</a:t>
            </a:r>
            <a:r>
              <a:rPr baseline="-25000" lang="en" sz="2400"/>
              <a:t>Eve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Alice and </a:t>
            </a:r>
            <a:r>
              <a:rPr lang="en" sz="2400"/>
              <a:t>Bob's</a:t>
            </a:r>
            <a:r>
              <a:rPr lang="en" sz="2400"/>
              <a:t> goal(s): Alice and Bob want to communicate clearly (to minimize the error between P and P</a:t>
            </a:r>
            <a:r>
              <a:rPr baseline="-25000" lang="en" sz="2400"/>
              <a:t>Bob </a:t>
            </a:r>
            <a:r>
              <a:rPr lang="en" sz="2400"/>
              <a:t>) but also to hide their communication from Eve.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Note: Eve’s objectives contrast with Alice and Bob’s therefore great candidate for adversarial training.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Alice and Bob discover a cryptosystem to achieve their objectives.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