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8DE7FE-C5C4-4E31-A6D4-A1DE27C1A24B}">
  <a:tblStyle styleId="{8B8DE7FE-C5C4-4E31-A6D4-A1DE27C1A2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3306D26-6E69-4CA0-B311-7D1BCB92DB4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3e03a70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3e03a70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3e03a7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3e03a7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3e03a70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3e03a70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3e03a70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3e03a70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3e03a70e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3e03a70e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4078f29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4078f29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4078f29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4078f29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3e03a70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3e03a70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3e03a70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3e03a70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344" y="155321"/>
            <a:ext cx="8747310" cy="48402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198344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856502" y="2028976"/>
            <a:ext cx="891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  <a:defRPr b="0" sz="5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i="1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832" y="614549"/>
            <a:ext cx="672336" cy="55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4954" y="156028"/>
            <a:ext cx="8754094" cy="483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95353" y="1570075"/>
            <a:ext cx="7553400" cy="200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95353" y="2057193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8252636" y="2068667"/>
            <a:ext cx="9600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124712" y="2154392"/>
            <a:ext cx="689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3600"/>
              <a:buFont typeface="Arial"/>
              <a:buNone/>
              <a:defRPr b="0" i="0" sz="36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TAM-LogoBox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351" y="1068447"/>
            <a:ext cx="977298" cy="9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7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7910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720517"/>
            <a:ext cx="40386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57200" y="725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57200" y="173032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57200" y="2210146"/>
            <a:ext cx="40401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45033" y="173032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645033" y="2210146"/>
            <a:ext cx="40419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8" y="87830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575050" y="878306"/>
            <a:ext cx="5111700" cy="3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57208" y="1804738"/>
            <a:ext cx="30084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792288" y="360045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792288" y="830179"/>
            <a:ext cx="5486400" cy="2715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792288" y="4025507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83088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56191"/>
            <a:ext cx="8229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52404" y="4931330"/>
            <a:ext cx="7050300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7867" y="173873"/>
            <a:ext cx="8568268" cy="69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87867" y="287335"/>
            <a:ext cx="90600" cy="43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685800" y="2020492"/>
            <a:ext cx="7772400" cy="1102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Bray Team Week 2 Update</a:t>
            </a:r>
            <a:endParaRPr/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371600" y="3176543"/>
            <a:ext cx="6400800" cy="89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Avery Haynes, Locke Lehmann, Travis Carlson, Cody Sims, Zachary Walker, Michael Hager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1/29/2024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</a:t>
            </a:r>
            <a:r>
              <a:rPr lang="en"/>
              <a:t>Week's</a:t>
            </a:r>
            <a:r>
              <a:rPr lang="en"/>
              <a:t> Deliverables</a:t>
            </a:r>
            <a:endParaRPr/>
          </a:p>
        </p:txBody>
      </p:sp>
      <p:graphicFrame>
        <p:nvGraphicFramePr>
          <p:cNvPr id="159" name="Google Shape;159;p20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{8B8DE7FE-C5C4-4E31-A6D4-A1DE27C1A24B}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Formulate experimental design for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35%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Currently brainstorming.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Peer Evaluation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Have not started.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sensor setup with valves and actuators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Awaiting arrival of supplies from purchase request.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Setup weekly meetings with Bray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Sent email, awaiting response from Bray.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 data analysis methods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Michael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15%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Need to familiarize with Raspberry Pi data collection methods.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Deliverables</a:t>
            </a:r>
            <a:endParaRPr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315300" y="9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{8B8DE7FE-C5C4-4E31-A6D4-A1DE27C1A24B}</a:tableStyleId>
              </a:tblPr>
              <a:tblGrid>
                <a:gridCol w="2128350"/>
                <a:gridCol w="2128350"/>
                <a:gridCol w="2128350"/>
                <a:gridCol w="2128350"/>
              </a:tblGrid>
              <a:tr h="42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Tasks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Percentage Done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Notes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Reserve storage and </a:t>
                      </a:r>
                      <a:r>
                        <a:rPr lang="en"/>
                        <a:t>workspace</a:t>
                      </a:r>
                      <a:r>
                        <a:rPr lang="en"/>
                        <a:t> in FEDC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9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Submit purchase request for supplies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100%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Gantt 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Michael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Completed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sensor setup with valves and actuators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Cody/Travis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0%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Awaiting arrival of supplies from 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purchase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request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72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Setup weekly meetings with Bray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100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%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Sent email, awaiting response from Bray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Current </a:t>
            </a:r>
            <a:r>
              <a:rPr lang="en" sz="2840"/>
              <a:t>Activities</a:t>
            </a:r>
            <a:r>
              <a:rPr lang="en" sz="2840"/>
              <a:t> to Requirements</a:t>
            </a:r>
            <a:endParaRPr sz="2840"/>
          </a:p>
        </p:txBody>
      </p:sp>
      <p:sp>
        <p:nvSpPr>
          <p:cNvPr id="97" name="Google Shape;97;p13"/>
          <p:cNvSpPr/>
          <p:nvPr/>
        </p:nvSpPr>
        <p:spPr>
          <a:xfrm>
            <a:off x="1203063" y="1353250"/>
            <a:ext cx="1557000" cy="11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Reserve storage and workspace in FEDC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103988" y="1353250"/>
            <a:ext cx="1557000" cy="11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Submit purchase request for supplies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103988" y="3046000"/>
            <a:ext cx="1557000" cy="11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Test sensor setup with valves and actuators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017488" y="1353250"/>
            <a:ext cx="1557000" cy="11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Formulate experimental design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017488" y="3046000"/>
            <a:ext cx="1557000" cy="117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Begin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3"/>
          <p:cNvCxnSpPr>
            <a:stCxn id="97" idx="2"/>
          </p:cNvCxnSpPr>
          <p:nvPr/>
        </p:nvCxnSpPr>
        <p:spPr>
          <a:xfrm>
            <a:off x="1981563" y="2531350"/>
            <a:ext cx="5700" cy="11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endCxn id="101" idx="1"/>
          </p:cNvCxnSpPr>
          <p:nvPr/>
        </p:nvCxnSpPr>
        <p:spPr>
          <a:xfrm>
            <a:off x="1981588" y="3631150"/>
            <a:ext cx="1035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stCxn id="100" idx="2"/>
            <a:endCxn id="101" idx="0"/>
          </p:cNvCxnSpPr>
          <p:nvPr/>
        </p:nvCxnSpPr>
        <p:spPr>
          <a:xfrm>
            <a:off x="3795988" y="2531350"/>
            <a:ext cx="0" cy="5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3"/>
          <p:cNvCxnSpPr>
            <a:stCxn id="98" idx="2"/>
            <a:endCxn id="99" idx="0"/>
          </p:cNvCxnSpPr>
          <p:nvPr/>
        </p:nvCxnSpPr>
        <p:spPr>
          <a:xfrm>
            <a:off x="6882488" y="2531350"/>
            <a:ext cx="0" cy="5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>
            <a:stCxn id="99" idx="1"/>
            <a:endCxn id="101" idx="3"/>
          </p:cNvCxnSpPr>
          <p:nvPr/>
        </p:nvCxnSpPr>
        <p:spPr>
          <a:xfrm rot="10800000">
            <a:off x="4574588" y="3635050"/>
            <a:ext cx="152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850" y="1026300"/>
            <a:ext cx="3286799" cy="24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Validation Testing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25" y="2773987"/>
            <a:ext cx="3031926" cy="227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450" y="2773977"/>
            <a:ext cx="3159368" cy="236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6">
            <a:alphaModFix/>
          </a:blip>
          <a:srcRect b="28320" l="25940" r="29172" t="20614"/>
          <a:stretch/>
        </p:blipFill>
        <p:spPr>
          <a:xfrm>
            <a:off x="6218812" y="1081363"/>
            <a:ext cx="1810642" cy="15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Validation Testing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18800" y="1109125"/>
            <a:ext cx="55428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Tested resistance repeatedly at fully open and fully closed positions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Interpolated and tested to see if it was a linear trend - found it was mostly so with some deviations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Next: testing difference between using a logarithmic and linear   scaled rotary potentiometers</a:t>
            </a:r>
            <a:endParaRPr/>
          </a:p>
        </p:txBody>
      </p:sp>
      <p:graphicFrame>
        <p:nvGraphicFramePr>
          <p:cNvPr id="122" name="Google Shape;122;p15"/>
          <p:cNvGraphicFramePr/>
          <p:nvPr/>
        </p:nvGraphicFramePr>
        <p:xfrm>
          <a:off x="5417725" y="28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{13306D26-6E69-4CA0-B311-7D1BCB92DB40}</a:tableStyleId>
              </a:tblPr>
              <a:tblGrid>
                <a:gridCol w="1171575"/>
                <a:gridCol w="12001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avg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270 avg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94704.28333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slope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350.7556914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intercept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0.2466666667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/>
                        <a:t>Actual</a:t>
                      </a:r>
                      <a:endParaRPr sz="1000" u="sng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 expected ohms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31568.25889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 expected ohms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63136.27111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62480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135 expected ohms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47352.265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42800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design: Potentiometer</a:t>
            </a:r>
            <a:endParaRPr sz="2400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u="sng"/>
              <a:t>Hypothesis:</a:t>
            </a:r>
            <a:r>
              <a:rPr lang="en"/>
              <a:t> </a:t>
            </a:r>
            <a:r>
              <a:rPr lang="en" sz="1500">
                <a:solidFill>
                  <a:srgbClr val="7F7F7F"/>
                </a:solidFill>
              </a:rPr>
              <a:t>Design can achieve below 2% error from the actual rotational position of the ball valve under various temperature conditions.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7F7F7F"/>
                </a:solidFill>
              </a:rPr>
              <a:t>Independent Variables:</a:t>
            </a:r>
            <a:r>
              <a:rPr lang="en" sz="1500">
                <a:solidFill>
                  <a:srgbClr val="7F7F7F"/>
                </a:solidFill>
              </a:rPr>
              <a:t>  Rotational position of the valve, surrounding temperature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7F7F7F"/>
                </a:solidFill>
              </a:rPr>
              <a:t>Dependent variables:</a:t>
            </a:r>
            <a:r>
              <a:rPr lang="en" sz="1500">
                <a:solidFill>
                  <a:srgbClr val="7F7F7F"/>
                </a:solidFill>
              </a:rPr>
              <a:t> % Error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85275"/>
            <a:ext cx="2884500" cy="134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3" y="3770493"/>
            <a:ext cx="2884500" cy="13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1775" y="2385275"/>
            <a:ext cx="2704099" cy="1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5425" y="3770500"/>
            <a:ext cx="2717356" cy="13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Experimental design: Hall effect sensor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/>
              <a:t>Hypothesis:</a:t>
            </a:r>
            <a:r>
              <a:rPr lang="en"/>
              <a:t> </a:t>
            </a:r>
            <a:r>
              <a:rPr lang="en" sz="1500">
                <a:solidFill>
                  <a:srgbClr val="7F7F7F"/>
                </a:solidFill>
              </a:rPr>
              <a:t>Design can achieve below 2% error from the actual rotational position of the ball valve/butterfly valve under various temperature conditions.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7F7F7F"/>
                </a:solidFill>
              </a:rPr>
              <a:t>Independent Variables:</a:t>
            </a:r>
            <a:r>
              <a:rPr lang="en" sz="1500">
                <a:solidFill>
                  <a:srgbClr val="7F7F7F"/>
                </a:solidFill>
              </a:rPr>
              <a:t>  Rotational position of the valve, surrounding temperature, distance between hall effect sensor and magnet.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7F7F7F"/>
                </a:solidFill>
              </a:rPr>
              <a:t>Dependent variables:</a:t>
            </a:r>
            <a:r>
              <a:rPr lang="en" sz="1500">
                <a:solidFill>
                  <a:srgbClr val="7F7F7F"/>
                </a:solidFill>
              </a:rPr>
              <a:t> % Error</a:t>
            </a:r>
            <a:endParaRPr sz="15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7F7F7F"/>
                </a:solidFill>
              </a:rPr>
              <a:t>Initial distance testing: 0, 2, 4, 6, 8 ,10 mm </a:t>
            </a:r>
            <a:endParaRPr sz="1500">
              <a:solidFill>
                <a:srgbClr val="7F7F7F"/>
              </a:solidFill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50" y="2942375"/>
            <a:ext cx="3866274" cy="17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b="0" l="0" r="0" t="1719"/>
          <a:stretch/>
        </p:blipFill>
        <p:spPr>
          <a:xfrm>
            <a:off x="5148400" y="2115325"/>
            <a:ext cx="2811775" cy="13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400" y="3512675"/>
            <a:ext cx="2799050" cy="13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Budget/Materials Update</a:t>
            </a:r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457200" y="1109133"/>
            <a:ext cx="8229600" cy="348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First round of parts ordered 1/15/24 (not arrived)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For testing position deliverable &amp; collecting data ($128.27)</a:t>
            </a:r>
            <a:endParaRPr sz="19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Asked Bray during today’s call to send materials for: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Activating &amp; toggling actuators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Vice to support valves during testing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Exact hall effect sensor used in </a:t>
            </a:r>
            <a:r>
              <a:rPr lang="en" sz="1900"/>
              <a:t>their traditional products</a:t>
            </a:r>
            <a:endParaRPr sz="19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Will order supplies for torque deliverables this week</a:t>
            </a:r>
            <a:endParaRPr sz="22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Bolt strain gauges, motor head &amp; belt, additional casing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482600" y="76201"/>
            <a:ext cx="57657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88" y="933601"/>
            <a:ext cx="8544820" cy="390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