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3f0729a55b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3f0729a55b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3f0729a55b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3f0729a55b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3f0729a55b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3f0729a55b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3f0729a55b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3f0729a55b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3f0729a55b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3f0729a55b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3f0729a55b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3f0729a55b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cademicBdlg.jpg" id="15" name="Google Shape;15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98344" y="155321"/>
            <a:ext cx="8747310" cy="4840245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"/>
          <p:cNvSpPr/>
          <p:nvPr/>
        </p:nvSpPr>
        <p:spPr>
          <a:xfrm>
            <a:off x="198344" y="2028976"/>
            <a:ext cx="89100" cy="10287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"/>
          <p:cNvSpPr/>
          <p:nvPr/>
        </p:nvSpPr>
        <p:spPr>
          <a:xfrm>
            <a:off x="8856502" y="2028976"/>
            <a:ext cx="89100" cy="10287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"/>
          <p:cNvSpPr txBox="1"/>
          <p:nvPr>
            <p:ph type="ctrTitle"/>
          </p:nvPr>
        </p:nvSpPr>
        <p:spPr>
          <a:xfrm>
            <a:off x="685800" y="2020492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Arial"/>
              <a:buNone/>
              <a:defRPr b="0" sz="5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1371600" y="3176543"/>
            <a:ext cx="6400800" cy="8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i="1" sz="21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1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0" type="dt"/>
          </p:nvPr>
        </p:nvSpPr>
        <p:spPr>
          <a:xfrm>
            <a:off x="457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1" type="ftr"/>
          </p:nvPr>
        </p:nvSpPr>
        <p:spPr>
          <a:xfrm>
            <a:off x="3124200" y="4767265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2" type="sldNum"/>
          </p:nvPr>
        </p:nvSpPr>
        <p:spPr>
          <a:xfrm>
            <a:off x="6553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" name="Google Shape;2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35832" y="614549"/>
            <a:ext cx="672336" cy="5524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/>
          <p:nvPr>
            <p:ph type="title"/>
          </p:nvPr>
        </p:nvSpPr>
        <p:spPr>
          <a:xfrm>
            <a:off x="482600" y="76201"/>
            <a:ext cx="57657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" type="body"/>
          </p:nvPr>
        </p:nvSpPr>
        <p:spPr>
          <a:xfrm>
            <a:off x="457200" y="1109133"/>
            <a:ext cx="8229600" cy="34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None/>
              <a:defRPr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100"/>
              <a:buNone/>
              <a:defRPr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spcBef>
                <a:spcPts val="300"/>
              </a:spcBef>
              <a:spcAft>
                <a:spcPts val="0"/>
              </a:spcAft>
              <a:buClr>
                <a:srgbClr val="7F7F7F"/>
              </a:buClr>
              <a:buSzPts val="1500"/>
              <a:buNone/>
              <a:defRPr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Clr>
                <a:srgbClr val="7F7F7F"/>
              </a:buClr>
              <a:buSzPts val="1500"/>
              <a:buNone/>
              <a:defRPr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0" type="dt"/>
          </p:nvPr>
        </p:nvSpPr>
        <p:spPr>
          <a:xfrm>
            <a:off x="457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1" type="ftr"/>
          </p:nvPr>
        </p:nvSpPr>
        <p:spPr>
          <a:xfrm>
            <a:off x="3124200" y="4767265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2" type="sldNum"/>
          </p:nvPr>
        </p:nvSpPr>
        <p:spPr>
          <a:xfrm>
            <a:off x="6553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SCwall.psd" id="31" name="Google Shape;31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94954" y="156028"/>
            <a:ext cx="8754094" cy="4831443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4"/>
          <p:cNvSpPr/>
          <p:nvPr/>
        </p:nvSpPr>
        <p:spPr>
          <a:xfrm>
            <a:off x="795353" y="1570075"/>
            <a:ext cx="7553400" cy="2003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4"/>
          <p:cNvSpPr/>
          <p:nvPr/>
        </p:nvSpPr>
        <p:spPr>
          <a:xfrm>
            <a:off x="795353" y="2057193"/>
            <a:ext cx="96000" cy="10287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4"/>
          <p:cNvSpPr/>
          <p:nvPr/>
        </p:nvSpPr>
        <p:spPr>
          <a:xfrm>
            <a:off x="8252636" y="2068667"/>
            <a:ext cx="96000" cy="10287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4"/>
          <p:cNvSpPr txBox="1"/>
          <p:nvPr>
            <p:ph idx="10" type="dt"/>
          </p:nvPr>
        </p:nvSpPr>
        <p:spPr>
          <a:xfrm>
            <a:off x="457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1" type="ftr"/>
          </p:nvPr>
        </p:nvSpPr>
        <p:spPr>
          <a:xfrm>
            <a:off x="3124200" y="4767265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6553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" name="Google Shape;38;p4"/>
          <p:cNvSpPr txBox="1"/>
          <p:nvPr>
            <p:ph type="title"/>
          </p:nvPr>
        </p:nvSpPr>
        <p:spPr>
          <a:xfrm>
            <a:off x="1124712" y="2154392"/>
            <a:ext cx="6894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500000"/>
              </a:buClr>
              <a:buSzPts val="3600"/>
              <a:buFont typeface="Arial"/>
              <a:buNone/>
              <a:defRPr b="0" i="0" sz="3600">
                <a:solidFill>
                  <a:srgbClr val="5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descr="TAM-LogoBox.png" id="39" name="Google Shape;3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83351" y="1068447"/>
            <a:ext cx="977298" cy="9772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/>
          <p:nvPr>
            <p:ph type="title"/>
          </p:nvPr>
        </p:nvSpPr>
        <p:spPr>
          <a:xfrm>
            <a:off x="722313" y="3305177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sz="3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" type="body"/>
          </p:nvPr>
        </p:nvSpPr>
        <p:spPr>
          <a:xfrm>
            <a:off x="722313" y="2180035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3" name="Google Shape;43;p5"/>
          <p:cNvSpPr txBox="1"/>
          <p:nvPr>
            <p:ph idx="10" type="dt"/>
          </p:nvPr>
        </p:nvSpPr>
        <p:spPr>
          <a:xfrm>
            <a:off x="457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1" type="ftr"/>
          </p:nvPr>
        </p:nvSpPr>
        <p:spPr>
          <a:xfrm>
            <a:off x="3124200" y="4767265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12" type="sldNum"/>
          </p:nvPr>
        </p:nvSpPr>
        <p:spPr>
          <a:xfrm>
            <a:off x="6553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 txBox="1"/>
          <p:nvPr>
            <p:ph type="title"/>
          </p:nvPr>
        </p:nvSpPr>
        <p:spPr>
          <a:xfrm>
            <a:off x="457200" y="791075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" type="body"/>
          </p:nvPr>
        </p:nvSpPr>
        <p:spPr>
          <a:xfrm>
            <a:off x="457200" y="1720517"/>
            <a:ext cx="4038600" cy="28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1pPr>
            <a:lvl2pPr indent="-3429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indent="-32385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3pPr>
            <a:lvl4pPr indent="-317500" lvl="3" marL="1828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indent="-317500" lvl="4" marL="22860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9pPr>
          </a:lstStyle>
          <a:p/>
        </p:txBody>
      </p:sp>
      <p:sp>
        <p:nvSpPr>
          <p:cNvPr id="49" name="Google Shape;49;p6"/>
          <p:cNvSpPr txBox="1"/>
          <p:nvPr>
            <p:ph idx="2" type="body"/>
          </p:nvPr>
        </p:nvSpPr>
        <p:spPr>
          <a:xfrm>
            <a:off x="4648200" y="1720517"/>
            <a:ext cx="4038600" cy="28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1pPr>
            <a:lvl2pPr indent="-3429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indent="-32385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3pPr>
            <a:lvl4pPr indent="-317500" lvl="3" marL="1828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indent="-317500" lvl="4" marL="22860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9pPr>
          </a:lstStyle>
          <a:p/>
        </p:txBody>
      </p:sp>
      <p:sp>
        <p:nvSpPr>
          <p:cNvPr id="50" name="Google Shape;50;p6"/>
          <p:cNvSpPr txBox="1"/>
          <p:nvPr>
            <p:ph idx="10" type="dt"/>
          </p:nvPr>
        </p:nvSpPr>
        <p:spPr>
          <a:xfrm>
            <a:off x="457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1" type="ftr"/>
          </p:nvPr>
        </p:nvSpPr>
        <p:spPr>
          <a:xfrm>
            <a:off x="3124200" y="4767265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2" type="sldNum"/>
          </p:nvPr>
        </p:nvSpPr>
        <p:spPr>
          <a:xfrm>
            <a:off x="6553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 txBox="1"/>
          <p:nvPr>
            <p:ph type="title"/>
          </p:nvPr>
        </p:nvSpPr>
        <p:spPr>
          <a:xfrm>
            <a:off x="457200" y="72502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" type="body"/>
          </p:nvPr>
        </p:nvSpPr>
        <p:spPr>
          <a:xfrm>
            <a:off x="457200" y="1730324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56" name="Google Shape;56;p7"/>
          <p:cNvSpPr txBox="1"/>
          <p:nvPr>
            <p:ph idx="2" type="body"/>
          </p:nvPr>
        </p:nvSpPr>
        <p:spPr>
          <a:xfrm>
            <a:off x="457200" y="2210146"/>
            <a:ext cx="4040100" cy="23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429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indent="-32385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500"/>
            </a:lvl2pPr>
            <a:lvl3pPr indent="-31750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indent="-3048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4pPr>
            <a:lvl5pPr indent="-3048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»"/>
              <a:defRPr sz="1200"/>
            </a:lvl5pPr>
            <a:lvl6pPr indent="-3048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6pPr>
            <a:lvl7pPr indent="-3048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7pPr>
            <a:lvl8pPr indent="-3048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8pPr>
            <a:lvl9pPr indent="-3048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9pPr>
          </a:lstStyle>
          <a:p/>
        </p:txBody>
      </p:sp>
      <p:sp>
        <p:nvSpPr>
          <p:cNvPr id="57" name="Google Shape;57;p7"/>
          <p:cNvSpPr txBox="1"/>
          <p:nvPr>
            <p:ph idx="3" type="body"/>
          </p:nvPr>
        </p:nvSpPr>
        <p:spPr>
          <a:xfrm>
            <a:off x="4645033" y="1730324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58" name="Google Shape;58;p7"/>
          <p:cNvSpPr txBox="1"/>
          <p:nvPr>
            <p:ph idx="4" type="body"/>
          </p:nvPr>
        </p:nvSpPr>
        <p:spPr>
          <a:xfrm>
            <a:off x="4645033" y="2210146"/>
            <a:ext cx="4041900" cy="23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429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indent="-32385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500"/>
            </a:lvl2pPr>
            <a:lvl3pPr indent="-31750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indent="-3048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4pPr>
            <a:lvl5pPr indent="-3048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»"/>
              <a:defRPr sz="1200"/>
            </a:lvl5pPr>
            <a:lvl6pPr indent="-3048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6pPr>
            <a:lvl7pPr indent="-3048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7pPr>
            <a:lvl8pPr indent="-3048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8pPr>
            <a:lvl9pPr indent="-3048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9pPr>
          </a:lstStyle>
          <a:p/>
        </p:txBody>
      </p:sp>
      <p:sp>
        <p:nvSpPr>
          <p:cNvPr id="59" name="Google Shape;59;p7"/>
          <p:cNvSpPr txBox="1"/>
          <p:nvPr>
            <p:ph idx="10" type="dt"/>
          </p:nvPr>
        </p:nvSpPr>
        <p:spPr>
          <a:xfrm>
            <a:off x="457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7"/>
          <p:cNvSpPr txBox="1"/>
          <p:nvPr>
            <p:ph idx="11" type="ftr"/>
          </p:nvPr>
        </p:nvSpPr>
        <p:spPr>
          <a:xfrm>
            <a:off x="3124200" y="4767265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7"/>
          <p:cNvSpPr txBox="1"/>
          <p:nvPr>
            <p:ph idx="12" type="sldNum"/>
          </p:nvPr>
        </p:nvSpPr>
        <p:spPr>
          <a:xfrm>
            <a:off x="6553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8"/>
          <p:cNvSpPr txBox="1"/>
          <p:nvPr>
            <p:ph idx="10" type="dt"/>
          </p:nvPr>
        </p:nvSpPr>
        <p:spPr>
          <a:xfrm>
            <a:off x="457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8"/>
          <p:cNvSpPr txBox="1"/>
          <p:nvPr>
            <p:ph idx="11" type="ftr"/>
          </p:nvPr>
        </p:nvSpPr>
        <p:spPr>
          <a:xfrm>
            <a:off x="3124200" y="4767265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5" name="Google Shape;65;p8"/>
          <p:cNvSpPr txBox="1"/>
          <p:nvPr>
            <p:ph idx="12" type="sldNum"/>
          </p:nvPr>
        </p:nvSpPr>
        <p:spPr>
          <a:xfrm>
            <a:off x="6553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9"/>
          <p:cNvSpPr txBox="1"/>
          <p:nvPr>
            <p:ph type="title"/>
          </p:nvPr>
        </p:nvSpPr>
        <p:spPr>
          <a:xfrm>
            <a:off x="457208" y="878306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sz="1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8" name="Google Shape;68;p9"/>
          <p:cNvSpPr txBox="1"/>
          <p:nvPr>
            <p:ph idx="1" type="body"/>
          </p:nvPr>
        </p:nvSpPr>
        <p:spPr>
          <a:xfrm>
            <a:off x="3575050" y="878306"/>
            <a:ext cx="5111700" cy="37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–"/>
              <a:defRPr sz="2100"/>
            </a:lvl2pPr>
            <a:lvl3pPr indent="-3429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500"/>
            </a:lvl4pPr>
            <a:lvl5pPr indent="-323850" lvl="4" marL="22860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»"/>
              <a:defRPr sz="1500"/>
            </a:lvl5pPr>
            <a:lvl6pPr indent="-32385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69" name="Google Shape;69;p9"/>
          <p:cNvSpPr txBox="1"/>
          <p:nvPr>
            <p:ph idx="2" type="body"/>
          </p:nvPr>
        </p:nvSpPr>
        <p:spPr>
          <a:xfrm>
            <a:off x="457208" y="1804738"/>
            <a:ext cx="3008400" cy="27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9pPr>
          </a:lstStyle>
          <a:p/>
        </p:txBody>
      </p:sp>
      <p:sp>
        <p:nvSpPr>
          <p:cNvPr id="70" name="Google Shape;70;p9"/>
          <p:cNvSpPr txBox="1"/>
          <p:nvPr>
            <p:ph idx="10" type="dt"/>
          </p:nvPr>
        </p:nvSpPr>
        <p:spPr>
          <a:xfrm>
            <a:off x="457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1" name="Google Shape;71;p9"/>
          <p:cNvSpPr txBox="1"/>
          <p:nvPr>
            <p:ph idx="11" type="ftr"/>
          </p:nvPr>
        </p:nvSpPr>
        <p:spPr>
          <a:xfrm>
            <a:off x="3124200" y="4767265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9"/>
          <p:cNvSpPr txBox="1"/>
          <p:nvPr>
            <p:ph idx="12" type="sldNum"/>
          </p:nvPr>
        </p:nvSpPr>
        <p:spPr>
          <a:xfrm>
            <a:off x="6553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0"/>
          <p:cNvSpPr txBox="1"/>
          <p:nvPr>
            <p:ph type="title"/>
          </p:nvPr>
        </p:nvSpPr>
        <p:spPr>
          <a:xfrm>
            <a:off x="1792288" y="3600452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sz="1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5" name="Google Shape;75;p10"/>
          <p:cNvSpPr/>
          <p:nvPr>
            <p:ph idx="2" type="pic"/>
          </p:nvPr>
        </p:nvSpPr>
        <p:spPr>
          <a:xfrm>
            <a:off x="1792288" y="830179"/>
            <a:ext cx="5486400" cy="2715600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10"/>
          <p:cNvSpPr txBox="1"/>
          <p:nvPr>
            <p:ph idx="1" type="body"/>
          </p:nvPr>
        </p:nvSpPr>
        <p:spPr>
          <a:xfrm>
            <a:off x="1792288" y="4025507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9pPr>
          </a:lstStyle>
          <a:p/>
        </p:txBody>
      </p:sp>
      <p:sp>
        <p:nvSpPr>
          <p:cNvPr id="77" name="Google Shape;77;p10"/>
          <p:cNvSpPr txBox="1"/>
          <p:nvPr>
            <p:ph idx="10" type="dt"/>
          </p:nvPr>
        </p:nvSpPr>
        <p:spPr>
          <a:xfrm>
            <a:off x="457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p10"/>
          <p:cNvSpPr txBox="1"/>
          <p:nvPr>
            <p:ph idx="11" type="ftr"/>
          </p:nvPr>
        </p:nvSpPr>
        <p:spPr>
          <a:xfrm>
            <a:off x="3124200" y="4767265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0"/>
          <p:cNvSpPr txBox="1"/>
          <p:nvPr>
            <p:ph idx="12" type="sldNum"/>
          </p:nvPr>
        </p:nvSpPr>
        <p:spPr>
          <a:xfrm>
            <a:off x="6553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9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83088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b="0" i="0" sz="4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756191"/>
            <a:ext cx="8229600" cy="28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195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2385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2385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238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4767265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1" name="Google Shape;11;p1"/>
          <p:cNvCxnSpPr/>
          <p:nvPr/>
        </p:nvCxnSpPr>
        <p:spPr>
          <a:xfrm>
            <a:off x="152404" y="4931330"/>
            <a:ext cx="7050300" cy="0"/>
          </a:xfrm>
          <a:prstGeom prst="straightConnector1">
            <a:avLst/>
          </a:prstGeom>
          <a:noFill/>
          <a:ln cap="flat" cmpd="sng" w="12700">
            <a:solidFill>
              <a:srgbClr val="E4002B"/>
            </a:solidFill>
            <a:prstDash val="solid"/>
            <a:miter lim="400000"/>
            <a:headEnd len="sm" w="sm" type="none"/>
            <a:tailEnd len="sm" w="sm" type="none"/>
          </a:ln>
        </p:spPr>
      </p:cxnSp>
      <p:pic>
        <p:nvPicPr>
          <p:cNvPr id="12" name="Google Shape;12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87867" y="173873"/>
            <a:ext cx="8568268" cy="694724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1"/>
          <p:cNvSpPr/>
          <p:nvPr/>
        </p:nvSpPr>
        <p:spPr>
          <a:xfrm>
            <a:off x="287867" y="287335"/>
            <a:ext cx="90600" cy="4368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1"/>
          <p:cNvSpPr txBox="1"/>
          <p:nvPr>
            <p:ph type="ctrTitle"/>
          </p:nvPr>
        </p:nvSpPr>
        <p:spPr>
          <a:xfrm>
            <a:off x="685800" y="2020492"/>
            <a:ext cx="7772400" cy="1102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Introductions</a:t>
            </a:r>
            <a:endParaRPr/>
          </a:p>
        </p:txBody>
      </p:sp>
      <p:sp>
        <p:nvSpPr>
          <p:cNvPr id="85" name="Google Shape;85;p11"/>
          <p:cNvSpPr txBox="1"/>
          <p:nvPr>
            <p:ph idx="1" type="subTitle"/>
          </p:nvPr>
        </p:nvSpPr>
        <p:spPr>
          <a:xfrm>
            <a:off x="1371600" y="3176543"/>
            <a:ext cx="6400800" cy="892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 txBox="1"/>
          <p:nvPr>
            <p:ph type="title"/>
          </p:nvPr>
        </p:nvSpPr>
        <p:spPr>
          <a:xfrm>
            <a:off x="482600" y="76201"/>
            <a:ext cx="57657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Avery Haynes</a:t>
            </a:r>
            <a:endParaRPr/>
          </a:p>
        </p:txBody>
      </p:sp>
      <p:sp>
        <p:nvSpPr>
          <p:cNvPr id="91" name="Google Shape;91;p12"/>
          <p:cNvSpPr txBox="1"/>
          <p:nvPr>
            <p:ph idx="1" type="body"/>
          </p:nvPr>
        </p:nvSpPr>
        <p:spPr>
          <a:xfrm>
            <a:off x="457200" y="1109125"/>
            <a:ext cx="5610900" cy="3485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lnSpcReduction="20000"/>
          </a:bodyPr>
          <a:lstStyle/>
          <a:p>
            <a:pPr indent="-342900" lvl="0" marL="457200" rtl="0" algn="l">
              <a:spcBef>
                <a:spcPts val="50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From:</a:t>
            </a:r>
            <a:r>
              <a:rPr lang="en" sz="1800"/>
              <a:t> Cypress, TX</a:t>
            </a:r>
            <a:endParaRPr sz="1800"/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50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Education:</a:t>
            </a:r>
            <a:r>
              <a:rPr lang="en" sz="1800"/>
              <a:t> Senior Mechanical Engineering Major, Engineering Project Management Minor</a:t>
            </a:r>
            <a:endParaRPr sz="1800"/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50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Interests:</a:t>
            </a:r>
            <a:r>
              <a:rPr lang="en" sz="1800"/>
              <a:t> Renewable &amp; Sustainable Energy Development, Fluid Mechanics, Heat Transfer</a:t>
            </a:r>
            <a:endParaRPr sz="1800"/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50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Experience:</a:t>
            </a:r>
            <a:r>
              <a:rPr lang="en" sz="1800"/>
              <a:t> Shell Energy, Design and Project Management at Trillium Energy, TAMU ASME President</a:t>
            </a:r>
            <a:endParaRPr sz="20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92" name="Google Shape;92;p12"/>
          <p:cNvPicPr preferRelativeResize="0"/>
          <p:nvPr/>
        </p:nvPicPr>
        <p:blipFill rotWithShape="1">
          <a:blip r:embed="rId3">
            <a:alphaModFix/>
          </a:blip>
          <a:srcRect b="-2353" l="4384" r="32619" t="29503"/>
          <a:stretch/>
        </p:blipFill>
        <p:spPr>
          <a:xfrm>
            <a:off x="6248300" y="1166650"/>
            <a:ext cx="2430102" cy="37468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3"/>
          <p:cNvSpPr txBox="1"/>
          <p:nvPr>
            <p:ph type="title"/>
          </p:nvPr>
        </p:nvSpPr>
        <p:spPr>
          <a:xfrm>
            <a:off x="482600" y="76201"/>
            <a:ext cx="57657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Locke Lehmann</a:t>
            </a:r>
            <a:endParaRPr/>
          </a:p>
        </p:txBody>
      </p:sp>
      <p:sp>
        <p:nvSpPr>
          <p:cNvPr id="98" name="Google Shape;98;p13"/>
          <p:cNvSpPr txBox="1"/>
          <p:nvPr>
            <p:ph idx="1" type="body"/>
          </p:nvPr>
        </p:nvSpPr>
        <p:spPr>
          <a:xfrm>
            <a:off x="457200" y="1109125"/>
            <a:ext cx="5341200" cy="3485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42900" lvl="0" marL="457200" rtl="0" algn="l">
              <a:spcBef>
                <a:spcPts val="50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From:</a:t>
            </a:r>
            <a:r>
              <a:rPr lang="en" sz="1800"/>
              <a:t> Cypress, TX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Education:</a:t>
            </a:r>
            <a:r>
              <a:rPr lang="en" sz="1800"/>
              <a:t> Senior Mechanical Engineering Major.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Interest:</a:t>
            </a:r>
            <a:r>
              <a:rPr lang="en" sz="1800"/>
              <a:t> Renewable Energy and Engineering Design.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Experience:</a:t>
            </a:r>
            <a:r>
              <a:rPr lang="en" sz="1800"/>
              <a:t> Solar-Fi, Engineering Design Services LLC, T.U.R.T.L.E Robotics, Medical Machinery.</a:t>
            </a:r>
            <a:endParaRPr/>
          </a:p>
        </p:txBody>
      </p:sp>
      <p:pic>
        <p:nvPicPr>
          <p:cNvPr id="99" name="Google Shape;99;p13"/>
          <p:cNvPicPr preferRelativeResize="0"/>
          <p:nvPr/>
        </p:nvPicPr>
        <p:blipFill rotWithShape="1">
          <a:blip r:embed="rId3">
            <a:alphaModFix/>
          </a:blip>
          <a:srcRect b="12656" l="0" r="0" t="0"/>
          <a:stretch/>
        </p:blipFill>
        <p:spPr>
          <a:xfrm>
            <a:off x="6248309" y="981763"/>
            <a:ext cx="2227915" cy="374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4"/>
          <p:cNvSpPr txBox="1"/>
          <p:nvPr>
            <p:ph type="title"/>
          </p:nvPr>
        </p:nvSpPr>
        <p:spPr>
          <a:xfrm>
            <a:off x="482600" y="76201"/>
            <a:ext cx="57657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Cody Sims</a:t>
            </a:r>
            <a:endParaRPr/>
          </a:p>
        </p:txBody>
      </p:sp>
      <p:sp>
        <p:nvSpPr>
          <p:cNvPr id="105" name="Google Shape;105;p14"/>
          <p:cNvSpPr txBox="1"/>
          <p:nvPr>
            <p:ph idx="1" type="body"/>
          </p:nvPr>
        </p:nvSpPr>
        <p:spPr>
          <a:xfrm>
            <a:off x="457200" y="1109125"/>
            <a:ext cx="4861200" cy="3485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SzPts val="2400"/>
              <a:buChar char="●"/>
            </a:pPr>
            <a:r>
              <a:rPr b="1" lang="en" sz="1800"/>
              <a:t>From:</a:t>
            </a:r>
            <a:r>
              <a:rPr lang="en" sz="1800"/>
              <a:t> The Woodlands TX</a:t>
            </a:r>
            <a:endParaRPr sz="1800"/>
          </a:p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SzPts val="2400"/>
              <a:buChar char="●"/>
            </a:pPr>
            <a:r>
              <a:rPr b="1" lang="en" sz="1800"/>
              <a:t>Education:</a:t>
            </a:r>
            <a:r>
              <a:rPr lang="en" sz="1800"/>
              <a:t> Senior Mechanical Engineering Major</a:t>
            </a:r>
            <a:endParaRPr sz="1800"/>
          </a:p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SzPts val="2400"/>
              <a:buChar char="●"/>
            </a:pPr>
            <a:r>
              <a:rPr b="1" lang="en" sz="1800"/>
              <a:t>Interest:</a:t>
            </a:r>
            <a:r>
              <a:rPr lang="en" sz="1800"/>
              <a:t> Piping system design for Oil/Gas transportation</a:t>
            </a:r>
            <a:endParaRPr sz="1800"/>
          </a:p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SzPts val="2400"/>
              <a:buChar char="●"/>
            </a:pPr>
            <a:r>
              <a:rPr b="1" lang="en" sz="1800"/>
              <a:t>Experience:</a:t>
            </a:r>
            <a:r>
              <a:rPr lang="en" sz="1800"/>
              <a:t> MasTec Industrial - Industrial Construction - Pipe Field Engineer, Stick, Tig, and Mig welding</a:t>
            </a:r>
            <a:endParaRPr b="1" sz="1800"/>
          </a:p>
        </p:txBody>
      </p:sp>
      <p:pic>
        <p:nvPicPr>
          <p:cNvPr id="106" name="Google Shape;106;p14"/>
          <p:cNvPicPr preferRelativeResize="0"/>
          <p:nvPr/>
        </p:nvPicPr>
        <p:blipFill rotWithShape="1">
          <a:blip r:embed="rId3">
            <a:alphaModFix/>
          </a:blip>
          <a:srcRect b="830" l="7193" r="7772" t="27535"/>
          <a:stretch/>
        </p:blipFill>
        <p:spPr>
          <a:xfrm>
            <a:off x="5734400" y="998749"/>
            <a:ext cx="3046174" cy="384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/>
          <p:nvPr>
            <p:ph type="title"/>
          </p:nvPr>
        </p:nvSpPr>
        <p:spPr>
          <a:xfrm>
            <a:off x="482600" y="76201"/>
            <a:ext cx="57657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Travis Carlson</a:t>
            </a:r>
            <a:endParaRPr/>
          </a:p>
        </p:txBody>
      </p:sp>
      <p:sp>
        <p:nvSpPr>
          <p:cNvPr id="112" name="Google Shape;112;p15"/>
          <p:cNvSpPr txBox="1"/>
          <p:nvPr>
            <p:ph idx="1" type="body"/>
          </p:nvPr>
        </p:nvSpPr>
        <p:spPr>
          <a:xfrm>
            <a:off x="457200" y="1109125"/>
            <a:ext cx="4764000" cy="3485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lnSpcReduction="20000"/>
          </a:bodyPr>
          <a:lstStyle/>
          <a:p>
            <a:pPr indent="-342900" lvl="0" marL="457200" rtl="0" algn="l"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b="1" lang="en" sz="1800">
                <a:solidFill>
                  <a:srgbClr val="666666"/>
                </a:solidFill>
              </a:rPr>
              <a:t>From</a:t>
            </a:r>
            <a:r>
              <a:rPr lang="en" sz="1800">
                <a:solidFill>
                  <a:srgbClr val="666666"/>
                </a:solidFill>
              </a:rPr>
              <a:t>: The Woodlands, TX</a:t>
            </a:r>
            <a:br>
              <a:rPr lang="en" sz="1800">
                <a:solidFill>
                  <a:srgbClr val="666666"/>
                </a:solidFill>
              </a:rPr>
            </a:br>
            <a:endParaRPr sz="1800"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b="1" lang="en" sz="1800">
                <a:solidFill>
                  <a:srgbClr val="666666"/>
                </a:solidFill>
              </a:rPr>
              <a:t>Education</a:t>
            </a:r>
            <a:r>
              <a:rPr lang="en" sz="1800">
                <a:solidFill>
                  <a:srgbClr val="666666"/>
                </a:solidFill>
              </a:rPr>
              <a:t>: Senior Mechanical Engineering Major</a:t>
            </a:r>
            <a:endParaRPr sz="1800">
              <a:solidFill>
                <a:srgbClr val="666666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○"/>
            </a:pPr>
            <a:r>
              <a:rPr lang="en" sz="1800">
                <a:solidFill>
                  <a:srgbClr val="666666"/>
                </a:solidFill>
              </a:rPr>
              <a:t>Expected graduation date: December 2024</a:t>
            </a:r>
            <a:br>
              <a:rPr lang="en" sz="1800">
                <a:solidFill>
                  <a:srgbClr val="666666"/>
                </a:solidFill>
              </a:rPr>
            </a:br>
            <a:endParaRPr sz="1800"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b="1" lang="en" sz="1800">
                <a:solidFill>
                  <a:srgbClr val="666666"/>
                </a:solidFill>
              </a:rPr>
              <a:t>Interests</a:t>
            </a:r>
            <a:r>
              <a:rPr lang="en" sz="1800">
                <a:solidFill>
                  <a:srgbClr val="666666"/>
                </a:solidFill>
              </a:rPr>
              <a:t>: Oil/Gas and Automotive Industries </a:t>
            </a:r>
            <a:br>
              <a:rPr lang="en" sz="1800">
                <a:solidFill>
                  <a:srgbClr val="666666"/>
                </a:solidFill>
              </a:rPr>
            </a:br>
            <a:endParaRPr sz="1800"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b="1" lang="en" sz="1800">
                <a:solidFill>
                  <a:srgbClr val="666666"/>
                </a:solidFill>
              </a:rPr>
              <a:t>Experience</a:t>
            </a:r>
            <a:r>
              <a:rPr lang="en" sz="1800">
                <a:solidFill>
                  <a:srgbClr val="666666"/>
                </a:solidFill>
              </a:rPr>
              <a:t>: Kiewit Offshore Services - Piping Engineer for ConocoPhillips Willow Project</a:t>
            </a:r>
            <a:endParaRPr sz="1800">
              <a:solidFill>
                <a:srgbClr val="666666"/>
              </a:solidFill>
            </a:endParaRPr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id="113" name="Google Shape;11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1175" y="987113"/>
            <a:ext cx="2489317" cy="37294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 txBox="1"/>
          <p:nvPr>
            <p:ph type="title"/>
          </p:nvPr>
        </p:nvSpPr>
        <p:spPr>
          <a:xfrm>
            <a:off x="482600" y="76201"/>
            <a:ext cx="57657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Michael Hager</a:t>
            </a:r>
            <a:endParaRPr/>
          </a:p>
        </p:txBody>
      </p:sp>
      <p:sp>
        <p:nvSpPr>
          <p:cNvPr id="119" name="Google Shape;119;p16"/>
          <p:cNvSpPr txBox="1"/>
          <p:nvPr>
            <p:ph idx="1" type="body"/>
          </p:nvPr>
        </p:nvSpPr>
        <p:spPr>
          <a:xfrm>
            <a:off x="457200" y="992600"/>
            <a:ext cx="4514100" cy="3700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From:</a:t>
            </a:r>
            <a:r>
              <a:rPr lang="en" sz="1800"/>
              <a:t> Rowlett, TX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Education:</a:t>
            </a:r>
            <a:r>
              <a:rPr lang="en" sz="1800"/>
              <a:t> Senior Mechanical Engineering Major, Computer Science Minor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I</a:t>
            </a:r>
            <a:r>
              <a:rPr b="1" lang="en" sz="1800"/>
              <a:t>nt</a:t>
            </a:r>
            <a:r>
              <a:rPr b="1" lang="en" sz="1800"/>
              <a:t>erest:</a:t>
            </a:r>
            <a:r>
              <a:rPr lang="en" sz="1800"/>
              <a:t> Software Engineering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Experience:</a:t>
            </a:r>
            <a:r>
              <a:rPr lang="en" sz="1800"/>
              <a:t> General Motors, Lone Star Circuits, Arise Wi-Fi, Texas A&amp;M University</a:t>
            </a:r>
            <a:endParaRPr sz="1800"/>
          </a:p>
        </p:txBody>
      </p:sp>
      <p:pic>
        <p:nvPicPr>
          <p:cNvPr id="120" name="Google Shape;12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4275" y="992598"/>
            <a:ext cx="2775122" cy="37001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 txBox="1"/>
          <p:nvPr>
            <p:ph type="title"/>
          </p:nvPr>
        </p:nvSpPr>
        <p:spPr>
          <a:xfrm>
            <a:off x="482600" y="76201"/>
            <a:ext cx="57657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Zachary Walker</a:t>
            </a:r>
            <a:endParaRPr/>
          </a:p>
        </p:txBody>
      </p:sp>
      <p:pic>
        <p:nvPicPr>
          <p:cNvPr id="126" name="Google Shape;12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1075" y="1254100"/>
            <a:ext cx="3195452" cy="3195452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7"/>
          <p:cNvSpPr txBox="1"/>
          <p:nvPr>
            <p:ph idx="1" type="body"/>
          </p:nvPr>
        </p:nvSpPr>
        <p:spPr>
          <a:xfrm>
            <a:off x="457200" y="1109125"/>
            <a:ext cx="4114800" cy="3485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SzPts val="2400"/>
              <a:buChar char="●"/>
            </a:pPr>
            <a:r>
              <a:rPr b="1" lang="en" sz="1800"/>
              <a:t>From:</a:t>
            </a:r>
            <a:r>
              <a:rPr lang="en" sz="1800"/>
              <a:t> The Woodlands, TX</a:t>
            </a:r>
            <a:endParaRPr sz="1800"/>
          </a:p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SzPts val="2400"/>
              <a:buChar char="●"/>
            </a:pPr>
            <a:r>
              <a:rPr b="1" lang="en" sz="1800"/>
              <a:t>Education:</a:t>
            </a:r>
            <a:r>
              <a:rPr lang="en" sz="1800"/>
              <a:t> Senior Mechanical Engineering major, minoring in Engineering Project Management</a:t>
            </a:r>
            <a:endParaRPr sz="1800"/>
          </a:p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SzPts val="2400"/>
              <a:buChar char="●"/>
            </a:pPr>
            <a:r>
              <a:rPr b="1" lang="en" sz="1800"/>
              <a:t>Interests:</a:t>
            </a:r>
            <a:r>
              <a:rPr lang="en" sz="1800"/>
              <a:t> Automotive and manufacturing fields</a:t>
            </a:r>
            <a:endParaRPr sz="1800"/>
          </a:p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SzPts val="2400"/>
              <a:buChar char="●"/>
            </a:pPr>
            <a:r>
              <a:rPr b="1" lang="en" sz="1800"/>
              <a:t>Experience:</a:t>
            </a:r>
            <a:r>
              <a:rPr lang="en" sz="1800"/>
              <a:t> Equipment Engineering internship at a semiconductor plant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