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7847C-C985-4DAB-A020-89AACF38E32D}">
  <a:tblStyle styleId="{9297847C-C985-4DAB-A020-89AACF38E32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8ee5d6455_3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8ee5d6455_3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8ee5d645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8ee5d645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2273fe3b5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2273fe3b5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2273fe3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2273fe3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8ee5d645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8ee5d645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pic>
        <p:nvPicPr>
          <p:cNvPr descr="AcademicBdlg.jpg" id="15" name="Google Shape;15;p2"/>
          <p:cNvPicPr preferRelativeResize="0"/>
          <p:nvPr/>
        </p:nvPicPr>
        <p:blipFill rotWithShape="1">
          <a:blip r:embed="rId2">
            <a:alphaModFix/>
          </a:blip>
          <a:srcRect b="0" l="0" r="0" t="0"/>
          <a:stretch/>
        </p:blipFill>
        <p:spPr>
          <a:xfrm>
            <a:off x="198344" y="155321"/>
            <a:ext cx="8747310" cy="4840245"/>
          </a:xfrm>
          <a:prstGeom prst="rect">
            <a:avLst/>
          </a:prstGeom>
          <a:noFill/>
          <a:ln>
            <a:noFill/>
          </a:ln>
        </p:spPr>
      </p:pic>
      <p:sp>
        <p:nvSpPr>
          <p:cNvPr id="16" name="Google Shape;16;p2"/>
          <p:cNvSpPr/>
          <p:nvPr/>
        </p:nvSpPr>
        <p:spPr>
          <a:xfrm>
            <a:off x="198344"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7" name="Google Shape;17;p2"/>
          <p:cNvSpPr/>
          <p:nvPr/>
        </p:nvSpPr>
        <p:spPr>
          <a:xfrm>
            <a:off x="8856502" y="2028976"/>
            <a:ext cx="891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8" name="Google Shape;18;p2"/>
          <p:cNvSpPr txBox="1"/>
          <p:nvPr>
            <p:ph type="ctrTitle"/>
          </p:nvPr>
        </p:nvSpPr>
        <p:spPr>
          <a:xfrm>
            <a:off x="685800" y="2020492"/>
            <a:ext cx="7772400" cy="11025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5300"/>
              <a:buFont typeface="Arial"/>
              <a:buNone/>
              <a:defRPr b="0" sz="53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 name="Google Shape;19;p2"/>
          <p:cNvSpPr txBox="1"/>
          <p:nvPr>
            <p:ph idx="1" type="subTitle"/>
          </p:nvPr>
        </p:nvSpPr>
        <p:spPr>
          <a:xfrm>
            <a:off x="1371600" y="3176543"/>
            <a:ext cx="6400800" cy="892500"/>
          </a:xfrm>
          <a:prstGeom prst="rect">
            <a:avLst/>
          </a:prstGeom>
          <a:noFill/>
          <a:ln>
            <a:noFill/>
          </a:ln>
        </p:spPr>
        <p:txBody>
          <a:bodyPr anchorCtr="0" anchor="t" bIns="34275" lIns="68575" spcFirstLastPara="1" rIns="68575" wrap="square" tIns="34275">
            <a:normAutofit/>
          </a:bodyPr>
          <a:lstStyle>
            <a:lvl1pPr lvl="0" algn="ctr">
              <a:spcBef>
                <a:spcPts val="400"/>
              </a:spcBef>
              <a:spcAft>
                <a:spcPts val="0"/>
              </a:spcAft>
              <a:buClr>
                <a:schemeClr val="lt1"/>
              </a:buClr>
              <a:buSzPts val="2100"/>
              <a:buNone/>
              <a:defRPr i="1" sz="2100">
                <a:solidFill>
                  <a:schemeClr val="lt1"/>
                </a:solidFill>
                <a:latin typeface="Georgia"/>
                <a:ea typeface="Georgia"/>
                <a:cs typeface="Georgia"/>
                <a:sym typeface="Georgia"/>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20" name="Google Shape;20;p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 name="Google Shape;21;p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23" name="Google Shape;23;p2"/>
          <p:cNvPicPr preferRelativeResize="0"/>
          <p:nvPr/>
        </p:nvPicPr>
        <p:blipFill rotWithShape="1">
          <a:blip r:embed="rId3">
            <a:alphaModFix/>
          </a:blip>
          <a:srcRect b="0" l="0" r="0" t="0"/>
          <a:stretch/>
        </p:blipFill>
        <p:spPr>
          <a:xfrm>
            <a:off x="4235832" y="614549"/>
            <a:ext cx="672336" cy="55241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482600" y="76201"/>
            <a:ext cx="5765700" cy="8574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chemeClr val="lt1"/>
              </a:buClr>
              <a:buSzPts val="3600"/>
              <a:buFont typeface="Arial"/>
              <a:buNone/>
              <a:defRPr b="0" sz="3600">
                <a:solidFill>
                  <a:schemeClr val="lt1"/>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3"/>
          <p:cNvSpPr txBox="1"/>
          <p:nvPr>
            <p:ph idx="1" type="body"/>
          </p:nvPr>
        </p:nvSpPr>
        <p:spPr>
          <a:xfrm>
            <a:off x="457200" y="1109133"/>
            <a:ext cx="8229600" cy="3485400"/>
          </a:xfrm>
          <a:prstGeom prst="rect">
            <a:avLst/>
          </a:prstGeom>
          <a:noFill/>
          <a:ln>
            <a:noFill/>
          </a:ln>
        </p:spPr>
        <p:txBody>
          <a:bodyPr anchorCtr="0" anchor="t" bIns="34275" lIns="68575" spcFirstLastPara="1" rIns="68575" wrap="square" tIns="34275">
            <a:normAutofit/>
          </a:bodyPr>
          <a:lstStyle>
            <a:lvl1pPr indent="-228600" lvl="0" marL="457200" algn="l">
              <a:spcBef>
                <a:spcPts val="500"/>
              </a:spcBef>
              <a:spcAft>
                <a:spcPts val="0"/>
              </a:spcAft>
              <a:buClr>
                <a:srgbClr val="7F7F7F"/>
              </a:buClr>
              <a:buSzPts val="2400"/>
              <a:buNone/>
              <a:defRPr>
                <a:solidFill>
                  <a:srgbClr val="7F7F7F"/>
                </a:solidFill>
                <a:latin typeface="Arial"/>
                <a:ea typeface="Arial"/>
                <a:cs typeface="Arial"/>
                <a:sym typeface="Arial"/>
              </a:defRPr>
            </a:lvl1pPr>
            <a:lvl2pPr indent="-228600" lvl="1" marL="914400" algn="l">
              <a:spcBef>
                <a:spcPts val="400"/>
              </a:spcBef>
              <a:spcAft>
                <a:spcPts val="0"/>
              </a:spcAft>
              <a:buClr>
                <a:srgbClr val="7F7F7F"/>
              </a:buClr>
              <a:buSzPts val="2100"/>
              <a:buNone/>
              <a:defRPr>
                <a:solidFill>
                  <a:srgbClr val="7F7F7F"/>
                </a:solidFill>
                <a:latin typeface="Arial"/>
                <a:ea typeface="Arial"/>
                <a:cs typeface="Arial"/>
                <a:sym typeface="Arial"/>
              </a:defRPr>
            </a:lvl2pPr>
            <a:lvl3pPr indent="-228600" lvl="2" marL="1371600" algn="l">
              <a:spcBef>
                <a:spcPts val="400"/>
              </a:spcBef>
              <a:spcAft>
                <a:spcPts val="0"/>
              </a:spcAft>
              <a:buClr>
                <a:srgbClr val="7F7F7F"/>
              </a:buClr>
              <a:buSzPts val="1800"/>
              <a:buNone/>
              <a:defRPr>
                <a:solidFill>
                  <a:srgbClr val="7F7F7F"/>
                </a:solidFill>
                <a:latin typeface="Arial"/>
                <a:ea typeface="Arial"/>
                <a:cs typeface="Arial"/>
                <a:sym typeface="Arial"/>
              </a:defRPr>
            </a:lvl3pPr>
            <a:lvl4pPr indent="-228600" lvl="3" marL="1828800" algn="l">
              <a:spcBef>
                <a:spcPts val="300"/>
              </a:spcBef>
              <a:spcAft>
                <a:spcPts val="0"/>
              </a:spcAft>
              <a:buClr>
                <a:srgbClr val="7F7F7F"/>
              </a:buClr>
              <a:buSzPts val="1500"/>
              <a:buNone/>
              <a:defRPr>
                <a:solidFill>
                  <a:srgbClr val="7F7F7F"/>
                </a:solidFill>
                <a:latin typeface="Arial"/>
                <a:ea typeface="Arial"/>
                <a:cs typeface="Arial"/>
                <a:sym typeface="Arial"/>
              </a:defRPr>
            </a:lvl4pPr>
            <a:lvl5pPr indent="-228600" lvl="4" marL="2286000" algn="l">
              <a:spcBef>
                <a:spcPts val="300"/>
              </a:spcBef>
              <a:spcAft>
                <a:spcPts val="0"/>
              </a:spcAft>
              <a:buClr>
                <a:srgbClr val="7F7F7F"/>
              </a:buClr>
              <a:buSzPts val="1500"/>
              <a:buNone/>
              <a:defRPr>
                <a:solidFill>
                  <a:srgbClr val="7F7F7F"/>
                </a:solidFill>
                <a:latin typeface="Arial"/>
                <a:ea typeface="Arial"/>
                <a:cs typeface="Arial"/>
                <a:sym typeface="Aria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7" name="Google Shape;27;p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pic>
        <p:nvPicPr>
          <p:cNvPr descr="PSCwall.psd" id="31" name="Google Shape;31;p4"/>
          <p:cNvPicPr preferRelativeResize="0"/>
          <p:nvPr/>
        </p:nvPicPr>
        <p:blipFill rotWithShape="1">
          <a:blip r:embed="rId2">
            <a:alphaModFix/>
          </a:blip>
          <a:srcRect b="0" l="0" r="0" t="0"/>
          <a:stretch/>
        </p:blipFill>
        <p:spPr>
          <a:xfrm>
            <a:off x="194954" y="156028"/>
            <a:ext cx="8754094" cy="4831443"/>
          </a:xfrm>
          <a:prstGeom prst="rect">
            <a:avLst/>
          </a:prstGeom>
          <a:noFill/>
          <a:ln>
            <a:noFill/>
          </a:ln>
        </p:spPr>
      </p:pic>
      <p:sp>
        <p:nvSpPr>
          <p:cNvPr id="32" name="Google Shape;32;p4"/>
          <p:cNvSpPr/>
          <p:nvPr/>
        </p:nvSpPr>
        <p:spPr>
          <a:xfrm>
            <a:off x="795353" y="1570075"/>
            <a:ext cx="7553400" cy="2003400"/>
          </a:xfrm>
          <a:prstGeom prst="rect">
            <a:avLst/>
          </a:prstGeom>
          <a:solidFill>
            <a:schemeClr val="lt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3" name="Google Shape;33;p4"/>
          <p:cNvSpPr/>
          <p:nvPr/>
        </p:nvSpPr>
        <p:spPr>
          <a:xfrm>
            <a:off x="795353" y="2057193"/>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4" name="Google Shape;34;p4"/>
          <p:cNvSpPr/>
          <p:nvPr/>
        </p:nvSpPr>
        <p:spPr>
          <a:xfrm>
            <a:off x="8252636" y="2068667"/>
            <a:ext cx="96000" cy="10287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5" name="Google Shape;35;p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7" name="Google Shape;37;p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4"/>
          <p:cNvSpPr txBox="1"/>
          <p:nvPr>
            <p:ph type="title"/>
          </p:nvPr>
        </p:nvSpPr>
        <p:spPr>
          <a:xfrm>
            <a:off x="1124712" y="2154392"/>
            <a:ext cx="6894600" cy="857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rgbClr val="500000"/>
              </a:buClr>
              <a:buSzPts val="3600"/>
              <a:buFont typeface="Arial"/>
              <a:buNone/>
              <a:defRPr b="0" i="0" sz="3600">
                <a:solidFill>
                  <a:srgbClr val="500000"/>
                </a:solidFill>
                <a:latin typeface="Arial"/>
                <a:ea typeface="Arial"/>
                <a:cs typeface="Arial"/>
                <a:sym typeface="Aria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descr="TAM-LogoBox.png" id="39" name="Google Shape;39;p4"/>
          <p:cNvPicPr preferRelativeResize="0"/>
          <p:nvPr/>
        </p:nvPicPr>
        <p:blipFill rotWithShape="1">
          <a:blip r:embed="rId3">
            <a:alphaModFix/>
          </a:blip>
          <a:srcRect b="0" l="0" r="0" t="0"/>
          <a:stretch/>
        </p:blipFill>
        <p:spPr>
          <a:xfrm>
            <a:off x="4083351" y="1068447"/>
            <a:ext cx="977298" cy="9772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5"/>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rmAutofit/>
          </a:bodyPr>
          <a:lstStyle>
            <a:lvl1pPr lvl="0" algn="l">
              <a:spcBef>
                <a:spcPts val="0"/>
              </a:spcBef>
              <a:spcAft>
                <a:spcPts val="0"/>
              </a:spcAft>
              <a:buClr>
                <a:schemeClr val="dk1"/>
              </a:buClr>
              <a:buSzPts val="3000"/>
              <a:buFont typeface="Arial"/>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2" name="Google Shape;42;p5"/>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43" name="Google Shape;43;p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6"/>
          <p:cNvSpPr txBox="1"/>
          <p:nvPr>
            <p:ph type="title"/>
          </p:nvPr>
        </p:nvSpPr>
        <p:spPr>
          <a:xfrm>
            <a:off x="457200" y="791075"/>
            <a:ext cx="8229600" cy="857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8" name="Google Shape;48;p6"/>
          <p:cNvSpPr txBox="1"/>
          <p:nvPr>
            <p:ph idx="1" type="body"/>
          </p:nvPr>
        </p:nvSpPr>
        <p:spPr>
          <a:xfrm>
            <a:off x="457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49" name="Google Shape;49;p6"/>
          <p:cNvSpPr txBox="1"/>
          <p:nvPr>
            <p:ph idx="2" type="body"/>
          </p:nvPr>
        </p:nvSpPr>
        <p:spPr>
          <a:xfrm>
            <a:off x="4648200" y="1720517"/>
            <a:ext cx="4038600" cy="2874000"/>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50" name="Google Shape;50;p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7"/>
          <p:cNvSpPr txBox="1"/>
          <p:nvPr>
            <p:ph type="title"/>
          </p:nvPr>
        </p:nvSpPr>
        <p:spPr>
          <a:xfrm>
            <a:off x="457200" y="725028"/>
            <a:ext cx="8229600" cy="857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dk1"/>
              </a:buClr>
              <a:buSzPts val="45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5" name="Google Shape;55;p7"/>
          <p:cNvSpPr txBox="1"/>
          <p:nvPr>
            <p:ph idx="1" type="body"/>
          </p:nvPr>
        </p:nvSpPr>
        <p:spPr>
          <a:xfrm>
            <a:off x="457200" y="1730324"/>
            <a:ext cx="4040100" cy="479700"/>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56" name="Google Shape;56;p7"/>
          <p:cNvSpPr txBox="1"/>
          <p:nvPr>
            <p:ph idx="2" type="body"/>
          </p:nvPr>
        </p:nvSpPr>
        <p:spPr>
          <a:xfrm>
            <a:off x="457200" y="2210146"/>
            <a:ext cx="4040100" cy="2384400"/>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57" name="Google Shape;57;p7"/>
          <p:cNvSpPr txBox="1"/>
          <p:nvPr>
            <p:ph idx="3" type="body"/>
          </p:nvPr>
        </p:nvSpPr>
        <p:spPr>
          <a:xfrm>
            <a:off x="4645033" y="1730324"/>
            <a:ext cx="4041900" cy="479700"/>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58" name="Google Shape;58;p7"/>
          <p:cNvSpPr txBox="1"/>
          <p:nvPr>
            <p:ph idx="4" type="body"/>
          </p:nvPr>
        </p:nvSpPr>
        <p:spPr>
          <a:xfrm>
            <a:off x="4645033" y="2210146"/>
            <a:ext cx="4041900" cy="2384400"/>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59" name="Google Shape;59;p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457208" y="878306"/>
            <a:ext cx="3008400" cy="8715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Arial"/>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9"/>
          <p:cNvSpPr txBox="1"/>
          <p:nvPr>
            <p:ph idx="1" type="body"/>
          </p:nvPr>
        </p:nvSpPr>
        <p:spPr>
          <a:xfrm>
            <a:off x="3575050" y="878306"/>
            <a:ext cx="5111700" cy="3716400"/>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69" name="Google Shape;69;p9"/>
          <p:cNvSpPr txBox="1"/>
          <p:nvPr>
            <p:ph idx="2" type="body"/>
          </p:nvPr>
        </p:nvSpPr>
        <p:spPr>
          <a:xfrm>
            <a:off x="457208" y="1804738"/>
            <a:ext cx="3008400" cy="2790000"/>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0" name="Google Shape;70;p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0"/>
          <p:cNvSpPr txBox="1"/>
          <p:nvPr>
            <p:ph type="title"/>
          </p:nvPr>
        </p:nvSpPr>
        <p:spPr>
          <a:xfrm>
            <a:off x="1792288" y="3600452"/>
            <a:ext cx="5486400" cy="425100"/>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dk1"/>
              </a:buClr>
              <a:buSzPts val="1500"/>
              <a:buFont typeface="Arial"/>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0"/>
          <p:cNvSpPr/>
          <p:nvPr>
            <p:ph idx="2" type="pic"/>
          </p:nvPr>
        </p:nvSpPr>
        <p:spPr>
          <a:xfrm>
            <a:off x="1792288" y="830179"/>
            <a:ext cx="5486400" cy="2715600"/>
          </a:xfrm>
          <a:prstGeom prst="rect">
            <a:avLst/>
          </a:prstGeom>
          <a:noFill/>
          <a:ln>
            <a:noFill/>
          </a:ln>
        </p:spPr>
      </p:sp>
      <p:sp>
        <p:nvSpPr>
          <p:cNvPr id="76" name="Google Shape;76;p10"/>
          <p:cNvSpPr txBox="1"/>
          <p:nvPr>
            <p:ph idx="1" type="body"/>
          </p:nvPr>
        </p:nvSpPr>
        <p:spPr>
          <a:xfrm>
            <a:off x="1792288" y="4025507"/>
            <a:ext cx="5486400" cy="603600"/>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7" name="Google Shape;77;p1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830888"/>
            <a:ext cx="8229600" cy="85740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457200" y="1756191"/>
            <a:ext cx="8229600" cy="2838300"/>
          </a:xfrm>
          <a:prstGeom prst="rect">
            <a:avLst/>
          </a:prstGeom>
          <a:noFill/>
          <a:ln>
            <a:noFill/>
          </a:ln>
        </p:spPr>
        <p:txBody>
          <a:bodyPr anchorCtr="0" anchor="t" bIns="34275" lIns="68575" spcFirstLastPara="1" rIns="68575" wrap="square" tIns="34275">
            <a:norm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1" name="Google Shape;11;p1"/>
          <p:cNvCxnSpPr/>
          <p:nvPr/>
        </p:nvCxnSpPr>
        <p:spPr>
          <a:xfrm>
            <a:off x="152404" y="4931330"/>
            <a:ext cx="7050300" cy="0"/>
          </a:xfrm>
          <a:prstGeom prst="straightConnector1">
            <a:avLst/>
          </a:prstGeom>
          <a:noFill/>
          <a:ln cap="flat" cmpd="sng" w="12700">
            <a:solidFill>
              <a:srgbClr val="E4002B"/>
            </a:solidFill>
            <a:prstDash val="solid"/>
            <a:miter lim="400000"/>
            <a:headEnd len="sm" w="sm" type="none"/>
            <a:tailEnd len="sm" w="sm" type="none"/>
          </a:ln>
        </p:spPr>
      </p:cxnSp>
      <p:pic>
        <p:nvPicPr>
          <p:cNvPr id="12" name="Google Shape;12;p1"/>
          <p:cNvPicPr preferRelativeResize="0"/>
          <p:nvPr/>
        </p:nvPicPr>
        <p:blipFill rotWithShape="1">
          <a:blip r:embed="rId1">
            <a:alphaModFix/>
          </a:blip>
          <a:srcRect b="0" l="0" r="0" t="0"/>
          <a:stretch/>
        </p:blipFill>
        <p:spPr>
          <a:xfrm>
            <a:off x="287867" y="173873"/>
            <a:ext cx="8568268" cy="694724"/>
          </a:xfrm>
          <a:prstGeom prst="rect">
            <a:avLst/>
          </a:prstGeom>
          <a:noFill/>
          <a:ln>
            <a:noFill/>
          </a:ln>
        </p:spPr>
      </p:pic>
      <p:sp>
        <p:nvSpPr>
          <p:cNvPr id="13" name="Google Shape;13;p1"/>
          <p:cNvSpPr/>
          <p:nvPr/>
        </p:nvSpPr>
        <p:spPr>
          <a:xfrm>
            <a:off x="287867" y="287335"/>
            <a:ext cx="90600" cy="436800"/>
          </a:xfrm>
          <a:prstGeom prst="rect">
            <a:avLst/>
          </a:prstGeom>
          <a:solidFill>
            <a:srgbClr val="FFFF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ph type="ctrTitle"/>
          </p:nvPr>
        </p:nvSpPr>
        <p:spPr>
          <a:xfrm>
            <a:off x="685800" y="2020492"/>
            <a:ext cx="7772400" cy="1102500"/>
          </a:xfrm>
          <a:prstGeom prst="rect">
            <a:avLst/>
          </a:prstGeom>
        </p:spPr>
        <p:txBody>
          <a:bodyPr anchorCtr="0" anchor="ctr" bIns="34275" lIns="68575" spcFirstLastPara="1" rIns="68575" wrap="square" tIns="34275">
            <a:normAutofit fontScale="90000"/>
          </a:bodyPr>
          <a:lstStyle/>
          <a:p>
            <a:pPr indent="0" lvl="0" marL="0" rtl="0" algn="ctr">
              <a:spcBef>
                <a:spcPts val="0"/>
              </a:spcBef>
              <a:spcAft>
                <a:spcPts val="0"/>
              </a:spcAft>
              <a:buNone/>
            </a:pPr>
            <a:r>
              <a:rPr lang="en"/>
              <a:t>Bray Team Week 3 Update</a:t>
            </a:r>
            <a:endParaRPr/>
          </a:p>
        </p:txBody>
      </p:sp>
      <p:sp>
        <p:nvSpPr>
          <p:cNvPr id="85" name="Google Shape;85;p11"/>
          <p:cNvSpPr txBox="1"/>
          <p:nvPr>
            <p:ph idx="1" type="subTitle"/>
          </p:nvPr>
        </p:nvSpPr>
        <p:spPr>
          <a:xfrm>
            <a:off x="494700" y="3176550"/>
            <a:ext cx="8154600" cy="892500"/>
          </a:xfrm>
          <a:prstGeom prst="rect">
            <a:avLst/>
          </a:prstGeom>
        </p:spPr>
        <p:txBody>
          <a:bodyPr anchorCtr="0" anchor="t" bIns="34275" lIns="68575" spcFirstLastPara="1" rIns="68575" wrap="square" tIns="34275">
            <a:normAutofit fontScale="70000"/>
          </a:bodyPr>
          <a:lstStyle/>
          <a:p>
            <a:pPr indent="0" lvl="0" marL="0" rtl="0" algn="ctr">
              <a:spcBef>
                <a:spcPts val="400"/>
              </a:spcBef>
              <a:spcAft>
                <a:spcPts val="0"/>
              </a:spcAft>
              <a:buNone/>
            </a:pPr>
            <a:r>
              <a:rPr lang="en"/>
              <a:t>Avery Haynes, Locke Lehmann, Travis Carlson, Cody Sims, Zachary Walker, Michael Hager</a:t>
            </a:r>
            <a:endParaRPr/>
          </a:p>
          <a:p>
            <a:pPr indent="0" lvl="0" marL="0" rtl="0" algn="ctr">
              <a:spcBef>
                <a:spcPts val="400"/>
              </a:spcBef>
              <a:spcAft>
                <a:spcPts val="0"/>
              </a:spcAft>
              <a:buNone/>
            </a:pPr>
            <a:r>
              <a:t/>
            </a:r>
            <a:endParaRPr/>
          </a:p>
          <a:p>
            <a:pPr indent="0" lvl="0" marL="0" rtl="0" algn="ctr">
              <a:spcBef>
                <a:spcPts val="400"/>
              </a:spcBef>
              <a:spcAft>
                <a:spcPts val="0"/>
              </a:spcAft>
              <a:buNone/>
            </a:pPr>
            <a:r>
              <a:rPr lang="en"/>
              <a:t>Week of 8/28/2023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Week 2 Tasks</a:t>
            </a:r>
            <a:endParaRPr/>
          </a:p>
        </p:txBody>
      </p:sp>
      <p:graphicFrame>
        <p:nvGraphicFramePr>
          <p:cNvPr id="91" name="Google Shape;91;p12"/>
          <p:cNvGraphicFramePr/>
          <p:nvPr/>
        </p:nvGraphicFramePr>
        <p:xfrm>
          <a:off x="1271588" y="1353200"/>
          <a:ext cx="3000000" cy="3000000"/>
        </p:xfrm>
        <a:graphic>
          <a:graphicData uri="http://schemas.openxmlformats.org/drawingml/2006/table">
            <a:tbl>
              <a:tblPr>
                <a:noFill/>
                <a:tableStyleId>{9297847C-C985-4DAB-A020-89AACF38E32D}</a:tableStyleId>
              </a:tblPr>
              <a:tblGrid>
                <a:gridCol w="2038350"/>
                <a:gridCol w="876300"/>
                <a:gridCol w="1152525"/>
                <a:gridCol w="2533650"/>
              </a:tblGrid>
              <a:tr h="333375">
                <a:tc>
                  <a:txBody>
                    <a:bodyPr/>
                    <a:lstStyle/>
                    <a:p>
                      <a:pPr indent="0" lvl="0" marL="0" rtl="0" algn="l">
                        <a:lnSpc>
                          <a:spcPct val="115000"/>
                        </a:lnSpc>
                        <a:spcBef>
                          <a:spcPts val="0"/>
                        </a:spcBef>
                        <a:spcAft>
                          <a:spcPts val="0"/>
                        </a:spcAft>
                        <a:buNone/>
                      </a:pPr>
                      <a:r>
                        <a:rPr lang="en" sz="1000">
                          <a:solidFill>
                            <a:srgbClr val="FFFFFF"/>
                          </a:solidFill>
                        </a:rPr>
                        <a:t>Deliverable</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ctr">
                        <a:lnSpc>
                          <a:spcPct val="115000"/>
                        </a:lnSpc>
                        <a:spcBef>
                          <a:spcPts val="0"/>
                        </a:spcBef>
                        <a:spcAft>
                          <a:spcPts val="0"/>
                        </a:spcAft>
                        <a:buNone/>
                      </a:pPr>
                      <a:r>
                        <a:rPr lang="en" sz="1000">
                          <a:solidFill>
                            <a:srgbClr val="FFFFFF"/>
                          </a:solidFill>
                        </a:rPr>
                        <a:t>Team Member</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ctr">
                        <a:lnSpc>
                          <a:spcPct val="115000"/>
                        </a:lnSpc>
                        <a:spcBef>
                          <a:spcPts val="0"/>
                        </a:spcBef>
                        <a:spcAft>
                          <a:spcPts val="0"/>
                        </a:spcAft>
                        <a:buNone/>
                      </a:pPr>
                      <a:r>
                        <a:rPr lang="en" sz="1000">
                          <a:solidFill>
                            <a:srgbClr val="FFFFFF"/>
                          </a:solidFill>
                        </a:rPr>
                        <a:t>Percent Completed</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l">
                        <a:lnSpc>
                          <a:spcPct val="115000"/>
                        </a:lnSpc>
                        <a:spcBef>
                          <a:spcPts val="0"/>
                        </a:spcBef>
                        <a:spcAft>
                          <a:spcPts val="0"/>
                        </a:spcAft>
                        <a:buNone/>
                      </a:pPr>
                      <a:r>
                        <a:rPr lang="en" sz="1000">
                          <a:solidFill>
                            <a:srgbClr val="FFFFFF"/>
                          </a:solidFill>
                        </a:rPr>
                        <a:t>Notes</a:t>
                      </a:r>
                      <a:endParaRPr sz="1000">
                        <a:solidFill>
                          <a:srgbClr val="FFFFFF"/>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r>
              <a:tr h="333375">
                <a:tc>
                  <a:txBody>
                    <a:bodyPr/>
                    <a:lstStyle/>
                    <a:p>
                      <a:pPr indent="0" lvl="0" marL="0" rtl="0" algn="l">
                        <a:lnSpc>
                          <a:spcPct val="115000"/>
                        </a:lnSpc>
                        <a:spcBef>
                          <a:spcPts val="0"/>
                        </a:spcBef>
                        <a:spcAft>
                          <a:spcPts val="0"/>
                        </a:spcAft>
                        <a:buNone/>
                      </a:pPr>
                      <a:r>
                        <a:rPr lang="en" sz="1000"/>
                        <a:t>Compile questions for Bray for in-person meeting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Travis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80%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1000"/>
                        <a:t>Question list is nearly complete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Logistics for traveling to Bray 9/8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Zack</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Day set, need time and travel arrangements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04850">
                <a:tc>
                  <a:txBody>
                    <a:bodyPr/>
                    <a:lstStyle/>
                    <a:p>
                      <a:pPr indent="0" lvl="0" marL="0" rtl="0" algn="l">
                        <a:lnSpc>
                          <a:spcPct val="115000"/>
                        </a:lnSpc>
                        <a:spcBef>
                          <a:spcPts val="0"/>
                        </a:spcBef>
                        <a:spcAft>
                          <a:spcPts val="0"/>
                        </a:spcAft>
                        <a:buNone/>
                      </a:pPr>
                      <a:r>
                        <a:rPr lang="en" sz="1000"/>
                        <a:t>Complete technical question assignment to help with answering SNPS and update with new leakage deliverable</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Avery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100%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The whole team will work on the assignment, we already have it mostly done but we need to update it and complete it after our 8/28 meeting.</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Research Ball Valves and share with team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Cody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solidFill>
                            <a:srgbClr val="38761D"/>
                          </a:solidFill>
                        </a:rPr>
                        <a:t>50%</a:t>
                      </a:r>
                      <a:endParaRPr sz="1000">
                        <a:solidFill>
                          <a:srgbClr val="38761D"/>
                        </a:solidFill>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On-going research, compiling shareable notes</a:t>
                      </a:r>
                      <a:endParaRPr sz="1000"/>
                    </a:p>
                  </a:txBody>
                  <a:tcPr marT="19050" marB="19050" marR="91425" marL="91425"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Research Butterfly Valves and share with team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Locke</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80%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finished cross sectional area should move to focus on embedded sensors.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3375">
                <a:tc>
                  <a:txBody>
                    <a:bodyPr/>
                    <a:lstStyle/>
                    <a:p>
                      <a:pPr indent="0" lvl="0" marL="0" rtl="0" algn="l">
                        <a:lnSpc>
                          <a:spcPct val="115000"/>
                        </a:lnSpc>
                        <a:spcBef>
                          <a:spcPts val="0"/>
                        </a:spcBef>
                        <a:spcAft>
                          <a:spcPts val="0"/>
                        </a:spcAft>
                        <a:buNone/>
                      </a:pPr>
                      <a:r>
                        <a:rPr lang="en" sz="1000"/>
                        <a:t>Setup weekly meetings and update team deliverables.</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Michael</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30%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Day and time set for weekly meetings. Updating deliverables after team update.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Week 3 Plans</a:t>
            </a:r>
            <a:endParaRPr/>
          </a:p>
        </p:txBody>
      </p:sp>
      <p:graphicFrame>
        <p:nvGraphicFramePr>
          <p:cNvPr id="97" name="Google Shape;97;p13"/>
          <p:cNvGraphicFramePr/>
          <p:nvPr/>
        </p:nvGraphicFramePr>
        <p:xfrm>
          <a:off x="724838" y="1097275"/>
          <a:ext cx="3000000" cy="3000000"/>
        </p:xfrm>
        <a:graphic>
          <a:graphicData uri="http://schemas.openxmlformats.org/drawingml/2006/table">
            <a:tbl>
              <a:tblPr>
                <a:noFill/>
                <a:tableStyleId>{9297847C-C985-4DAB-A020-89AACF38E32D}</a:tableStyleId>
              </a:tblPr>
              <a:tblGrid>
                <a:gridCol w="2829675"/>
                <a:gridCol w="1107775"/>
                <a:gridCol w="1541275"/>
                <a:gridCol w="2215575"/>
              </a:tblGrid>
              <a:tr h="598825">
                <a:tc>
                  <a:txBody>
                    <a:bodyPr/>
                    <a:lstStyle/>
                    <a:p>
                      <a:pPr indent="0" lvl="0" marL="0" rtl="0" algn="l">
                        <a:lnSpc>
                          <a:spcPct val="115000"/>
                        </a:lnSpc>
                        <a:spcBef>
                          <a:spcPts val="0"/>
                        </a:spcBef>
                        <a:spcAft>
                          <a:spcPts val="0"/>
                        </a:spcAft>
                        <a:buNone/>
                      </a:pPr>
                      <a:r>
                        <a:rPr lang="en" sz="1000">
                          <a:solidFill>
                            <a:srgbClr val="FFFFFF"/>
                          </a:solidFill>
                        </a:rPr>
                        <a:t>Deliverable</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ctr">
                        <a:lnSpc>
                          <a:spcPct val="115000"/>
                        </a:lnSpc>
                        <a:spcBef>
                          <a:spcPts val="0"/>
                        </a:spcBef>
                        <a:spcAft>
                          <a:spcPts val="0"/>
                        </a:spcAft>
                        <a:buNone/>
                      </a:pPr>
                      <a:r>
                        <a:rPr lang="en" sz="1000">
                          <a:solidFill>
                            <a:srgbClr val="FFFFFF"/>
                          </a:solidFill>
                        </a:rPr>
                        <a:t>Team Member</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ctr">
                        <a:lnSpc>
                          <a:spcPct val="115000"/>
                        </a:lnSpc>
                        <a:spcBef>
                          <a:spcPts val="0"/>
                        </a:spcBef>
                        <a:spcAft>
                          <a:spcPts val="0"/>
                        </a:spcAft>
                        <a:buNone/>
                      </a:pPr>
                      <a:r>
                        <a:rPr lang="en" sz="1000">
                          <a:solidFill>
                            <a:srgbClr val="FFFFFF"/>
                          </a:solidFill>
                        </a:rPr>
                        <a:t>Percent Completed</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c>
                  <a:txBody>
                    <a:bodyPr/>
                    <a:lstStyle/>
                    <a:p>
                      <a:pPr indent="0" lvl="0" marL="0" rtl="0" algn="l">
                        <a:lnSpc>
                          <a:spcPct val="115000"/>
                        </a:lnSpc>
                        <a:spcBef>
                          <a:spcPts val="0"/>
                        </a:spcBef>
                        <a:spcAft>
                          <a:spcPts val="0"/>
                        </a:spcAft>
                        <a:buNone/>
                      </a:pPr>
                      <a:r>
                        <a:rPr lang="en" sz="1000">
                          <a:solidFill>
                            <a:srgbClr val="FFFFFF"/>
                          </a:solidFill>
                        </a:rPr>
                        <a:t>Notes</a:t>
                      </a:r>
                      <a:endParaRPr sz="1000">
                        <a:solidFill>
                          <a:srgbClr val="FFFFF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60000"/>
                    </a:solidFill>
                  </a:tcPr>
                </a:tc>
              </a:tr>
              <a:tr h="684375">
                <a:tc>
                  <a:txBody>
                    <a:bodyPr/>
                    <a:lstStyle/>
                    <a:p>
                      <a:pPr indent="0" lvl="0" marL="0" rtl="0" algn="l">
                        <a:lnSpc>
                          <a:spcPct val="115000"/>
                        </a:lnSpc>
                        <a:spcBef>
                          <a:spcPts val="0"/>
                        </a:spcBef>
                        <a:spcAft>
                          <a:spcPts val="0"/>
                        </a:spcAft>
                        <a:buNone/>
                      </a:pPr>
                      <a:r>
                        <a:rPr lang="en" sz="1000"/>
                        <a:t>Write individual DR1 reports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All</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Need to write individual DR1 reports, due on Monday 9/11</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84375">
                <a:tc>
                  <a:txBody>
                    <a:bodyPr/>
                    <a:lstStyle/>
                    <a:p>
                      <a:pPr indent="0" lvl="0" marL="0" rtl="0" algn="l">
                        <a:lnSpc>
                          <a:spcPct val="115000"/>
                        </a:lnSpc>
                        <a:spcBef>
                          <a:spcPts val="0"/>
                        </a:spcBef>
                        <a:spcAft>
                          <a:spcPts val="0"/>
                        </a:spcAft>
                        <a:buNone/>
                      </a:pPr>
                      <a:r>
                        <a:rPr lang="en" sz="1000"/>
                        <a:t>Research embedded valve sensors for ball valve</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Cody</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Complete ball valve research, start research on sensors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92325">
                <a:tc>
                  <a:txBody>
                    <a:bodyPr/>
                    <a:lstStyle/>
                    <a:p>
                      <a:pPr indent="0" lvl="0" marL="0" rtl="0" algn="l">
                        <a:lnSpc>
                          <a:spcPct val="115000"/>
                        </a:lnSpc>
                        <a:spcBef>
                          <a:spcPts val="0"/>
                        </a:spcBef>
                        <a:spcAft>
                          <a:spcPts val="0"/>
                        </a:spcAft>
                        <a:buNone/>
                      </a:pPr>
                      <a:r>
                        <a:rPr lang="en" sz="1000">
                          <a:solidFill>
                            <a:srgbClr val="1F1F1F"/>
                          </a:solidFill>
                        </a:rPr>
                        <a:t>Research embedded valve sensors for butterfly valve</a:t>
                      </a:r>
                      <a:endParaRPr sz="1000">
                        <a:solidFill>
                          <a:srgbClr val="1F1F1F"/>
                        </a:solidFill>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t>Locke</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completed the cross sectional area, need to focus on sensors.</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84375">
                <a:tc>
                  <a:txBody>
                    <a:bodyPr/>
                    <a:lstStyle/>
                    <a:p>
                      <a:pPr indent="0" lvl="0" marL="0" rtl="0" algn="l">
                        <a:lnSpc>
                          <a:spcPct val="115000"/>
                        </a:lnSpc>
                        <a:spcBef>
                          <a:spcPts val="0"/>
                        </a:spcBef>
                        <a:spcAft>
                          <a:spcPts val="0"/>
                        </a:spcAft>
                        <a:buNone/>
                      </a:pPr>
                      <a:r>
                        <a:rPr lang="en" sz="1000"/>
                        <a:t>Visit Bray campus in Houston on 9/8</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All</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Will drive down after classes on 9/8, around 1 PM</a:t>
                      </a:r>
                      <a:endParaRPr sz="10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Butterfly Valve Research</a:t>
            </a:r>
            <a:endParaRPr/>
          </a:p>
        </p:txBody>
      </p:sp>
      <p:sp>
        <p:nvSpPr>
          <p:cNvPr id="103" name="Google Shape;103;p14"/>
          <p:cNvSpPr txBox="1"/>
          <p:nvPr>
            <p:ph idx="1" type="body"/>
          </p:nvPr>
        </p:nvSpPr>
        <p:spPr>
          <a:xfrm>
            <a:off x="457200" y="1109125"/>
            <a:ext cx="4851600" cy="3485400"/>
          </a:xfrm>
          <a:prstGeom prst="rect">
            <a:avLst/>
          </a:prstGeom>
        </p:spPr>
        <p:txBody>
          <a:bodyPr anchorCtr="0" anchor="t" bIns="34275" lIns="68575" spcFirstLastPara="1" rIns="68575" wrap="square" tIns="34275">
            <a:normAutofit fontScale="77500"/>
          </a:bodyPr>
          <a:lstStyle/>
          <a:p>
            <a:pPr indent="-282733" lvl="0" marL="457200" rtl="0" algn="l">
              <a:lnSpc>
                <a:spcPct val="115000"/>
              </a:lnSpc>
              <a:spcBef>
                <a:spcPts val="0"/>
              </a:spcBef>
              <a:spcAft>
                <a:spcPts val="0"/>
              </a:spcAft>
              <a:buClr>
                <a:schemeClr val="dk1"/>
              </a:buClr>
              <a:buSzPct val="100000"/>
              <a:buAutoNum type="arabicPeriod"/>
            </a:pPr>
            <a:r>
              <a:rPr b="1" lang="en" sz="1100">
                <a:solidFill>
                  <a:schemeClr val="dk1"/>
                </a:solidFill>
              </a:rPr>
              <a:t>STEM BUSHING</a:t>
            </a:r>
            <a:r>
              <a:rPr lang="en" sz="1100">
                <a:solidFill>
                  <a:schemeClr val="dk1"/>
                </a:solidFill>
              </a:rPr>
              <a:t>: Non-corrosive, heavy duty acetal bushing absorbs actuator side thrust</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STEM SEAL</a:t>
            </a:r>
            <a:r>
              <a:rPr lang="en" sz="1100">
                <a:solidFill>
                  <a:schemeClr val="dk1"/>
                </a:solidFill>
              </a:rPr>
              <a:t>: Double “U” cup seal design is self-adjusting and gives positive sealing in both directions</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DISC/STEM</a:t>
            </a:r>
            <a:r>
              <a:rPr lang="en" sz="1100">
                <a:solidFill>
                  <a:schemeClr val="dk1"/>
                </a:solidFill>
              </a:rPr>
              <a:t>: One piece design. The disc edge is spherically machined and hand polished to produce a bubble tight shutoff, minimum torque, and longer seat life</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PRIMARY AND SECONDARY SEALS</a:t>
            </a:r>
            <a:r>
              <a:rPr lang="en" sz="1100">
                <a:solidFill>
                  <a:schemeClr val="dk1"/>
                </a:solidFill>
              </a:rPr>
              <a:t>: These seals prevent line media from coming in contact with the stem or body. Primary seal is achieved by an interference fit of the molded seat flat with the disc hub. Secondary seal is created because the stem diameter is greater than the diameter of the seat stem hole.</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SEAT</a:t>
            </a:r>
            <a:r>
              <a:rPr lang="en" sz="1100">
                <a:solidFill>
                  <a:schemeClr val="dk1"/>
                </a:solidFill>
              </a:rPr>
              <a:t>: Bray’s tongue and groove seat design provides complete isolation of flowing media from the body. The seat also features a molded o-ring which eliminates the need of flange gaskets.</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BODY</a:t>
            </a:r>
            <a:r>
              <a:rPr lang="en" sz="1100">
                <a:solidFill>
                  <a:schemeClr val="dk1"/>
                </a:solidFill>
              </a:rPr>
              <a:t>: Two piece wafer or lug style allows for ease of assembly and maintenance. </a:t>
            </a:r>
            <a:endParaRPr sz="1100">
              <a:solidFill>
                <a:schemeClr val="dk1"/>
              </a:solidFill>
            </a:endParaRPr>
          </a:p>
          <a:p>
            <a:pPr indent="-282733" lvl="0" marL="457200" rtl="0" algn="l">
              <a:lnSpc>
                <a:spcPct val="115000"/>
              </a:lnSpc>
              <a:spcBef>
                <a:spcPts val="1000"/>
              </a:spcBef>
              <a:spcAft>
                <a:spcPts val="0"/>
              </a:spcAft>
              <a:buClr>
                <a:schemeClr val="dk1"/>
              </a:buClr>
              <a:buSzPct val="100000"/>
              <a:buAutoNum type="arabicPeriod"/>
            </a:pPr>
            <a:r>
              <a:rPr b="1" lang="en" sz="1100">
                <a:solidFill>
                  <a:schemeClr val="dk1"/>
                </a:solidFill>
              </a:rPr>
              <a:t>BODY COATINGS</a:t>
            </a:r>
            <a:r>
              <a:rPr lang="en" sz="1100">
                <a:solidFill>
                  <a:schemeClr val="dk1"/>
                </a:solidFill>
              </a:rPr>
              <a:t>: For excellent corrosion resistance, Nylon 11 coating is standard for 1”- 8” valves </a:t>
            </a:r>
            <a:endParaRPr sz="1100">
              <a:solidFill>
                <a:schemeClr val="dk1"/>
              </a:solidFill>
            </a:endParaRPr>
          </a:p>
          <a:p>
            <a:pPr indent="0" lvl="0" marL="0" rtl="0" algn="l">
              <a:spcBef>
                <a:spcPts val="500"/>
              </a:spcBef>
              <a:spcAft>
                <a:spcPts val="0"/>
              </a:spcAft>
              <a:buNone/>
            </a:pPr>
            <a:r>
              <a:t/>
            </a:r>
            <a:endParaRPr/>
          </a:p>
        </p:txBody>
      </p:sp>
      <p:pic>
        <p:nvPicPr>
          <p:cNvPr id="104" name="Google Shape;104;p14"/>
          <p:cNvPicPr preferRelativeResize="0"/>
          <p:nvPr/>
        </p:nvPicPr>
        <p:blipFill>
          <a:blip r:embed="rId3">
            <a:alphaModFix/>
          </a:blip>
          <a:stretch>
            <a:fillRect/>
          </a:stretch>
        </p:blipFill>
        <p:spPr>
          <a:xfrm>
            <a:off x="6131475" y="997300"/>
            <a:ext cx="2146950" cy="3644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482600" y="76201"/>
            <a:ext cx="5765700" cy="8574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Ball Valve Research - F15/F30</a:t>
            </a:r>
            <a:endParaRPr/>
          </a:p>
        </p:txBody>
      </p:sp>
      <p:sp>
        <p:nvSpPr>
          <p:cNvPr id="110" name="Google Shape;110;p15"/>
          <p:cNvSpPr txBox="1"/>
          <p:nvPr>
            <p:ph idx="1" type="body"/>
          </p:nvPr>
        </p:nvSpPr>
        <p:spPr>
          <a:xfrm>
            <a:off x="457200" y="1109125"/>
            <a:ext cx="4114800" cy="3485400"/>
          </a:xfrm>
          <a:prstGeom prst="rect">
            <a:avLst/>
          </a:prstGeom>
        </p:spPr>
        <p:txBody>
          <a:bodyPr anchorCtr="0" anchor="t" bIns="34275" lIns="68575" spcFirstLastPara="1" rIns="68575" wrap="square" tIns="34275">
            <a:normAutofit lnSpcReduction="20000"/>
          </a:bodyPr>
          <a:lstStyle/>
          <a:p>
            <a:pPr indent="0" lvl="0" marL="0" rtl="0" algn="l">
              <a:spcBef>
                <a:spcPts val="500"/>
              </a:spcBef>
              <a:spcAft>
                <a:spcPts val="0"/>
              </a:spcAft>
              <a:buNone/>
            </a:pPr>
            <a:r>
              <a:rPr b="1" lang="en" sz="1200">
                <a:solidFill>
                  <a:schemeClr val="dk1"/>
                </a:solidFill>
              </a:rPr>
              <a:t>Ball</a:t>
            </a:r>
            <a:r>
              <a:rPr lang="en" sz="1200">
                <a:solidFill>
                  <a:schemeClr val="dk1"/>
                </a:solidFill>
              </a:rPr>
              <a:t> | Balls are precision machined and mirror finished for bubble-tight shut off and less operating torque. As an added safety feature, a hole in the stem slot of each ball equalizes pressure between the body cavity and the line media flow</a:t>
            </a:r>
            <a:endParaRPr sz="1200">
              <a:solidFill>
                <a:schemeClr val="dk1"/>
              </a:solidFill>
            </a:endParaRPr>
          </a:p>
          <a:p>
            <a:pPr indent="0" lvl="0" marL="0" rtl="0" algn="l">
              <a:spcBef>
                <a:spcPts val="500"/>
              </a:spcBef>
              <a:spcAft>
                <a:spcPts val="0"/>
              </a:spcAft>
              <a:buNone/>
            </a:pPr>
            <a:r>
              <a:rPr b="1" lang="en" sz="1200">
                <a:solidFill>
                  <a:schemeClr val="dk1"/>
                </a:solidFill>
              </a:rPr>
              <a:t>Body/Endcap</a:t>
            </a:r>
            <a:r>
              <a:rPr lang="en" sz="1200">
                <a:solidFill>
                  <a:schemeClr val="dk1"/>
                </a:solidFill>
              </a:rPr>
              <a:t> | 1/2"-4" (DN15-DN100) valve bodies are investment cast and solution annealed/ normalized for the highest quality and added strength. All body castings are marked with a foundry heat number for full traceability. Carbon steel bodies are phosphate coated for increased corrosion resistance.</a:t>
            </a:r>
            <a:endParaRPr sz="1200">
              <a:solidFill>
                <a:schemeClr val="dk1"/>
              </a:solidFill>
            </a:endParaRPr>
          </a:p>
          <a:p>
            <a:pPr indent="0" lvl="0" marL="0" rtl="0" algn="l">
              <a:spcBef>
                <a:spcPts val="500"/>
              </a:spcBef>
              <a:spcAft>
                <a:spcPts val="0"/>
              </a:spcAft>
              <a:buNone/>
            </a:pPr>
            <a:r>
              <a:rPr b="1" lang="en" sz="1200">
                <a:solidFill>
                  <a:schemeClr val="dk1"/>
                </a:solidFill>
              </a:rPr>
              <a:t>Secure Mount</a:t>
            </a:r>
            <a:r>
              <a:rPr lang="en" sz="1200">
                <a:solidFill>
                  <a:schemeClr val="dk1"/>
                </a:solidFill>
              </a:rPr>
              <a:t> | Flanged Series valves offer ease of automation due to an integrally cast actuator mounting pad which complies with ISO 5211 through 2" (DN50) sizes</a:t>
            </a:r>
            <a:endParaRPr sz="1200">
              <a:solidFill>
                <a:schemeClr val="dk1"/>
              </a:solidFill>
            </a:endParaRPr>
          </a:p>
          <a:p>
            <a:pPr indent="0" lvl="0" marL="0" rtl="0" algn="l">
              <a:spcBef>
                <a:spcPts val="500"/>
              </a:spcBef>
              <a:spcAft>
                <a:spcPts val="0"/>
              </a:spcAft>
              <a:buNone/>
            </a:pPr>
            <a:r>
              <a:rPr b="1" lang="en" sz="1200">
                <a:solidFill>
                  <a:schemeClr val="dk1"/>
                </a:solidFill>
              </a:rPr>
              <a:t>Seat</a:t>
            </a:r>
            <a:r>
              <a:rPr lang="en" sz="1200">
                <a:solidFill>
                  <a:schemeClr val="dk1"/>
                </a:solidFill>
              </a:rPr>
              <a:t> | The seat design ensures bi-directional, bubbletight sealing with low operating torque. All resilient seats feature relief slots or seat O.D. clearance to relieve pressure past the upstream seat. The seats are preloaded between the ball and body during assembly to ensure sealing against low-pressure and vacuum service</a:t>
            </a:r>
            <a:endParaRPr sz="1200">
              <a:solidFill>
                <a:schemeClr val="dk1"/>
              </a:solidFill>
            </a:endParaRPr>
          </a:p>
        </p:txBody>
      </p:sp>
      <p:pic>
        <p:nvPicPr>
          <p:cNvPr id="111" name="Google Shape;111;p15"/>
          <p:cNvPicPr preferRelativeResize="0"/>
          <p:nvPr/>
        </p:nvPicPr>
        <p:blipFill>
          <a:blip r:embed="rId3">
            <a:alphaModFix/>
          </a:blip>
          <a:stretch>
            <a:fillRect/>
          </a:stretch>
        </p:blipFill>
        <p:spPr>
          <a:xfrm>
            <a:off x="5270350" y="1089175"/>
            <a:ext cx="2710175" cy="352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82600" y="76201"/>
            <a:ext cx="5765700" cy="8574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Week 3 Issues/Needs</a:t>
            </a:r>
            <a:endParaRPr/>
          </a:p>
        </p:txBody>
      </p:sp>
      <p:sp>
        <p:nvSpPr>
          <p:cNvPr id="117" name="Google Shape;117;p16"/>
          <p:cNvSpPr txBox="1"/>
          <p:nvPr/>
        </p:nvSpPr>
        <p:spPr>
          <a:xfrm>
            <a:off x="511025" y="1254350"/>
            <a:ext cx="8196300" cy="3229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Need more specification information on valves and </a:t>
            </a:r>
            <a:r>
              <a:rPr lang="en" sz="2400">
                <a:solidFill>
                  <a:srgbClr val="666666"/>
                </a:solidFill>
                <a:latin typeface="Calibri"/>
                <a:ea typeface="Calibri"/>
                <a:cs typeface="Calibri"/>
                <a:sym typeface="Calibri"/>
              </a:rPr>
              <a:t>actuators - should receive on in-person visit 9/8</a:t>
            </a:r>
            <a:endParaRPr sz="2400">
              <a:solidFill>
                <a:srgbClr val="666666"/>
              </a:solidFill>
              <a:latin typeface="Calibri"/>
              <a:ea typeface="Calibri"/>
              <a:cs typeface="Calibri"/>
              <a:sym typeface="Calibri"/>
            </a:endParaRPr>
          </a:p>
          <a:p>
            <a:pPr indent="-381000" lvl="0" marL="457200" rtl="0" algn="l">
              <a:spcBef>
                <a:spcPts val="100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Discuss logistics of added leakage deliverable with Bray during 9/8 visit</a:t>
            </a:r>
            <a:endParaRPr sz="2400">
              <a:solidFill>
                <a:srgbClr val="666666"/>
              </a:solidFill>
              <a:latin typeface="Calibri"/>
              <a:ea typeface="Calibri"/>
              <a:cs typeface="Calibri"/>
              <a:sym typeface="Calibri"/>
            </a:endParaRPr>
          </a:p>
          <a:p>
            <a:pPr indent="-381000" lvl="0" marL="457200" rtl="0" algn="l">
              <a:spcBef>
                <a:spcPts val="1000"/>
              </a:spcBef>
              <a:spcAft>
                <a:spcPts val="0"/>
              </a:spcAft>
              <a:buClr>
                <a:srgbClr val="666666"/>
              </a:buClr>
              <a:buSzPts val="2400"/>
              <a:buFont typeface="Calibri"/>
              <a:buChar char="●"/>
            </a:pPr>
            <a:r>
              <a:rPr lang="en" sz="2400">
                <a:solidFill>
                  <a:srgbClr val="666666"/>
                </a:solidFill>
                <a:latin typeface="Calibri"/>
                <a:ea typeface="Calibri"/>
                <a:cs typeface="Calibri"/>
                <a:sym typeface="Calibri"/>
              </a:rPr>
              <a:t>Majority of group working on Design Report 1 this week, focus will shift to group design work after Monday</a:t>
            </a:r>
            <a:endParaRPr sz="2400">
              <a:solidFill>
                <a:srgbClr val="666666"/>
              </a:solidFill>
              <a:latin typeface="Calibri"/>
              <a:ea typeface="Calibri"/>
              <a:cs typeface="Calibri"/>
              <a:sym typeface="Calibri"/>
            </a:endParaRPr>
          </a:p>
          <a:p>
            <a:pPr indent="0" lvl="0" marL="457200" rtl="0" algn="l">
              <a:spcBef>
                <a:spcPts val="1000"/>
              </a:spcBef>
              <a:spcAft>
                <a:spcPts val="0"/>
              </a:spcAft>
              <a:buNone/>
            </a:pPr>
            <a:r>
              <a:t/>
            </a:r>
            <a:endParaRPr sz="240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