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55178B1-8F4A-4450-A879-F57617406961}">
  <a:tblStyle styleId="{A55178B1-8F4A-4450-A879-F5761740696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068B0E90-8EB6-4C48-A1A9-4D9575521279}" styleName="Table_1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7d46f0030f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7d46f0030f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7d46f0030f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7d46f0030f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7d46f0030f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7d46f0030f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7d46f0030f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7d46f0030f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7d46f0030f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7d46f0030f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7d46f0030f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7d46f0030f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7d46f0030f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7d46f0030f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7d46f0030f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7d46f0030f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7d46f0030f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7d46f0030f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7d9a86271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7d9a86271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7d46f0030f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7d46f0030f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7d9a86271b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27d9a86271b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7d46f0030f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27d46f0030f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7d46f0030f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7d46f0030f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7d46f0030f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7d46f0030f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7d46f0030f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7d46f0030f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7d5c5923f2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7d5c5923f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7d46f0030f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7d46f0030f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7d46f0030f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7d46f0030f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7d46f0030f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7d46f0030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g"/><Relationship Id="rId3" Type="http://schemas.openxmlformats.org/officeDocument/2006/relationships/image" Target="../media/image7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cademicBdlg.jpg" id="15" name="Google Shape;15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98344" y="155321"/>
            <a:ext cx="8747310" cy="4840245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2"/>
          <p:cNvSpPr/>
          <p:nvPr/>
        </p:nvSpPr>
        <p:spPr>
          <a:xfrm>
            <a:off x="198344" y="2028976"/>
            <a:ext cx="89100" cy="10287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2"/>
          <p:cNvSpPr/>
          <p:nvPr/>
        </p:nvSpPr>
        <p:spPr>
          <a:xfrm>
            <a:off x="8856502" y="2028976"/>
            <a:ext cx="89100" cy="10287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2"/>
          <p:cNvSpPr txBox="1"/>
          <p:nvPr>
            <p:ph type="ctrTitle"/>
          </p:nvPr>
        </p:nvSpPr>
        <p:spPr>
          <a:xfrm>
            <a:off x="685800" y="2020492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Arial"/>
              <a:buNone/>
              <a:defRPr b="0" sz="53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1371600" y="3176543"/>
            <a:ext cx="6400800" cy="8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ctr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i="1" sz="21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1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0" name="Google Shape;20;p2"/>
          <p:cNvSpPr txBox="1"/>
          <p:nvPr>
            <p:ph idx="10" type="dt"/>
          </p:nvPr>
        </p:nvSpPr>
        <p:spPr>
          <a:xfrm>
            <a:off x="457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idx="11" type="ftr"/>
          </p:nvPr>
        </p:nvSpPr>
        <p:spPr>
          <a:xfrm>
            <a:off x="3124200" y="4767265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2" name="Google Shape;22;p2"/>
          <p:cNvSpPr txBox="1"/>
          <p:nvPr>
            <p:ph idx="12" type="sldNum"/>
          </p:nvPr>
        </p:nvSpPr>
        <p:spPr>
          <a:xfrm>
            <a:off x="6553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3" name="Google Shape;23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35832" y="614549"/>
            <a:ext cx="672336" cy="5524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 txBox="1"/>
          <p:nvPr>
            <p:ph type="title"/>
          </p:nvPr>
        </p:nvSpPr>
        <p:spPr>
          <a:xfrm>
            <a:off x="482600" y="76201"/>
            <a:ext cx="57657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0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" type="body"/>
          </p:nvPr>
        </p:nvSpPr>
        <p:spPr>
          <a:xfrm>
            <a:off x="457200" y="1109133"/>
            <a:ext cx="8229600" cy="34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400"/>
              <a:buNone/>
              <a:defRPr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100"/>
              <a:buNone/>
              <a:defRPr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spcBef>
                <a:spcPts val="300"/>
              </a:spcBef>
              <a:spcAft>
                <a:spcPts val="0"/>
              </a:spcAft>
              <a:buClr>
                <a:srgbClr val="7F7F7F"/>
              </a:buClr>
              <a:buSzPts val="1500"/>
              <a:buNone/>
              <a:defRPr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spcBef>
                <a:spcPts val="300"/>
              </a:spcBef>
              <a:spcAft>
                <a:spcPts val="0"/>
              </a:spcAft>
              <a:buClr>
                <a:srgbClr val="7F7F7F"/>
              </a:buClr>
              <a:buSzPts val="1500"/>
              <a:buNone/>
              <a:defRPr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0" type="dt"/>
          </p:nvPr>
        </p:nvSpPr>
        <p:spPr>
          <a:xfrm>
            <a:off x="457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1" type="ftr"/>
          </p:nvPr>
        </p:nvSpPr>
        <p:spPr>
          <a:xfrm>
            <a:off x="3124200" y="4767265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9" name="Google Shape;29;p3"/>
          <p:cNvSpPr txBox="1"/>
          <p:nvPr>
            <p:ph idx="12" type="sldNum"/>
          </p:nvPr>
        </p:nvSpPr>
        <p:spPr>
          <a:xfrm>
            <a:off x="6553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SCwall.psd" id="31" name="Google Shape;31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94954" y="156028"/>
            <a:ext cx="8754094" cy="4831443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4"/>
          <p:cNvSpPr/>
          <p:nvPr/>
        </p:nvSpPr>
        <p:spPr>
          <a:xfrm>
            <a:off x="795353" y="1570075"/>
            <a:ext cx="7553400" cy="20034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4"/>
          <p:cNvSpPr/>
          <p:nvPr/>
        </p:nvSpPr>
        <p:spPr>
          <a:xfrm>
            <a:off x="795353" y="2057193"/>
            <a:ext cx="96000" cy="10287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4"/>
          <p:cNvSpPr/>
          <p:nvPr/>
        </p:nvSpPr>
        <p:spPr>
          <a:xfrm>
            <a:off x="8252636" y="2068667"/>
            <a:ext cx="96000" cy="10287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35;p4"/>
          <p:cNvSpPr txBox="1"/>
          <p:nvPr>
            <p:ph idx="10" type="dt"/>
          </p:nvPr>
        </p:nvSpPr>
        <p:spPr>
          <a:xfrm>
            <a:off x="457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1" type="ftr"/>
          </p:nvPr>
        </p:nvSpPr>
        <p:spPr>
          <a:xfrm>
            <a:off x="3124200" y="4767265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6553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" name="Google Shape;38;p4"/>
          <p:cNvSpPr txBox="1"/>
          <p:nvPr>
            <p:ph type="title"/>
          </p:nvPr>
        </p:nvSpPr>
        <p:spPr>
          <a:xfrm>
            <a:off x="1124712" y="2154392"/>
            <a:ext cx="6894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500000"/>
              </a:buClr>
              <a:buSzPts val="3600"/>
              <a:buFont typeface="Arial"/>
              <a:buNone/>
              <a:defRPr b="0" i="0" sz="3600">
                <a:solidFill>
                  <a:srgbClr val="5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pic>
        <p:nvPicPr>
          <p:cNvPr descr="TAM-LogoBox.png" id="39" name="Google Shape;39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83351" y="1068447"/>
            <a:ext cx="977298" cy="9772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/>
          <p:nvPr>
            <p:ph type="title"/>
          </p:nvPr>
        </p:nvSpPr>
        <p:spPr>
          <a:xfrm>
            <a:off x="722313" y="3305177"/>
            <a:ext cx="7772400" cy="10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1" sz="3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1" type="body"/>
          </p:nvPr>
        </p:nvSpPr>
        <p:spPr>
          <a:xfrm>
            <a:off x="722313" y="2180035"/>
            <a:ext cx="77724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3" name="Google Shape;43;p5"/>
          <p:cNvSpPr txBox="1"/>
          <p:nvPr>
            <p:ph idx="10" type="dt"/>
          </p:nvPr>
        </p:nvSpPr>
        <p:spPr>
          <a:xfrm>
            <a:off x="457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4" name="Google Shape;44;p5"/>
          <p:cNvSpPr txBox="1"/>
          <p:nvPr>
            <p:ph idx="11" type="ftr"/>
          </p:nvPr>
        </p:nvSpPr>
        <p:spPr>
          <a:xfrm>
            <a:off x="3124200" y="4767265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5" name="Google Shape;45;p5"/>
          <p:cNvSpPr txBox="1"/>
          <p:nvPr>
            <p:ph idx="12" type="sldNum"/>
          </p:nvPr>
        </p:nvSpPr>
        <p:spPr>
          <a:xfrm>
            <a:off x="6553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6"/>
          <p:cNvSpPr txBox="1"/>
          <p:nvPr>
            <p:ph type="title"/>
          </p:nvPr>
        </p:nvSpPr>
        <p:spPr>
          <a:xfrm>
            <a:off x="457200" y="791075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" type="body"/>
          </p:nvPr>
        </p:nvSpPr>
        <p:spPr>
          <a:xfrm>
            <a:off x="457200" y="1720517"/>
            <a:ext cx="4038600" cy="28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1pPr>
            <a:lvl2pPr indent="-3429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2pPr>
            <a:lvl3pPr indent="-323850" lvl="2" marL="1371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3pPr>
            <a:lvl4pPr indent="-317500" lvl="3" marL="1828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4pPr>
            <a:lvl5pPr indent="-317500" lvl="4" marL="22860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 sz="1400"/>
            </a:lvl5pPr>
            <a:lvl6pPr indent="-31750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6pPr>
            <a:lvl7pPr indent="-31750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7pPr>
            <a:lvl8pPr indent="-3175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8pPr>
            <a:lvl9pPr indent="-3175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9pPr>
          </a:lstStyle>
          <a:p/>
        </p:txBody>
      </p:sp>
      <p:sp>
        <p:nvSpPr>
          <p:cNvPr id="49" name="Google Shape;49;p6"/>
          <p:cNvSpPr txBox="1"/>
          <p:nvPr>
            <p:ph idx="2" type="body"/>
          </p:nvPr>
        </p:nvSpPr>
        <p:spPr>
          <a:xfrm>
            <a:off x="4648200" y="1720517"/>
            <a:ext cx="4038600" cy="28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1pPr>
            <a:lvl2pPr indent="-3429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2pPr>
            <a:lvl3pPr indent="-323850" lvl="2" marL="1371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3pPr>
            <a:lvl4pPr indent="-317500" lvl="3" marL="1828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4pPr>
            <a:lvl5pPr indent="-317500" lvl="4" marL="22860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 sz="1400"/>
            </a:lvl5pPr>
            <a:lvl6pPr indent="-31750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6pPr>
            <a:lvl7pPr indent="-31750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7pPr>
            <a:lvl8pPr indent="-3175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8pPr>
            <a:lvl9pPr indent="-3175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9pPr>
          </a:lstStyle>
          <a:p/>
        </p:txBody>
      </p:sp>
      <p:sp>
        <p:nvSpPr>
          <p:cNvPr id="50" name="Google Shape;50;p6"/>
          <p:cNvSpPr txBox="1"/>
          <p:nvPr>
            <p:ph idx="10" type="dt"/>
          </p:nvPr>
        </p:nvSpPr>
        <p:spPr>
          <a:xfrm>
            <a:off x="457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1" name="Google Shape;51;p6"/>
          <p:cNvSpPr txBox="1"/>
          <p:nvPr>
            <p:ph idx="11" type="ftr"/>
          </p:nvPr>
        </p:nvSpPr>
        <p:spPr>
          <a:xfrm>
            <a:off x="3124200" y="4767265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2" name="Google Shape;52;p6"/>
          <p:cNvSpPr txBox="1"/>
          <p:nvPr>
            <p:ph idx="12" type="sldNum"/>
          </p:nvPr>
        </p:nvSpPr>
        <p:spPr>
          <a:xfrm>
            <a:off x="6553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7"/>
          <p:cNvSpPr txBox="1"/>
          <p:nvPr>
            <p:ph type="title"/>
          </p:nvPr>
        </p:nvSpPr>
        <p:spPr>
          <a:xfrm>
            <a:off x="457200" y="72502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5" name="Google Shape;55;p7"/>
          <p:cNvSpPr txBox="1"/>
          <p:nvPr>
            <p:ph idx="1" type="body"/>
          </p:nvPr>
        </p:nvSpPr>
        <p:spPr>
          <a:xfrm>
            <a:off x="457200" y="1730324"/>
            <a:ext cx="40401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56" name="Google Shape;56;p7"/>
          <p:cNvSpPr txBox="1"/>
          <p:nvPr>
            <p:ph idx="2" type="body"/>
          </p:nvPr>
        </p:nvSpPr>
        <p:spPr>
          <a:xfrm>
            <a:off x="457200" y="2210146"/>
            <a:ext cx="4040100" cy="23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429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1pPr>
            <a:lvl2pPr indent="-323850" lvl="1" marL="914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  <a:defRPr sz="1500"/>
            </a:lvl2pPr>
            <a:lvl3pPr indent="-317500" lvl="2" marL="1371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3pPr>
            <a:lvl4pPr indent="-3048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4pPr>
            <a:lvl5pPr indent="-3048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»"/>
              <a:defRPr sz="1200"/>
            </a:lvl5pPr>
            <a:lvl6pPr indent="-3048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6pPr>
            <a:lvl7pPr indent="-3048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7pPr>
            <a:lvl8pPr indent="-3048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8pPr>
            <a:lvl9pPr indent="-3048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9pPr>
          </a:lstStyle>
          <a:p/>
        </p:txBody>
      </p:sp>
      <p:sp>
        <p:nvSpPr>
          <p:cNvPr id="57" name="Google Shape;57;p7"/>
          <p:cNvSpPr txBox="1"/>
          <p:nvPr>
            <p:ph idx="3" type="body"/>
          </p:nvPr>
        </p:nvSpPr>
        <p:spPr>
          <a:xfrm>
            <a:off x="4645033" y="1730324"/>
            <a:ext cx="40419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58" name="Google Shape;58;p7"/>
          <p:cNvSpPr txBox="1"/>
          <p:nvPr>
            <p:ph idx="4" type="body"/>
          </p:nvPr>
        </p:nvSpPr>
        <p:spPr>
          <a:xfrm>
            <a:off x="4645033" y="2210146"/>
            <a:ext cx="4041900" cy="23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429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1pPr>
            <a:lvl2pPr indent="-323850" lvl="1" marL="914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  <a:defRPr sz="1500"/>
            </a:lvl2pPr>
            <a:lvl3pPr indent="-317500" lvl="2" marL="1371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3pPr>
            <a:lvl4pPr indent="-3048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4pPr>
            <a:lvl5pPr indent="-3048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»"/>
              <a:defRPr sz="1200"/>
            </a:lvl5pPr>
            <a:lvl6pPr indent="-3048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6pPr>
            <a:lvl7pPr indent="-3048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7pPr>
            <a:lvl8pPr indent="-3048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8pPr>
            <a:lvl9pPr indent="-3048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9pPr>
          </a:lstStyle>
          <a:p/>
        </p:txBody>
      </p:sp>
      <p:sp>
        <p:nvSpPr>
          <p:cNvPr id="59" name="Google Shape;59;p7"/>
          <p:cNvSpPr txBox="1"/>
          <p:nvPr>
            <p:ph idx="10" type="dt"/>
          </p:nvPr>
        </p:nvSpPr>
        <p:spPr>
          <a:xfrm>
            <a:off x="457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0" name="Google Shape;60;p7"/>
          <p:cNvSpPr txBox="1"/>
          <p:nvPr>
            <p:ph idx="11" type="ftr"/>
          </p:nvPr>
        </p:nvSpPr>
        <p:spPr>
          <a:xfrm>
            <a:off x="3124200" y="4767265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1" name="Google Shape;61;p7"/>
          <p:cNvSpPr txBox="1"/>
          <p:nvPr>
            <p:ph idx="12" type="sldNum"/>
          </p:nvPr>
        </p:nvSpPr>
        <p:spPr>
          <a:xfrm>
            <a:off x="6553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8"/>
          <p:cNvSpPr txBox="1"/>
          <p:nvPr>
            <p:ph idx="10" type="dt"/>
          </p:nvPr>
        </p:nvSpPr>
        <p:spPr>
          <a:xfrm>
            <a:off x="457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4" name="Google Shape;64;p8"/>
          <p:cNvSpPr txBox="1"/>
          <p:nvPr>
            <p:ph idx="11" type="ftr"/>
          </p:nvPr>
        </p:nvSpPr>
        <p:spPr>
          <a:xfrm>
            <a:off x="3124200" y="4767265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5" name="Google Shape;65;p8"/>
          <p:cNvSpPr txBox="1"/>
          <p:nvPr>
            <p:ph idx="12" type="sldNum"/>
          </p:nvPr>
        </p:nvSpPr>
        <p:spPr>
          <a:xfrm>
            <a:off x="6553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9"/>
          <p:cNvSpPr txBox="1"/>
          <p:nvPr>
            <p:ph type="title"/>
          </p:nvPr>
        </p:nvSpPr>
        <p:spPr>
          <a:xfrm>
            <a:off x="457208" y="878306"/>
            <a:ext cx="3008400" cy="8715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1" sz="1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8" name="Google Shape;68;p9"/>
          <p:cNvSpPr txBox="1"/>
          <p:nvPr>
            <p:ph idx="1" type="body"/>
          </p:nvPr>
        </p:nvSpPr>
        <p:spPr>
          <a:xfrm>
            <a:off x="3575050" y="878306"/>
            <a:ext cx="5111700" cy="37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81000" lvl="0" marL="4572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–"/>
              <a:defRPr sz="2100"/>
            </a:lvl2pPr>
            <a:lvl3pPr indent="-3429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  <a:defRPr sz="1500"/>
            </a:lvl4pPr>
            <a:lvl5pPr indent="-323850" lvl="4" marL="22860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»"/>
              <a:defRPr sz="1500"/>
            </a:lvl5pPr>
            <a:lvl6pPr indent="-32385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69" name="Google Shape;69;p9"/>
          <p:cNvSpPr txBox="1"/>
          <p:nvPr>
            <p:ph idx="2" type="body"/>
          </p:nvPr>
        </p:nvSpPr>
        <p:spPr>
          <a:xfrm>
            <a:off x="457208" y="1804738"/>
            <a:ext cx="3008400" cy="27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1pPr>
            <a:lvl2pPr indent="-2286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3pPr>
            <a:lvl4pPr indent="-228600" lvl="3" marL="1828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4pPr>
            <a:lvl5pPr indent="-228600" lvl="4" marL="22860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5pPr>
            <a:lvl6pPr indent="-228600" lvl="5" marL="27432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6pPr>
            <a:lvl7pPr indent="-228600" lvl="6" marL="32004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7pPr>
            <a:lvl8pPr indent="-228600" lvl="7" marL="3657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8pPr>
            <a:lvl9pPr indent="-228600" lvl="8" marL="4114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9pPr>
          </a:lstStyle>
          <a:p/>
        </p:txBody>
      </p:sp>
      <p:sp>
        <p:nvSpPr>
          <p:cNvPr id="70" name="Google Shape;70;p9"/>
          <p:cNvSpPr txBox="1"/>
          <p:nvPr>
            <p:ph idx="10" type="dt"/>
          </p:nvPr>
        </p:nvSpPr>
        <p:spPr>
          <a:xfrm>
            <a:off x="457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1" name="Google Shape;71;p9"/>
          <p:cNvSpPr txBox="1"/>
          <p:nvPr>
            <p:ph idx="11" type="ftr"/>
          </p:nvPr>
        </p:nvSpPr>
        <p:spPr>
          <a:xfrm>
            <a:off x="3124200" y="4767265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2" name="Google Shape;72;p9"/>
          <p:cNvSpPr txBox="1"/>
          <p:nvPr>
            <p:ph idx="12" type="sldNum"/>
          </p:nvPr>
        </p:nvSpPr>
        <p:spPr>
          <a:xfrm>
            <a:off x="6553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0"/>
          <p:cNvSpPr txBox="1"/>
          <p:nvPr>
            <p:ph type="title"/>
          </p:nvPr>
        </p:nvSpPr>
        <p:spPr>
          <a:xfrm>
            <a:off x="1792288" y="3600452"/>
            <a:ext cx="54864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1" sz="1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5" name="Google Shape;75;p10"/>
          <p:cNvSpPr/>
          <p:nvPr>
            <p:ph idx="2" type="pic"/>
          </p:nvPr>
        </p:nvSpPr>
        <p:spPr>
          <a:xfrm>
            <a:off x="1792288" y="830179"/>
            <a:ext cx="5486400" cy="2715600"/>
          </a:xfrm>
          <a:prstGeom prst="rect">
            <a:avLst/>
          </a:prstGeom>
          <a:noFill/>
          <a:ln>
            <a:noFill/>
          </a:ln>
        </p:spPr>
      </p:sp>
      <p:sp>
        <p:nvSpPr>
          <p:cNvPr id="76" name="Google Shape;76;p10"/>
          <p:cNvSpPr txBox="1"/>
          <p:nvPr>
            <p:ph idx="1" type="body"/>
          </p:nvPr>
        </p:nvSpPr>
        <p:spPr>
          <a:xfrm>
            <a:off x="1792288" y="4025507"/>
            <a:ext cx="5486400" cy="6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1pPr>
            <a:lvl2pPr indent="-2286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3pPr>
            <a:lvl4pPr indent="-228600" lvl="3" marL="1828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4pPr>
            <a:lvl5pPr indent="-228600" lvl="4" marL="22860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5pPr>
            <a:lvl6pPr indent="-228600" lvl="5" marL="27432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6pPr>
            <a:lvl7pPr indent="-228600" lvl="6" marL="32004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7pPr>
            <a:lvl8pPr indent="-228600" lvl="7" marL="3657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8pPr>
            <a:lvl9pPr indent="-228600" lvl="8" marL="4114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9pPr>
          </a:lstStyle>
          <a:p/>
        </p:txBody>
      </p:sp>
      <p:sp>
        <p:nvSpPr>
          <p:cNvPr id="77" name="Google Shape;77;p10"/>
          <p:cNvSpPr txBox="1"/>
          <p:nvPr>
            <p:ph idx="10" type="dt"/>
          </p:nvPr>
        </p:nvSpPr>
        <p:spPr>
          <a:xfrm>
            <a:off x="457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8" name="Google Shape;78;p10"/>
          <p:cNvSpPr txBox="1"/>
          <p:nvPr>
            <p:ph idx="11" type="ftr"/>
          </p:nvPr>
        </p:nvSpPr>
        <p:spPr>
          <a:xfrm>
            <a:off x="3124200" y="4767265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9" name="Google Shape;79;p10"/>
          <p:cNvSpPr txBox="1"/>
          <p:nvPr>
            <p:ph idx="12" type="sldNum"/>
          </p:nvPr>
        </p:nvSpPr>
        <p:spPr>
          <a:xfrm>
            <a:off x="6553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9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83088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b="0" i="0" sz="4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756191"/>
            <a:ext cx="8229600" cy="28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81000" lvl="0" marL="4572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195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23850" lvl="3" marL="1828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23850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23850" lvl="5" marL="2743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23850" lvl="6" marL="3200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2385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4767265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1" name="Google Shape;11;p1"/>
          <p:cNvCxnSpPr/>
          <p:nvPr/>
        </p:nvCxnSpPr>
        <p:spPr>
          <a:xfrm>
            <a:off x="152404" y="4931330"/>
            <a:ext cx="7050300" cy="0"/>
          </a:xfrm>
          <a:prstGeom prst="straightConnector1">
            <a:avLst/>
          </a:prstGeom>
          <a:noFill/>
          <a:ln cap="flat" cmpd="sng" w="12700">
            <a:solidFill>
              <a:srgbClr val="E4002B"/>
            </a:solidFill>
            <a:prstDash val="solid"/>
            <a:miter lim="400000"/>
            <a:headEnd len="sm" w="sm" type="none"/>
            <a:tailEnd len="sm" w="sm" type="none"/>
          </a:ln>
        </p:spPr>
      </p:cxnSp>
      <p:pic>
        <p:nvPicPr>
          <p:cNvPr id="12" name="Google Shape;12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287867" y="173873"/>
            <a:ext cx="8568268" cy="694724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1"/>
          <p:cNvSpPr/>
          <p:nvPr/>
        </p:nvSpPr>
        <p:spPr>
          <a:xfrm>
            <a:off x="287867" y="287335"/>
            <a:ext cx="90600" cy="4368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www.dombor.com/ball-valve-vs-butterfly-valve/" TargetMode="External"/><Relationship Id="rId4" Type="http://schemas.openxmlformats.org/officeDocument/2006/relationships/hyperlink" Target="https://www.rotork.com/uploads/documents-versions/24733/1/pub010-024-00_0516.pdf" TargetMode="External"/><Relationship Id="rId5" Type="http://schemas.openxmlformats.org/officeDocument/2006/relationships/hyperlink" Target="https://www.bray.com/docs/default-source/brochures/product-brochures/b-1050_resilient-valves_2020_08.pdf" TargetMode="External"/><Relationship Id="rId6" Type="http://schemas.openxmlformats.org/officeDocument/2006/relationships/hyperlink" Target="http://www.xintaivalves.com/blog/difference-between-ball-valve-and-butterfly-valve/#:~:text=Ball%20valves%20can%20handle%20high,generally%20better%20at%20regulating%20flow" TargetMode="External"/><Relationship Id="rId7" Type="http://schemas.openxmlformats.org/officeDocument/2006/relationships/hyperlink" Target="http://www.huameimachinery.com/butterfly-valves-the-ultimate-guide/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1"/>
          <p:cNvSpPr txBox="1"/>
          <p:nvPr>
            <p:ph type="ctrTitle"/>
          </p:nvPr>
        </p:nvSpPr>
        <p:spPr>
          <a:xfrm>
            <a:off x="540000" y="2020500"/>
            <a:ext cx="8064000" cy="11025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670"/>
              <a:t>Design Report 1 Presentation -</a:t>
            </a:r>
            <a:endParaRPr sz="367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670"/>
              <a:t>Bray Embedded Valves and Actuators</a:t>
            </a:r>
            <a:endParaRPr sz="3670"/>
          </a:p>
        </p:txBody>
      </p:sp>
      <p:sp>
        <p:nvSpPr>
          <p:cNvPr id="85" name="Google Shape;85;p11"/>
          <p:cNvSpPr txBox="1"/>
          <p:nvPr>
            <p:ph idx="1" type="subTitle"/>
          </p:nvPr>
        </p:nvSpPr>
        <p:spPr>
          <a:xfrm>
            <a:off x="1371600" y="3338643"/>
            <a:ext cx="6400800" cy="892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800"/>
              <a:t>Team: </a:t>
            </a:r>
            <a:r>
              <a:rPr lang="en" sz="1800"/>
              <a:t>Avery Haynes, Locke Lehmann, Travis Carlson, Cody Sims, Zachary Walker, Michael Hager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0"/>
          <p:cNvSpPr txBox="1"/>
          <p:nvPr>
            <p:ph type="title"/>
          </p:nvPr>
        </p:nvSpPr>
        <p:spPr>
          <a:xfrm>
            <a:off x="1124712" y="2154392"/>
            <a:ext cx="6894600" cy="857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1"/>
          <p:cNvSpPr txBox="1"/>
          <p:nvPr>
            <p:ph type="title"/>
          </p:nvPr>
        </p:nvSpPr>
        <p:spPr>
          <a:xfrm>
            <a:off x="482600" y="76201"/>
            <a:ext cx="5765700" cy="857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Solution </a:t>
            </a:r>
            <a:r>
              <a:rPr lang="en" sz="2600"/>
              <a:t>Neutral</a:t>
            </a:r>
            <a:r>
              <a:rPr lang="en" sz="2600"/>
              <a:t> Problem Statement</a:t>
            </a:r>
            <a:endParaRPr sz="2600"/>
          </a:p>
        </p:txBody>
      </p:sp>
      <p:sp>
        <p:nvSpPr>
          <p:cNvPr id="148" name="Google Shape;148;p21"/>
          <p:cNvSpPr txBox="1"/>
          <p:nvPr>
            <p:ph idx="1" type="body"/>
          </p:nvPr>
        </p:nvSpPr>
        <p:spPr>
          <a:xfrm>
            <a:off x="457200" y="1109133"/>
            <a:ext cx="8229600" cy="3485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>
                <a:solidFill>
                  <a:schemeClr val="dk1"/>
                </a:solidFill>
              </a:rPr>
              <a:t>Develop a method to internally measure valve position independent of an actuator, measure actuator output torque, and detect fluid leakage to increase the service life of the valve.</a:t>
            </a:r>
            <a:endParaRPr sz="32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2"/>
          <p:cNvSpPr txBox="1"/>
          <p:nvPr>
            <p:ph type="title"/>
          </p:nvPr>
        </p:nvSpPr>
        <p:spPr>
          <a:xfrm>
            <a:off x="482600" y="76201"/>
            <a:ext cx="5765700" cy="857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Mission</a:t>
            </a:r>
            <a:endParaRPr/>
          </a:p>
        </p:txBody>
      </p:sp>
      <p:sp>
        <p:nvSpPr>
          <p:cNvPr id="154" name="Google Shape;154;p22"/>
          <p:cNvSpPr txBox="1"/>
          <p:nvPr>
            <p:ph idx="1" type="body"/>
          </p:nvPr>
        </p:nvSpPr>
        <p:spPr>
          <a:xfrm>
            <a:off x="457200" y="1109133"/>
            <a:ext cx="8229600" cy="3485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 lnSpcReduction="20000"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True valve position of the body of the ball valve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Determine if there is gas leakage from the </a:t>
            </a:r>
            <a:r>
              <a:rPr lang="en">
                <a:solidFill>
                  <a:schemeClr val="dk1"/>
                </a:solidFill>
              </a:rPr>
              <a:t>valve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Monitor the actuator torque independent of stem and body of the valve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Data will be collected and transmitted to the user to alert when the valves are showing signs of failure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All sensors </a:t>
            </a:r>
            <a:r>
              <a:rPr lang="en">
                <a:solidFill>
                  <a:schemeClr val="dk1"/>
                </a:solidFill>
              </a:rPr>
              <a:t>must</a:t>
            </a:r>
            <a:r>
              <a:rPr lang="en">
                <a:solidFill>
                  <a:schemeClr val="dk1"/>
                </a:solidFill>
              </a:rPr>
              <a:t> be within the valve system to make a smart device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3"/>
          <p:cNvSpPr txBox="1"/>
          <p:nvPr>
            <p:ph type="title"/>
          </p:nvPr>
        </p:nvSpPr>
        <p:spPr>
          <a:xfrm>
            <a:off x="482600" y="76201"/>
            <a:ext cx="5765700" cy="857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Creative design &amp; limitations</a:t>
            </a:r>
            <a:endParaRPr/>
          </a:p>
        </p:txBody>
      </p:sp>
      <p:sp>
        <p:nvSpPr>
          <p:cNvPr id="160" name="Google Shape;160;p23"/>
          <p:cNvSpPr txBox="1"/>
          <p:nvPr>
            <p:ph idx="1" type="body"/>
          </p:nvPr>
        </p:nvSpPr>
        <p:spPr>
          <a:xfrm>
            <a:off x="457200" y="1109133"/>
            <a:ext cx="8229600" cy="3485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Creative design</a:t>
            </a:r>
            <a:endParaRPr b="1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Types of sensors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Location of sensors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Where to detect leakage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Limitations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Focus on ball valves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All sensors must be embedded to make smart device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Minimize cost of project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4"/>
          <p:cNvSpPr txBox="1"/>
          <p:nvPr>
            <p:ph type="title"/>
          </p:nvPr>
        </p:nvSpPr>
        <p:spPr>
          <a:xfrm>
            <a:off x="482600" y="76201"/>
            <a:ext cx="5765700" cy="857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Bias</a:t>
            </a:r>
            <a:endParaRPr/>
          </a:p>
        </p:txBody>
      </p:sp>
      <p:sp>
        <p:nvSpPr>
          <p:cNvPr id="166" name="Google Shape;166;p24"/>
          <p:cNvSpPr txBox="1"/>
          <p:nvPr>
            <p:ph idx="1" type="body"/>
          </p:nvPr>
        </p:nvSpPr>
        <p:spPr>
          <a:xfrm>
            <a:off x="457200" y="1109133"/>
            <a:ext cx="8229600" cy="3485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What the customer cares about: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Torque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l</a:t>
            </a:r>
            <a:r>
              <a:rPr lang="en">
                <a:solidFill>
                  <a:schemeClr val="dk1"/>
                </a:solidFill>
              </a:rPr>
              <a:t>eakage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What Bray wants as deliverables: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Actuator output torque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True valve position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Gas leakage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5"/>
          <p:cNvSpPr txBox="1"/>
          <p:nvPr>
            <p:ph type="title"/>
          </p:nvPr>
        </p:nvSpPr>
        <p:spPr>
          <a:xfrm>
            <a:off x="1124712" y="2154392"/>
            <a:ext cx="6894600" cy="857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Customer Needs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6"/>
          <p:cNvSpPr txBox="1"/>
          <p:nvPr>
            <p:ph type="title"/>
          </p:nvPr>
        </p:nvSpPr>
        <p:spPr>
          <a:xfrm>
            <a:off x="482600" y="76201"/>
            <a:ext cx="5765700" cy="857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Customer Needs Table</a:t>
            </a:r>
            <a:endParaRPr/>
          </a:p>
        </p:txBody>
      </p:sp>
      <p:graphicFrame>
        <p:nvGraphicFramePr>
          <p:cNvPr id="177" name="Google Shape;177;p26"/>
          <p:cNvGraphicFramePr/>
          <p:nvPr/>
        </p:nvGraphicFramePr>
        <p:xfrm>
          <a:off x="3007663" y="933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{A55178B1-8F4A-4450-A879-F57617406961}</a:tableStyleId>
              </a:tblPr>
              <a:tblGrid>
                <a:gridCol w="714375"/>
                <a:gridCol w="3943350"/>
                <a:gridCol w="1200150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Times"/>
                          <a:ea typeface="Times"/>
                          <a:cs typeface="Times"/>
                          <a:sym typeface="Times"/>
                        </a:rPr>
                        <a:t>#</a:t>
                      </a:r>
                      <a:endParaRPr b="1" sz="12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T="63500" marB="63500" marR="63500" marL="63500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Times"/>
                          <a:ea typeface="Times"/>
                          <a:cs typeface="Times"/>
                          <a:sym typeface="Times"/>
                        </a:rPr>
                        <a:t>Need</a:t>
                      </a:r>
                      <a:endParaRPr b="1" sz="12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T="63500" marB="63500" marR="63500" marL="63500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Times"/>
                          <a:ea typeface="Times"/>
                          <a:cs typeface="Times"/>
                          <a:sym typeface="Times"/>
                        </a:rPr>
                        <a:t>Importance</a:t>
                      </a:r>
                      <a:endParaRPr b="1" sz="12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T="63500" marB="63500" marR="63500" marL="63500">
                    <a:solidFill>
                      <a:srgbClr val="A4C2F4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"/>
                          <a:ea typeface="Times"/>
                          <a:cs typeface="Times"/>
                          <a:sym typeface="Times"/>
                        </a:rPr>
                        <a:t>1</a:t>
                      </a:r>
                      <a:endParaRPr sz="12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"/>
                          <a:ea typeface="Times"/>
                          <a:cs typeface="Times"/>
                          <a:sym typeface="Times"/>
                        </a:rPr>
                        <a:t>Final product is embedded into the actuator casing</a:t>
                      </a:r>
                      <a:endParaRPr sz="12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"/>
                          <a:ea typeface="Times"/>
                          <a:cs typeface="Times"/>
                          <a:sym typeface="Times"/>
                        </a:rPr>
                        <a:t>1</a:t>
                      </a:r>
                      <a:endParaRPr sz="12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"/>
                          <a:ea typeface="Times"/>
                          <a:cs typeface="Times"/>
                          <a:sym typeface="Times"/>
                        </a:rPr>
                        <a:t>2</a:t>
                      </a:r>
                      <a:endParaRPr sz="12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"/>
                          <a:ea typeface="Times"/>
                          <a:cs typeface="Times"/>
                          <a:sym typeface="Times"/>
                        </a:rPr>
                        <a:t>Product is scalable for different sized valves</a:t>
                      </a:r>
                      <a:endParaRPr sz="12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"/>
                          <a:ea typeface="Times"/>
                          <a:cs typeface="Times"/>
                          <a:sym typeface="Times"/>
                        </a:rPr>
                        <a:t>3</a:t>
                      </a:r>
                      <a:endParaRPr sz="12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"/>
                          <a:ea typeface="Times"/>
                          <a:cs typeface="Times"/>
                          <a:sym typeface="Times"/>
                        </a:rPr>
                        <a:t>3</a:t>
                      </a:r>
                      <a:endParaRPr sz="12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"/>
                          <a:ea typeface="Times"/>
                          <a:cs typeface="Times"/>
                          <a:sym typeface="Times"/>
                        </a:rPr>
                        <a:t>Product records and transmits sensor data</a:t>
                      </a:r>
                      <a:endParaRPr sz="12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"/>
                          <a:ea typeface="Times"/>
                          <a:cs typeface="Times"/>
                          <a:sym typeface="Times"/>
                        </a:rPr>
                        <a:t>1</a:t>
                      </a:r>
                      <a:endParaRPr sz="12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"/>
                          <a:ea typeface="Times"/>
                          <a:cs typeface="Times"/>
                          <a:sym typeface="Times"/>
                        </a:rPr>
                        <a:t>4</a:t>
                      </a:r>
                      <a:endParaRPr sz="12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"/>
                          <a:ea typeface="Times"/>
                          <a:cs typeface="Times"/>
                          <a:sym typeface="Times"/>
                        </a:rPr>
                        <a:t>Works in a wide temperature range (-40℉-300℉)</a:t>
                      </a:r>
                      <a:endParaRPr sz="12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"/>
                          <a:ea typeface="Times"/>
                          <a:cs typeface="Times"/>
                          <a:sym typeface="Times"/>
                        </a:rPr>
                        <a:t>4</a:t>
                      </a:r>
                      <a:endParaRPr sz="12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"/>
                          <a:ea typeface="Times"/>
                          <a:cs typeface="Times"/>
                          <a:sym typeface="Times"/>
                        </a:rPr>
                        <a:t>5</a:t>
                      </a:r>
                      <a:endParaRPr sz="12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"/>
                          <a:ea typeface="Times"/>
                          <a:cs typeface="Times"/>
                          <a:sym typeface="Times"/>
                        </a:rPr>
                        <a:t>Works under various pressures (100 psi - 740 psi)</a:t>
                      </a:r>
                      <a:endParaRPr sz="12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"/>
                          <a:ea typeface="Times"/>
                          <a:cs typeface="Times"/>
                          <a:sym typeface="Times"/>
                        </a:rPr>
                        <a:t>3</a:t>
                      </a:r>
                      <a:endParaRPr sz="12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"/>
                          <a:ea typeface="Times"/>
                          <a:cs typeface="Times"/>
                          <a:sym typeface="Times"/>
                        </a:rPr>
                        <a:t>6</a:t>
                      </a:r>
                      <a:endParaRPr sz="12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"/>
                          <a:ea typeface="Times"/>
                          <a:cs typeface="Times"/>
                          <a:sym typeface="Times"/>
                        </a:rPr>
                        <a:t>Works for various fluid mediums</a:t>
                      </a:r>
                      <a:endParaRPr sz="12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"/>
                          <a:ea typeface="Times"/>
                          <a:cs typeface="Times"/>
                          <a:sym typeface="Times"/>
                        </a:rPr>
                        <a:t>4</a:t>
                      </a:r>
                      <a:endParaRPr sz="12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"/>
                          <a:ea typeface="Times"/>
                          <a:cs typeface="Times"/>
                          <a:sym typeface="Times"/>
                        </a:rPr>
                        <a:t>7</a:t>
                      </a:r>
                      <a:endParaRPr sz="12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"/>
                          <a:ea typeface="Times"/>
                          <a:cs typeface="Times"/>
                          <a:sym typeface="Times"/>
                        </a:rPr>
                        <a:t>Measures actuator torque to &lt; 5% error</a:t>
                      </a:r>
                      <a:endParaRPr sz="12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"/>
                          <a:ea typeface="Times"/>
                          <a:cs typeface="Times"/>
                          <a:sym typeface="Times"/>
                        </a:rPr>
                        <a:t>1</a:t>
                      </a:r>
                      <a:endParaRPr sz="12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"/>
                          <a:ea typeface="Times"/>
                          <a:cs typeface="Times"/>
                          <a:sym typeface="Times"/>
                        </a:rPr>
                        <a:t>8</a:t>
                      </a:r>
                      <a:endParaRPr sz="12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"/>
                          <a:ea typeface="Times"/>
                          <a:cs typeface="Times"/>
                          <a:sym typeface="Times"/>
                        </a:rPr>
                        <a:t>Relatively short lead times for parts (3-4 weeks)</a:t>
                      </a:r>
                      <a:endParaRPr sz="12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"/>
                          <a:ea typeface="Times"/>
                          <a:cs typeface="Times"/>
                          <a:sym typeface="Times"/>
                        </a:rPr>
                        <a:t>2</a:t>
                      </a:r>
                      <a:endParaRPr sz="12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"/>
                          <a:ea typeface="Times"/>
                          <a:cs typeface="Times"/>
                          <a:sym typeface="Times"/>
                        </a:rPr>
                        <a:t>9</a:t>
                      </a:r>
                      <a:endParaRPr sz="12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"/>
                          <a:ea typeface="Times"/>
                          <a:cs typeface="Times"/>
                          <a:sym typeface="Times"/>
                        </a:rPr>
                        <a:t>Detects fluid leakage from the valve system</a:t>
                      </a:r>
                      <a:endParaRPr sz="12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"/>
                          <a:ea typeface="Times"/>
                          <a:cs typeface="Times"/>
                          <a:sym typeface="Times"/>
                        </a:rPr>
                        <a:t>2</a:t>
                      </a:r>
                      <a:endParaRPr sz="12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"/>
                          <a:ea typeface="Times"/>
                          <a:cs typeface="Times"/>
                          <a:sym typeface="Times"/>
                        </a:rPr>
                        <a:t>10</a:t>
                      </a:r>
                      <a:endParaRPr sz="12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"/>
                          <a:ea typeface="Times"/>
                          <a:cs typeface="Times"/>
                          <a:sym typeface="Times"/>
                        </a:rPr>
                        <a:t>Determines true valve position independent of actuator</a:t>
                      </a:r>
                      <a:endParaRPr sz="12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"/>
                          <a:ea typeface="Times"/>
                          <a:cs typeface="Times"/>
                          <a:sym typeface="Times"/>
                        </a:rPr>
                        <a:t>1</a:t>
                      </a:r>
                      <a:endParaRPr sz="12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"/>
                          <a:ea typeface="Times"/>
                          <a:cs typeface="Times"/>
                          <a:sym typeface="Times"/>
                        </a:rPr>
                        <a:t>11</a:t>
                      </a:r>
                      <a:endParaRPr sz="12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"/>
                          <a:ea typeface="Times"/>
                          <a:cs typeface="Times"/>
                          <a:sym typeface="Times"/>
                        </a:rPr>
                        <a:t>Works for both pneumatic and hydraulic actuators</a:t>
                      </a:r>
                      <a:endParaRPr sz="12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"/>
                          <a:ea typeface="Times"/>
                          <a:cs typeface="Times"/>
                          <a:sym typeface="Times"/>
                        </a:rPr>
                        <a:t>3</a:t>
                      </a:r>
                      <a:endParaRPr sz="12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  <p:sp>
        <p:nvSpPr>
          <p:cNvPr id="178" name="Google Shape;178;p26"/>
          <p:cNvSpPr txBox="1"/>
          <p:nvPr/>
        </p:nvSpPr>
        <p:spPr>
          <a:xfrm>
            <a:off x="363675" y="1045200"/>
            <a:ext cx="2385600" cy="347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1 being a “must”, 4 being “optional”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Needs collected during our Team’s in-person visit to Bray facilities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Importance determined by their input, 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feasibility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 to add into project, cost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7"/>
          <p:cNvSpPr txBox="1"/>
          <p:nvPr>
            <p:ph type="title"/>
          </p:nvPr>
        </p:nvSpPr>
        <p:spPr>
          <a:xfrm>
            <a:off x="1124712" y="2154392"/>
            <a:ext cx="6894600" cy="857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8"/>
          <p:cNvSpPr txBox="1"/>
          <p:nvPr>
            <p:ph type="title"/>
          </p:nvPr>
        </p:nvSpPr>
        <p:spPr>
          <a:xfrm>
            <a:off x="482600" y="76201"/>
            <a:ext cx="5765700" cy="857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89" name="Google Shape;189;p28"/>
          <p:cNvSpPr txBox="1"/>
          <p:nvPr>
            <p:ph idx="1" type="body"/>
          </p:nvPr>
        </p:nvSpPr>
        <p:spPr>
          <a:xfrm>
            <a:off x="457200" y="1109133"/>
            <a:ext cx="8229600" cy="3485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https://www.dombor.com/ball-valve-vs-butterfly-valve/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https://www.rotork.com/uploads/documents-versions/24733/1/pub010-024-00_0516.pdf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5"/>
              </a:rPr>
              <a:t>https://www.bray.com/docs/default-source/brochures/product-brochures/b-1050_resilient-valves_2020_08.pdf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6"/>
              </a:rPr>
              <a:t>www.xintaivalves.com/blog/difference-between-ball-valve-and-butterfly-valve/#:~:text=Ball%20valves%20can%20handle%20high,generally%20better%20at%20regulating%20flow</a:t>
            </a: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redwhitevalvecorp.com/wafer-vs-lug-style-butterfly-valves/#:~:text=Lug%2DStyle%20Butterfly%20Valve,blind%20flan</a:t>
            </a:r>
            <a:r>
              <a:rPr lang="en" sz="1200" u="sng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</a:t>
            </a:r>
            <a:r>
              <a:rPr lang="en" sz="1200" u="sng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%20is%20always%20recommended</a:t>
            </a:r>
            <a:endParaRPr sz="1200" u="sng">
              <a:solidFill>
                <a:srgbClr val="1155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u="sng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www.huameimachinery.com/butterfly-valves-the-ultimate-guide/</a:t>
            </a: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9"/>
          <p:cNvSpPr txBox="1"/>
          <p:nvPr>
            <p:ph type="title"/>
          </p:nvPr>
        </p:nvSpPr>
        <p:spPr>
          <a:xfrm>
            <a:off x="482600" y="76201"/>
            <a:ext cx="5765700" cy="857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 3 Task Updates</a:t>
            </a:r>
            <a:endParaRPr/>
          </a:p>
        </p:txBody>
      </p:sp>
      <p:sp>
        <p:nvSpPr>
          <p:cNvPr id="195" name="Google Shape;195;p29"/>
          <p:cNvSpPr txBox="1"/>
          <p:nvPr>
            <p:ph idx="1" type="body"/>
          </p:nvPr>
        </p:nvSpPr>
        <p:spPr>
          <a:xfrm>
            <a:off x="457200" y="1109133"/>
            <a:ext cx="8229600" cy="3485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96" name="Google Shape;196;p29"/>
          <p:cNvGraphicFramePr/>
          <p:nvPr/>
        </p:nvGraphicFramePr>
        <p:xfrm>
          <a:off x="482600" y="1109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{068B0E90-8EB6-4C48-A1A9-4D9575521279}</a:tableStyleId>
              </a:tblPr>
              <a:tblGrid>
                <a:gridCol w="3026525"/>
                <a:gridCol w="1184850"/>
                <a:gridCol w="1648500"/>
                <a:gridCol w="2369725"/>
              </a:tblGrid>
              <a:tr h="3834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Deliverable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Team Member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Percent Completed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Notes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0000"/>
                    </a:solidFill>
                  </a:tcPr>
                </a:tc>
              </a:tr>
              <a:tr h="6970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Write individual DR1 reports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All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85%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Need to write individual DR1 reports, due on Monday 9/11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970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Research embedded valve sensors for ball valve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Cody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100%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Complete ball valve research, start research on sensors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107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1F1F1F"/>
                          </a:solidFill>
                        </a:rPr>
                        <a:t>Research embedded valve sensors for butterfly valve</a:t>
                      </a:r>
                      <a:endParaRPr sz="1000">
                        <a:solidFill>
                          <a:srgbClr val="1F1F1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Locke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100%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completed the cross sectional area, need to focus on sensors.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970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Visit Bray campus in Houston on 9/8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All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100%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Will drive down after classes on 9/8, around 1 PM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 txBox="1"/>
          <p:nvPr>
            <p:ph type="title"/>
          </p:nvPr>
        </p:nvSpPr>
        <p:spPr>
          <a:xfrm>
            <a:off x="1124712" y="2154392"/>
            <a:ext cx="6894600" cy="857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0"/>
          <p:cNvSpPr txBox="1"/>
          <p:nvPr>
            <p:ph type="title"/>
          </p:nvPr>
        </p:nvSpPr>
        <p:spPr>
          <a:xfrm>
            <a:off x="482600" y="76201"/>
            <a:ext cx="5765700" cy="857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 4 Tasks</a:t>
            </a:r>
            <a:endParaRPr/>
          </a:p>
        </p:txBody>
      </p:sp>
      <p:graphicFrame>
        <p:nvGraphicFramePr>
          <p:cNvPr id="202" name="Google Shape;202;p30"/>
          <p:cNvGraphicFramePr/>
          <p:nvPr/>
        </p:nvGraphicFramePr>
        <p:xfrm>
          <a:off x="457200" y="1109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{068B0E90-8EB6-4C48-A1A9-4D9575521279}</a:tableStyleId>
              </a:tblPr>
              <a:tblGrid>
                <a:gridCol w="2541325"/>
                <a:gridCol w="1092525"/>
                <a:gridCol w="1436925"/>
                <a:gridCol w="3158825"/>
              </a:tblGrid>
              <a:tr h="4784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Deliverable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Team Member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Percent Completed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Notes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0000"/>
                    </a:solidFill>
                  </a:tcPr>
                </a:tc>
              </a:tr>
              <a:tr h="4784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Complete and turn in DR1 reports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All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85%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Need to turn in by tonight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84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HOQ team assignment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All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0%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Need to complete and turn in by 9/14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614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1F1F1F"/>
                          </a:solidFill>
                        </a:rPr>
                        <a:t>Clarify scope and priorities of project with Bray</a:t>
                      </a:r>
                      <a:endParaRPr sz="1000">
                        <a:solidFill>
                          <a:srgbClr val="1F1F1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All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25%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Dicsuss with Bray how exactly their current solutions are applied, and what the next steps are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1"/>
          <p:cNvSpPr txBox="1"/>
          <p:nvPr>
            <p:ph type="title"/>
          </p:nvPr>
        </p:nvSpPr>
        <p:spPr>
          <a:xfrm>
            <a:off x="1124712" y="2154392"/>
            <a:ext cx="6894600" cy="857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3"/>
          <p:cNvSpPr txBox="1"/>
          <p:nvPr>
            <p:ph type="title"/>
          </p:nvPr>
        </p:nvSpPr>
        <p:spPr>
          <a:xfrm>
            <a:off x="482600" y="76201"/>
            <a:ext cx="5765700" cy="857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Bray</a:t>
            </a:r>
            <a:endParaRPr/>
          </a:p>
        </p:txBody>
      </p:sp>
      <p:sp>
        <p:nvSpPr>
          <p:cNvPr id="96" name="Google Shape;96;p13"/>
          <p:cNvSpPr txBox="1"/>
          <p:nvPr/>
        </p:nvSpPr>
        <p:spPr>
          <a:xfrm>
            <a:off x="328150" y="1263300"/>
            <a:ext cx="4077000" cy="26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Bray is one of the world's premier manufacturers of flow control and automation products and accessories. Bray’s excellent reputation includes creating products of superior value and quality compared to competitors. </a:t>
            </a:r>
            <a:endParaRPr sz="25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7" name="Google Shape;9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902076"/>
            <a:ext cx="2143125" cy="214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89225" y="2774501"/>
            <a:ext cx="3467100" cy="131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4"/>
          <p:cNvSpPr txBox="1"/>
          <p:nvPr>
            <p:ph type="title"/>
          </p:nvPr>
        </p:nvSpPr>
        <p:spPr>
          <a:xfrm>
            <a:off x="482600" y="76201"/>
            <a:ext cx="5765700" cy="857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Project</a:t>
            </a:r>
            <a:endParaRPr/>
          </a:p>
        </p:txBody>
      </p:sp>
      <p:sp>
        <p:nvSpPr>
          <p:cNvPr id="104" name="Google Shape;104;p14"/>
          <p:cNvSpPr txBox="1"/>
          <p:nvPr>
            <p:ph idx="1" type="body"/>
          </p:nvPr>
        </p:nvSpPr>
        <p:spPr>
          <a:xfrm>
            <a:off x="334150" y="1132050"/>
            <a:ext cx="8229600" cy="33306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 sz="3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semester, our team was assigned to work with Bray to develop a method to internally measure valve position independent of an actuator, measure actuator output torque, and detect fluid leakage to increase the valve's service life.</a:t>
            </a:r>
            <a:endParaRPr sz="4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5"/>
          <p:cNvSpPr txBox="1"/>
          <p:nvPr>
            <p:ph type="title"/>
          </p:nvPr>
        </p:nvSpPr>
        <p:spPr>
          <a:xfrm>
            <a:off x="1124712" y="2154392"/>
            <a:ext cx="6894600" cy="857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 Research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6"/>
          <p:cNvSpPr txBox="1"/>
          <p:nvPr>
            <p:ph type="title"/>
          </p:nvPr>
        </p:nvSpPr>
        <p:spPr>
          <a:xfrm>
            <a:off x="482600" y="76201"/>
            <a:ext cx="5765700" cy="857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Ball Valve</a:t>
            </a:r>
            <a:endParaRPr/>
          </a:p>
        </p:txBody>
      </p:sp>
      <p:pic>
        <p:nvPicPr>
          <p:cNvPr id="115" name="Google Shape;115;p16"/>
          <p:cNvPicPr preferRelativeResize="0"/>
          <p:nvPr/>
        </p:nvPicPr>
        <p:blipFill rotWithShape="1">
          <a:blip r:embed="rId3">
            <a:alphaModFix/>
          </a:blip>
          <a:srcRect b="0" l="0" r="0" t="9247"/>
          <a:stretch/>
        </p:blipFill>
        <p:spPr>
          <a:xfrm>
            <a:off x="4829750" y="1731150"/>
            <a:ext cx="4009451" cy="2668826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6"/>
          <p:cNvSpPr txBox="1"/>
          <p:nvPr>
            <p:ph idx="1" type="body"/>
          </p:nvPr>
        </p:nvSpPr>
        <p:spPr>
          <a:xfrm>
            <a:off x="457200" y="1109125"/>
            <a:ext cx="4236900" cy="3485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0E101A"/>
                </a:solidFill>
                <a:highlight>
                  <a:srgbClr val="FFFFFF"/>
                </a:highlight>
              </a:rPr>
              <a:t>Stem Seal</a:t>
            </a:r>
            <a:r>
              <a:rPr b="1" lang="en" sz="1200">
                <a:solidFill>
                  <a:srgbClr val="0E101A"/>
                </a:solidFill>
                <a:highlight>
                  <a:srgbClr val="FFFFFF"/>
                </a:highlight>
              </a:rPr>
              <a:t>: </a:t>
            </a:r>
            <a:r>
              <a:rPr lang="en" sz="1200">
                <a:solidFill>
                  <a:srgbClr val="0E101A"/>
                </a:solidFill>
                <a:highlight>
                  <a:srgbClr val="FFFFFF"/>
                </a:highlight>
              </a:rPr>
              <a:t>this connects the ball to the external control mechanism (handwheel,lever, actuator, etc.)</a:t>
            </a:r>
            <a:endParaRPr sz="1200">
              <a:solidFill>
                <a:srgbClr val="0E101A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0E101A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0E101A"/>
                </a:solidFill>
                <a:highlight>
                  <a:srgbClr val="FFFFFF"/>
                </a:highlight>
              </a:rPr>
              <a:t>Rotary Ball</a:t>
            </a:r>
            <a:r>
              <a:rPr b="1" lang="en" sz="1200">
                <a:solidFill>
                  <a:srgbClr val="0E101A"/>
                </a:solidFill>
                <a:highlight>
                  <a:srgbClr val="FFFFFF"/>
                </a:highlight>
              </a:rPr>
              <a:t>: </a:t>
            </a:r>
            <a:r>
              <a:rPr lang="en" sz="1200">
                <a:solidFill>
                  <a:srgbClr val="0E101A"/>
                </a:solidFill>
                <a:highlight>
                  <a:srgbClr val="FFFFFF"/>
                </a:highlight>
              </a:rPr>
              <a:t>the ball is designed with a center bore which the medium flows through and rotates 90 degrees to block/allow the medium flow.</a:t>
            </a:r>
            <a:endParaRPr sz="1200">
              <a:solidFill>
                <a:srgbClr val="0E101A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0E101A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0E101A"/>
                </a:solidFill>
                <a:highlight>
                  <a:srgbClr val="FFFFFF"/>
                </a:highlight>
              </a:rPr>
              <a:t>Body: </a:t>
            </a:r>
            <a:r>
              <a:rPr lang="en" sz="1200">
                <a:solidFill>
                  <a:srgbClr val="0E101A"/>
                </a:solidFill>
                <a:highlight>
                  <a:srgbClr val="FFFFFF"/>
                </a:highlight>
              </a:rPr>
              <a:t>The casing that contains all the other valve components and fits between the two pipes. There are four types of ball </a:t>
            </a:r>
            <a:r>
              <a:rPr lang="en" sz="1200">
                <a:solidFill>
                  <a:srgbClr val="0E101A"/>
                </a:solidFill>
                <a:highlight>
                  <a:srgbClr val="FFFFFF"/>
                </a:highlight>
              </a:rPr>
              <a:t>valve</a:t>
            </a:r>
            <a:r>
              <a:rPr lang="en" sz="1200">
                <a:solidFill>
                  <a:srgbClr val="0E101A"/>
                </a:solidFill>
                <a:highlight>
                  <a:srgbClr val="FFFFFF"/>
                </a:highlight>
              </a:rPr>
              <a:t> bodies: single body, split body, top entry, and welded</a:t>
            </a:r>
            <a:endParaRPr sz="1200">
              <a:solidFill>
                <a:srgbClr val="0E101A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0E101A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0E101A"/>
                </a:solidFill>
                <a:highlight>
                  <a:srgbClr val="FFFFFF"/>
                </a:highlight>
              </a:rPr>
              <a:t>Seat: </a:t>
            </a:r>
            <a:r>
              <a:rPr lang="en" sz="1200">
                <a:solidFill>
                  <a:srgbClr val="0E101A"/>
                </a:solidFill>
                <a:highlight>
                  <a:srgbClr val="FFFFFF"/>
                </a:highlight>
              </a:rPr>
              <a:t>Ring of either metal or rubber that secures the disc in place and prevents leakage.</a:t>
            </a:r>
            <a:endParaRPr sz="1200">
              <a:solidFill>
                <a:srgbClr val="0E101A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0E101A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0E101A"/>
                </a:solidFill>
                <a:highlight>
                  <a:schemeClr val="lt1"/>
                </a:highlight>
              </a:rPr>
              <a:t>Flow: </a:t>
            </a:r>
            <a:r>
              <a:rPr lang="en" sz="1200">
                <a:solidFill>
                  <a:srgbClr val="0E101A"/>
                </a:solidFill>
                <a:highlight>
                  <a:schemeClr val="lt1"/>
                </a:highlight>
              </a:rPr>
              <a:t>Direction of medium movement</a:t>
            </a:r>
            <a:endParaRPr sz="1200">
              <a:solidFill>
                <a:srgbClr val="0E101A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7"/>
          <p:cNvSpPr txBox="1"/>
          <p:nvPr>
            <p:ph type="title"/>
          </p:nvPr>
        </p:nvSpPr>
        <p:spPr>
          <a:xfrm>
            <a:off x="482600" y="76201"/>
            <a:ext cx="5765700" cy="857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Butterfly Valve</a:t>
            </a:r>
            <a:endParaRPr/>
          </a:p>
        </p:txBody>
      </p:sp>
      <p:sp>
        <p:nvSpPr>
          <p:cNvPr id="122" name="Google Shape;122;p17"/>
          <p:cNvSpPr txBox="1"/>
          <p:nvPr>
            <p:ph idx="1" type="body"/>
          </p:nvPr>
        </p:nvSpPr>
        <p:spPr>
          <a:xfrm>
            <a:off x="457200" y="1109125"/>
            <a:ext cx="4236900" cy="3485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 fontScale="850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b="1" lang="en" sz="1200">
                <a:solidFill>
                  <a:srgbClr val="0E101A"/>
                </a:solidFill>
                <a:highlight>
                  <a:srgbClr val="FFFFFF"/>
                </a:highlight>
              </a:rPr>
              <a:t>Handwheel: </a:t>
            </a:r>
            <a:r>
              <a:rPr lang="en" sz="1200">
                <a:solidFill>
                  <a:srgbClr val="0E101A"/>
                </a:solidFill>
                <a:highlight>
                  <a:srgbClr val="FFFFFF"/>
                </a:highlight>
              </a:rPr>
              <a:t>a wheel that is on the outside of the valve that is turned to move the disc from parallel to perpendicular to the flow. Electrical valves use an actuator instead of a handwheel. </a:t>
            </a:r>
            <a:endParaRPr sz="1200">
              <a:solidFill>
                <a:srgbClr val="0E101A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t/>
            </a:r>
            <a:endParaRPr sz="1200">
              <a:solidFill>
                <a:srgbClr val="0E101A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E101A"/>
                </a:solidFill>
                <a:highlight>
                  <a:srgbClr val="FFFFFF"/>
                </a:highlight>
              </a:rPr>
              <a:t>Gear Box: </a:t>
            </a:r>
            <a:r>
              <a:rPr lang="en" sz="1200">
                <a:solidFill>
                  <a:srgbClr val="0E101A"/>
                </a:solidFill>
                <a:highlight>
                  <a:srgbClr val="FFFFFF"/>
                </a:highlight>
              </a:rPr>
              <a:t>Translates motion from the handwheel or actuator into rotational motion to turn the disc.</a:t>
            </a:r>
            <a:endParaRPr sz="1200">
              <a:solidFill>
                <a:srgbClr val="0E101A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t/>
            </a:r>
            <a:endParaRPr sz="1200">
              <a:solidFill>
                <a:srgbClr val="0E101A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b="1" lang="en" sz="1200">
                <a:solidFill>
                  <a:srgbClr val="0E101A"/>
                </a:solidFill>
                <a:highlight>
                  <a:srgbClr val="FFFFFF"/>
                </a:highlight>
              </a:rPr>
              <a:t>Stem: </a:t>
            </a:r>
            <a:r>
              <a:rPr lang="en" sz="1200">
                <a:solidFill>
                  <a:srgbClr val="0E101A"/>
                </a:solidFill>
                <a:highlight>
                  <a:srgbClr val="FFFFFF"/>
                </a:highlight>
              </a:rPr>
              <a:t>A rod that connects the disc to the actuator. In low-end valves, the stem is sealed off from the fluid while in high-end valves the stem is in contact with the fluid.</a:t>
            </a:r>
            <a:endParaRPr sz="1200">
              <a:solidFill>
                <a:srgbClr val="0E101A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t/>
            </a:r>
            <a:endParaRPr sz="1200">
              <a:solidFill>
                <a:srgbClr val="0E101A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b="1" lang="en" sz="1200">
                <a:solidFill>
                  <a:srgbClr val="0E101A"/>
                </a:solidFill>
                <a:highlight>
                  <a:srgbClr val="FFFFFF"/>
                </a:highlight>
              </a:rPr>
              <a:t>Body: </a:t>
            </a:r>
            <a:r>
              <a:rPr lang="en" sz="1200">
                <a:solidFill>
                  <a:srgbClr val="0E101A"/>
                </a:solidFill>
                <a:highlight>
                  <a:srgbClr val="FFFFFF"/>
                </a:highlight>
              </a:rPr>
              <a:t>The casing that contains all the other valve components and fits between the two pipes. The valve body can be lug-type or wafer-type.</a:t>
            </a:r>
            <a:endParaRPr sz="1200">
              <a:solidFill>
                <a:srgbClr val="0E101A"/>
              </a:solidFill>
              <a:highlight>
                <a:srgbClr val="FFFFFF"/>
              </a:highlight>
            </a:endParaRPr>
          </a:p>
          <a:p>
            <a:pPr indent="-29337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E101A"/>
              </a:buClr>
              <a:buSzPct val="100000"/>
              <a:buChar char="●"/>
            </a:pPr>
            <a:r>
              <a:rPr lang="en" sz="1200">
                <a:solidFill>
                  <a:srgbClr val="0E101A"/>
                </a:solidFill>
                <a:highlight>
                  <a:srgbClr val="FFFFFF"/>
                </a:highlight>
              </a:rPr>
              <a:t>Lug type: used for end-of-line service.</a:t>
            </a:r>
            <a:endParaRPr sz="1200">
              <a:solidFill>
                <a:srgbClr val="0E101A"/>
              </a:solidFill>
              <a:highlight>
                <a:srgbClr val="FFFFFF"/>
              </a:highlight>
            </a:endParaRPr>
          </a:p>
          <a:p>
            <a:pPr indent="-29337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E101A"/>
              </a:buClr>
              <a:buSzPct val="100000"/>
              <a:buChar char="●"/>
            </a:pPr>
            <a:r>
              <a:rPr lang="en" sz="1200">
                <a:solidFill>
                  <a:srgbClr val="0E101A"/>
                </a:solidFill>
                <a:highlight>
                  <a:srgbClr val="FFFFFF"/>
                </a:highlight>
              </a:rPr>
              <a:t>Wafer type: used to connect two lines.</a:t>
            </a:r>
            <a:endParaRPr sz="1200">
              <a:solidFill>
                <a:srgbClr val="0E101A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t/>
            </a:r>
            <a:endParaRPr sz="1200">
              <a:solidFill>
                <a:srgbClr val="0E101A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b="1" lang="en" sz="1200">
                <a:solidFill>
                  <a:srgbClr val="0E101A"/>
                </a:solidFill>
                <a:highlight>
                  <a:srgbClr val="FFFFFF"/>
                </a:highlight>
              </a:rPr>
              <a:t>Disk: </a:t>
            </a:r>
            <a:r>
              <a:rPr lang="en" sz="1200">
                <a:solidFill>
                  <a:srgbClr val="0E101A"/>
                </a:solidFill>
                <a:highlight>
                  <a:srgbClr val="FFFFFF"/>
                </a:highlight>
              </a:rPr>
              <a:t>Circular object that acts as a gate that either allows or stops fluid flow.</a:t>
            </a:r>
            <a:endParaRPr sz="1200">
              <a:solidFill>
                <a:srgbClr val="0E101A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t/>
            </a:r>
            <a:endParaRPr sz="1200">
              <a:solidFill>
                <a:srgbClr val="0E101A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b="1" lang="en" sz="1200">
                <a:solidFill>
                  <a:srgbClr val="0E101A"/>
                </a:solidFill>
                <a:highlight>
                  <a:srgbClr val="FFFFFF"/>
                </a:highlight>
              </a:rPr>
              <a:t>Seat: </a:t>
            </a:r>
            <a:r>
              <a:rPr lang="en" sz="1200">
                <a:solidFill>
                  <a:srgbClr val="0E101A"/>
                </a:solidFill>
                <a:highlight>
                  <a:srgbClr val="FFFFFF"/>
                </a:highlight>
              </a:rPr>
              <a:t>Ring of either metal or rubber that secures the disc in place and prevents leakage.</a:t>
            </a:r>
            <a:endParaRPr/>
          </a:p>
        </p:txBody>
      </p:sp>
      <p:pic>
        <p:nvPicPr>
          <p:cNvPr id="123" name="Google Shape;12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9925" y="1075875"/>
            <a:ext cx="3511900" cy="380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8"/>
          <p:cNvSpPr txBox="1"/>
          <p:nvPr>
            <p:ph type="title"/>
          </p:nvPr>
        </p:nvSpPr>
        <p:spPr>
          <a:xfrm>
            <a:off x="482600" y="76201"/>
            <a:ext cx="5765700" cy="857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Ball Valve vs Butterfly Valve</a:t>
            </a:r>
            <a:endParaRPr/>
          </a:p>
        </p:txBody>
      </p:sp>
      <p:pic>
        <p:nvPicPr>
          <p:cNvPr id="129" name="Google Shape;12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850" y="1175200"/>
            <a:ext cx="7534275" cy="333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 txBox="1"/>
          <p:nvPr>
            <p:ph type="title"/>
          </p:nvPr>
        </p:nvSpPr>
        <p:spPr>
          <a:xfrm>
            <a:off x="482600" y="76201"/>
            <a:ext cx="5765700" cy="857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40"/>
              <a:t>Scotch-Yoke Pneumatic Actuators</a:t>
            </a:r>
            <a:endParaRPr sz="2740"/>
          </a:p>
        </p:txBody>
      </p:sp>
      <p:sp>
        <p:nvSpPr>
          <p:cNvPr id="135" name="Google Shape;135;p19"/>
          <p:cNvSpPr txBox="1"/>
          <p:nvPr>
            <p:ph idx="1" type="body"/>
          </p:nvPr>
        </p:nvSpPr>
        <p:spPr>
          <a:xfrm>
            <a:off x="457200" y="1109125"/>
            <a:ext cx="4475700" cy="3485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23850" lvl="0" marL="4572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Air-operated actuator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Pressurized air drives piston along the axis of the cylinder, rotating actuator stem 90 degrees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When pressure is relieved, piston returns to its original position by a spring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Scotch</a:t>
            </a:r>
            <a:r>
              <a:rPr lang="en" sz="1500">
                <a:solidFill>
                  <a:schemeClr val="dk1"/>
                </a:solidFill>
              </a:rPr>
              <a:t> yoke mechanism converts linear force into torque, allowing for the opening/closing of valves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Compatible with ball and butterfly valves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Simple and </a:t>
            </a:r>
            <a:r>
              <a:rPr lang="en" sz="1500">
                <a:solidFill>
                  <a:schemeClr val="dk1"/>
                </a:solidFill>
              </a:rPr>
              <a:t>reliable</a:t>
            </a:r>
            <a:r>
              <a:rPr lang="en" sz="1500">
                <a:solidFill>
                  <a:schemeClr val="dk1"/>
                </a:solidFill>
              </a:rPr>
              <a:t> devices, easy to </a:t>
            </a:r>
            <a:r>
              <a:rPr lang="en" sz="1500">
                <a:solidFill>
                  <a:schemeClr val="dk1"/>
                </a:solidFill>
              </a:rPr>
              <a:t>maintain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Don’t require combustion/electricity</a:t>
            </a:r>
            <a:endParaRPr sz="1500">
              <a:solidFill>
                <a:schemeClr val="dk1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" sz="1500">
                <a:solidFill>
                  <a:schemeClr val="dk1"/>
                </a:solidFill>
              </a:rPr>
              <a:t>Adherence to safety</a:t>
            </a:r>
            <a:endParaRPr sz="1500">
              <a:solidFill>
                <a:schemeClr val="dk1"/>
              </a:solidFill>
            </a:endParaRPr>
          </a:p>
        </p:txBody>
      </p:sp>
      <p:pic>
        <p:nvPicPr>
          <p:cNvPr id="136" name="Google Shape;13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2925" y="866256"/>
            <a:ext cx="3753874" cy="21115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74115" y="2977802"/>
            <a:ext cx="4216581" cy="144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