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8c4209ee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8c4209ee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8c4209ee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8c4209ee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8c4209f57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8c4209f57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8c4209eec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8c4209eec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8c4209eec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8c4209eec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8c4209f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8c4209f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ntent">
  <p:cSld name="Half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1" y="1109133"/>
            <a:ext cx="4038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87" name="Google Shape;8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2600"/>
              <a:buFont typeface="Arial"/>
              <a:buNone/>
              <a:defRPr b="1" sz="2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l Content">
  <p:cSld name="Dual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57201" y="1109133"/>
            <a:ext cx="4038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648199" y="1109133"/>
            <a:ext cx="4038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sz="3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13" name="Google Shape;113;p21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4" name="Google Shape;114;p21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73487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592125"/>
            <a:ext cx="8229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940"/>
              <a:t>Challenger </a:t>
            </a:r>
            <a:r>
              <a:rPr lang="en" sz="2940"/>
              <a:t>Space Shuttle Disaster</a:t>
            </a:r>
            <a:endParaRPr sz="29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Context 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168875" y="1109125"/>
            <a:ext cx="4971000" cy="409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340201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10th flight of orbiter and 25th flight of Space Shuttle fleet</a:t>
            </a:r>
            <a:endParaRPr sz="1900">
              <a:solidFill>
                <a:schemeClr val="dk1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Challenger mission goals:</a:t>
            </a:r>
            <a:endParaRPr sz="1900">
              <a:solidFill>
                <a:schemeClr val="dk1"/>
              </a:solidFill>
            </a:endParaRPr>
          </a:p>
          <a:p>
            <a:pPr indent="-32258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deploy communications satellite</a:t>
            </a:r>
            <a:endParaRPr sz="1600">
              <a:solidFill>
                <a:schemeClr val="dk1"/>
              </a:solidFill>
            </a:endParaRPr>
          </a:p>
          <a:p>
            <a:pPr indent="-32258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study Halley’s Comet</a:t>
            </a:r>
            <a:endParaRPr sz="1600">
              <a:solidFill>
                <a:schemeClr val="dk1"/>
              </a:solidFill>
            </a:endParaRPr>
          </a:p>
          <a:p>
            <a:pPr indent="-32258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give a lesson from space</a:t>
            </a:r>
            <a:endParaRPr sz="1600">
              <a:solidFill>
                <a:schemeClr val="dk1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The flight was highly publicized due to the Teacher in Space program, which aimed to send an ordinary person to space</a:t>
            </a:r>
            <a:endParaRPr sz="1900">
              <a:solidFill>
                <a:schemeClr val="dk1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The flight took place on January 28, 1986 after a weather delay</a:t>
            </a:r>
            <a:endParaRPr sz="1900">
              <a:solidFill>
                <a:schemeClr val="dk1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Exploded 73 </a:t>
            </a:r>
            <a:r>
              <a:rPr lang="en" sz="1900">
                <a:solidFill>
                  <a:schemeClr val="dk1"/>
                </a:solidFill>
              </a:rPr>
              <a:t>seconds into its flight off the coast of Florida</a:t>
            </a:r>
            <a:endParaRPr sz="1900">
              <a:solidFill>
                <a:schemeClr val="dk1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The flight was watched live by many schools and remains an infamous moment for those who grew up in the 1980s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945" y="1311800"/>
            <a:ext cx="3850050" cy="308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3"/>
          <p:cNvCxnSpPr/>
          <p:nvPr/>
        </p:nvCxnSpPr>
        <p:spPr>
          <a:xfrm flipH="1">
            <a:off x="6825475" y="1525875"/>
            <a:ext cx="312000" cy="584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3"/>
          <p:cNvSpPr txBox="1"/>
          <p:nvPr/>
        </p:nvSpPr>
        <p:spPr>
          <a:xfrm>
            <a:off x="7137475" y="1225525"/>
            <a:ext cx="14535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</a:t>
            </a: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129375" y="4829575"/>
            <a:ext cx="7391700" cy="22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Launch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Air temperatures record low for Space Shuttle Launch (-3 ℃ at time of launch)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11:38 a.m. Launched from Kennedy Space Center Launch Complex 39B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T+37: Wind shear conditions starting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T+58.788: beginnings of plume near aft attach strut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T+64.660: leak in liquid hydrogen tank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T+66.764: pressure in liquid hydrogen tank started to drop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T+68: throttled up to 104% thrust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T+72.284: solid rocket booster detaching from aft strut producing lateral acceleration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T+73.044: Sharp </a:t>
            </a:r>
            <a:r>
              <a:rPr lang="en">
                <a:solidFill>
                  <a:schemeClr val="dk1"/>
                </a:solidFill>
              </a:rPr>
              <a:t>decrease</a:t>
            </a:r>
            <a:r>
              <a:rPr lang="en">
                <a:solidFill>
                  <a:schemeClr val="dk1"/>
                </a:solidFill>
              </a:rPr>
              <a:t> of liquid hydrogen pressure in main engine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T+73.124: white vapor seen evacuating from the craft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T+74.587: Explosion </a:t>
            </a:r>
            <a:r>
              <a:rPr lang="en">
                <a:solidFill>
                  <a:schemeClr val="dk1"/>
                </a:solidFill>
              </a:rPr>
              <a:t>visible</a:t>
            </a:r>
            <a:r>
              <a:rPr lang="en">
                <a:solidFill>
                  <a:schemeClr val="dk1"/>
                </a:solidFill>
              </a:rPr>
              <a:t> from ground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129375" y="4829575"/>
            <a:ext cx="7391700" cy="22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Factors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57200" y="1109125"/>
            <a:ext cx="82839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O-rings contracted due to extreme cold on the morning of the launch</a:t>
            </a:r>
            <a:endParaRPr sz="17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O-ring resiliency had issues when used below 10°C</a:t>
            </a:r>
            <a:endParaRPr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300"/>
              </a:spcBef>
              <a:spcAft>
                <a:spcPts val="0"/>
              </a:spcAft>
              <a:buClr>
                <a:srgbClr val="323232"/>
              </a:buClr>
              <a:buSzPts val="1500"/>
              <a:buChar char="○"/>
            </a:pP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Defect was not revealed due to inadequate testing in extreme conditions</a:t>
            </a:r>
            <a:endParaRPr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Loss of seal caused fuel to mix improperly, leak, and cause an explosion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Lack of </a:t>
            </a:r>
            <a:r>
              <a:rPr lang="en" sz="1700">
                <a:solidFill>
                  <a:schemeClr val="dk1"/>
                </a:solidFill>
              </a:rPr>
              <a:t>redundancy; if one joint broke the whole system had catastrophic failure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325" y="2918250"/>
            <a:ext cx="5994249" cy="18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/>
          <p:nvPr/>
        </p:nvSpPr>
        <p:spPr>
          <a:xfrm>
            <a:off x="129375" y="4829575"/>
            <a:ext cx="7391700" cy="22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Human and Organizational Factors</a:t>
            </a:r>
            <a:endParaRPr sz="2600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57200" y="1109125"/>
            <a:ext cx="8229600" cy="365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Contracted out to private contractors to build their systems to save time.</a:t>
            </a:r>
            <a:endParaRPr>
              <a:solidFill>
                <a:schemeClr val="dk1"/>
              </a:solidFill>
            </a:endParaRPr>
          </a:p>
          <a:p>
            <a:pPr indent="-3095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Lack of coherent communication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Communication and reporting failures</a:t>
            </a:r>
            <a:endParaRPr>
              <a:solidFill>
                <a:schemeClr val="dk1"/>
              </a:solidFill>
            </a:endParaRPr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NASA engineers suggested field joints to be redesigned to include shims around the O-rings</a:t>
            </a:r>
            <a:endParaRPr sz="1800">
              <a:solidFill>
                <a:schemeClr val="dk1"/>
              </a:solidFill>
            </a:endParaRPr>
          </a:p>
          <a:p>
            <a:pPr indent="-30956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500">
                <a:solidFill>
                  <a:schemeClr val="dk1"/>
                </a:solidFill>
              </a:rPr>
              <a:t>No response was received</a:t>
            </a:r>
            <a:endParaRPr sz="1500">
              <a:solidFill>
                <a:schemeClr val="dk1"/>
              </a:solidFill>
            </a:endParaRPr>
          </a:p>
          <a:p>
            <a:pPr indent="-30956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500">
                <a:solidFill>
                  <a:schemeClr val="dk1"/>
                </a:solidFill>
              </a:rPr>
              <a:t>After further requests for O-ring testing, NASA program managers decided that current testing levels were sufficient</a:t>
            </a:r>
            <a:endParaRPr sz="1500">
              <a:solidFill>
                <a:schemeClr val="dk1"/>
              </a:solidFill>
            </a:endParaRPr>
          </a:p>
          <a:p>
            <a:pPr indent="-30956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500">
                <a:solidFill>
                  <a:schemeClr val="dk1"/>
                </a:solidFill>
              </a:rPr>
              <a:t>Concerns on O-rings not performing to the temperature of the launch day</a:t>
            </a:r>
            <a:endParaRPr sz="1500"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NA</a:t>
            </a:r>
            <a:r>
              <a:rPr lang="en">
                <a:solidFill>
                  <a:schemeClr val="dk1"/>
                </a:solidFill>
              </a:rPr>
              <a:t>SA did not have accountability built in due to past successes</a:t>
            </a:r>
            <a:endParaRPr>
              <a:solidFill>
                <a:schemeClr val="dk1"/>
              </a:solidFill>
            </a:endParaRPr>
          </a:p>
          <a:p>
            <a:pPr indent="-3095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We’re NASA, what could possibly go wrong?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Production pressures and scheduling demands</a:t>
            </a:r>
            <a:endParaRPr>
              <a:solidFill>
                <a:schemeClr val="dk1"/>
              </a:solidFill>
            </a:endParaRPr>
          </a:p>
          <a:p>
            <a:pPr indent="-3095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Temperatures on the launch date were record-lows for space shuttle launches and it had been shown that O-ring erosion had occurred at higher temperatures already.</a:t>
            </a:r>
            <a:endParaRPr>
              <a:solidFill>
                <a:schemeClr val="dk1"/>
              </a:solidFill>
            </a:endParaRPr>
          </a:p>
          <a:p>
            <a:pPr indent="-3095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The VP of Engineering and VP of Space Booster Programs recommended against the launch.</a:t>
            </a:r>
            <a:endParaRPr>
              <a:solidFill>
                <a:schemeClr val="dk1"/>
              </a:solidFill>
            </a:endParaRPr>
          </a:p>
          <a:p>
            <a:pPr indent="-30416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>
                <a:solidFill>
                  <a:schemeClr val="dk1"/>
                </a:solidFill>
              </a:rPr>
              <a:t>A conference was held and pressured management to change their opinion based on “inconclusive evidence”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129375" y="4829575"/>
            <a:ext cx="7391700" cy="22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Main Takeaways</a:t>
            </a:r>
            <a:endParaRPr sz="2600"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NASA established Office of Safety, Reliability, and Quality Assurance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New shuttle advisory commission and new checkpoints before launch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Teacher in Space Program discontinued in 1990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Listen to warnings, no investigation is unnecessary if it can save lives</a:t>
            </a:r>
            <a:endParaRPr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>
                <a:solidFill>
                  <a:schemeClr val="dk1"/>
                </a:solidFill>
              </a:rPr>
              <a:t>Safety first</a:t>
            </a:r>
            <a:endParaRPr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>
                <a:solidFill>
                  <a:schemeClr val="dk1"/>
                </a:solidFill>
              </a:rPr>
              <a:t>Technical issues could have been prevented if human factors (rushing, accepting not quite sufficient test data) had been addressed properly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129375" y="4829575"/>
            <a:ext cx="7391700" cy="22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