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1808">
          <p15:clr>
            <a:srgbClr val="A4A3A4"/>
          </p15:clr>
        </p15:guide>
        <p15:guide id="3" pos="13824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gIQGLzK/FfyRPQxXsW/OcHOVTg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25379B-4340-4600-9828-63CB32A1C5AE}">
  <a:tblStyle styleId="{D225379B-4340-4600-9828-63CB32A1C5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1808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Image">
  <p:cSld name="Background Imag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11169060" y="6431836"/>
            <a:ext cx="0" cy="24886364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7" name="Google Shape;17;p3"/>
          <p:cNvCxnSpPr/>
          <p:nvPr/>
        </p:nvCxnSpPr>
        <p:spPr>
          <a:xfrm>
            <a:off x="11307763" y="7009765"/>
            <a:ext cx="914400" cy="9144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" name="Google Shape;18;p3"/>
          <p:cNvCxnSpPr/>
          <p:nvPr/>
        </p:nvCxnSpPr>
        <p:spPr>
          <a:xfrm>
            <a:off x="21945600" y="6431836"/>
            <a:ext cx="0" cy="24886364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" name="Google Shape;19;p3"/>
          <p:cNvCxnSpPr/>
          <p:nvPr/>
        </p:nvCxnSpPr>
        <p:spPr>
          <a:xfrm>
            <a:off x="32577212" y="6431836"/>
            <a:ext cx="0" cy="24886364"/>
          </a:xfrm>
          <a:prstGeom prst="straightConnector1">
            <a:avLst/>
          </a:prstGeom>
          <a:noFill/>
          <a:ln cap="flat" cmpd="tri" w="8890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914400" y="6644640"/>
            <a:ext cx="9798050" cy="1487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/>
          <p:nvPr>
            <p:ph idx="2" type="pic"/>
          </p:nvPr>
        </p:nvSpPr>
        <p:spPr>
          <a:xfrm>
            <a:off x="914400" y="21843852"/>
            <a:ext cx="9798050" cy="745236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2" name="Google Shape;22;p3"/>
          <p:cNvSpPr/>
          <p:nvPr>
            <p:ph idx="3" type="pic"/>
          </p:nvPr>
        </p:nvSpPr>
        <p:spPr>
          <a:xfrm>
            <a:off x="33046966" y="17186910"/>
            <a:ext cx="9798050" cy="745236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3" name="Google Shape;23;p3"/>
          <p:cNvSpPr txBox="1"/>
          <p:nvPr>
            <p:ph idx="4" type="body"/>
          </p:nvPr>
        </p:nvSpPr>
        <p:spPr>
          <a:xfrm>
            <a:off x="11674474" y="6644640"/>
            <a:ext cx="9798050" cy="2292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5" type="body"/>
          </p:nvPr>
        </p:nvSpPr>
        <p:spPr>
          <a:xfrm>
            <a:off x="22516542" y="6705600"/>
            <a:ext cx="9448423" cy="664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6" type="body"/>
          </p:nvPr>
        </p:nvSpPr>
        <p:spPr>
          <a:xfrm>
            <a:off x="33046966" y="6705600"/>
            <a:ext cx="9798050" cy="9936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7" type="body"/>
          </p:nvPr>
        </p:nvSpPr>
        <p:spPr>
          <a:xfrm>
            <a:off x="33046966" y="25130235"/>
            <a:ext cx="9798050" cy="4252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/>
          <p:nvPr>
            <p:ph idx="8" type="chart"/>
          </p:nvPr>
        </p:nvSpPr>
        <p:spPr>
          <a:xfrm>
            <a:off x="22513521" y="14194529"/>
            <a:ext cx="9454334" cy="694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54"/>
              </a:spcBef>
              <a:spcAft>
                <a:spcPts val="0"/>
              </a:spcAft>
              <a:buClr>
                <a:schemeClr val="dk1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Char char="•"/>
              <a:defRPr b="0" i="0" sz="2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708"/>
              <a:buFont typeface="Arial"/>
              <a:buChar char="•"/>
              <a:defRPr b="0" i="0" sz="17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9" type="body"/>
          </p:nvPr>
        </p:nvSpPr>
        <p:spPr>
          <a:xfrm>
            <a:off x="22513522" y="21847581"/>
            <a:ext cx="9417420" cy="7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2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>
            <a:off x="0" y="0"/>
            <a:ext cx="43891200" cy="5486400"/>
          </a:xfrm>
          <a:prstGeom prst="rect">
            <a:avLst/>
          </a:prstGeom>
          <a:solidFill>
            <a:srgbClr val="5D00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"/>
          <p:cNvSpPr/>
          <p:nvPr/>
        </p:nvSpPr>
        <p:spPr>
          <a:xfrm>
            <a:off x="0" y="5257801"/>
            <a:ext cx="43891200" cy="265176"/>
          </a:xfrm>
          <a:prstGeom prst="rect">
            <a:avLst/>
          </a:prstGeom>
          <a:solidFill>
            <a:srgbClr val="8D50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58"/>
              <a:buFont typeface="Arial"/>
              <a:buNone/>
            </a:pPr>
            <a:r>
              <a:t/>
            </a:r>
            <a:endParaRPr b="0" i="0" sz="72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0" y="31470600"/>
            <a:ext cx="43891200" cy="1447800"/>
          </a:xfrm>
          <a:prstGeom prst="rect">
            <a:avLst/>
          </a:prstGeom>
          <a:solidFill>
            <a:srgbClr val="5D00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2"/>
          <p:cNvCxnSpPr/>
          <p:nvPr/>
        </p:nvCxnSpPr>
        <p:spPr>
          <a:xfrm>
            <a:off x="31543262" y="30837464"/>
            <a:ext cx="0" cy="1588169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10" name="Google Shape;10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37322118" cy="250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1">
            <a:alphaModFix/>
          </a:blip>
          <a:srcRect b="0" l="65059" r="0" t="0"/>
          <a:stretch/>
        </p:blipFill>
        <p:spPr>
          <a:xfrm>
            <a:off x="1" y="31434024"/>
            <a:ext cx="43939859" cy="1471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1">
            <a:alphaModFix/>
          </a:blip>
          <a:srcRect b="0" l="65059" r="0" t="0"/>
          <a:stretch/>
        </p:blipFill>
        <p:spPr>
          <a:xfrm>
            <a:off x="1" y="2503724"/>
            <a:ext cx="43891201" cy="298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1">
            <a:alphaModFix/>
          </a:blip>
          <a:srcRect b="0" l="65059" r="0" t="0"/>
          <a:stretch/>
        </p:blipFill>
        <p:spPr>
          <a:xfrm>
            <a:off x="36157168" y="0"/>
            <a:ext cx="7734033" cy="298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1">
            <a:alphaModFix/>
          </a:blip>
          <a:srcRect b="0" l="65059" r="0" t="0"/>
          <a:stretch/>
        </p:blipFill>
        <p:spPr>
          <a:xfrm>
            <a:off x="1" y="31470601"/>
            <a:ext cx="43891201" cy="95503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11.jp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11449050" y="1070950"/>
            <a:ext cx="20993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1" lang="en-US" sz="8800">
                <a:solidFill>
                  <a:schemeClr val="lt1"/>
                </a:solidFill>
              </a:rPr>
              <a:t>Embedded Valve &amp; Actuator Sensors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13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Travis Carlson, Michael Hager, Avery Haynes, Locke Lehmann, Cody Sims, Zachary Walker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51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Dr. Steve Suh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914400" y="7003709"/>
            <a:ext cx="9829801" cy="473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7"/>
              <a:buFont typeface="Arial"/>
              <a:buNone/>
            </a:pPr>
            <a:r>
              <a:t/>
            </a:r>
            <a:endParaRPr b="0" i="0" sz="247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17658090" y="15705536"/>
            <a:ext cx="249237" cy="980380"/>
          </a:xfrm>
          <a:custGeom>
            <a:rect b="b" l="l" r="r" t="t"/>
            <a:pathLst>
              <a:path extrusionOk="0" h="1641711" w="387439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t/>
            </a:r>
            <a:endParaRPr b="0" i="0" sz="6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/>
          <p:nvPr/>
        </p:nvSpPr>
        <p:spPr>
          <a:xfrm rot="10800000">
            <a:off x="19982190" y="15720452"/>
            <a:ext cx="249237" cy="980381"/>
          </a:xfrm>
          <a:custGeom>
            <a:rect b="b" l="l" r="r" t="t"/>
            <a:pathLst>
              <a:path extrusionOk="0" h="1641711" w="387439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t/>
            </a:r>
            <a:endParaRPr b="0" i="0" sz="6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17913678" y="15782826"/>
            <a:ext cx="2619375" cy="565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8"/>
              <a:buFont typeface="Arial"/>
              <a:buNone/>
            </a:pPr>
            <a:r>
              <a:rPr b="0" i="0" lang="en-US" sz="153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neque dignissim, and in aliquet nisl et umis.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1"/>
          <p:cNvCxnSpPr/>
          <p:nvPr/>
        </p:nvCxnSpPr>
        <p:spPr>
          <a:xfrm>
            <a:off x="946151" y="12692857"/>
            <a:ext cx="978408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9" name="Google Shape;39;p1"/>
          <p:cNvCxnSpPr/>
          <p:nvPr/>
        </p:nvCxnSpPr>
        <p:spPr>
          <a:xfrm>
            <a:off x="11658601" y="19501650"/>
            <a:ext cx="9784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0" name="Google Shape;40;p1"/>
          <p:cNvCxnSpPr/>
          <p:nvPr/>
        </p:nvCxnSpPr>
        <p:spPr>
          <a:xfrm>
            <a:off x="11658599" y="25040819"/>
            <a:ext cx="9829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1" name="Google Shape;41;p1"/>
          <p:cNvCxnSpPr/>
          <p:nvPr/>
        </p:nvCxnSpPr>
        <p:spPr>
          <a:xfrm>
            <a:off x="22442212" y="13808417"/>
            <a:ext cx="9673301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2" name="Google Shape;42;p1"/>
          <p:cNvSpPr txBox="1"/>
          <p:nvPr/>
        </p:nvSpPr>
        <p:spPr>
          <a:xfrm>
            <a:off x="22427674" y="25196720"/>
            <a:ext cx="9388200" cy="4771500"/>
          </a:xfrm>
          <a:prstGeom prst="rect">
            <a:avLst/>
          </a:prstGeom>
          <a:solidFill>
            <a:schemeClr val="lt1">
              <a:alpha val="41568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</a:rPr>
              <a:t>METHODOLOGY</a:t>
            </a:r>
            <a:r>
              <a:rPr b="1" lang="en-US" sz="2800">
                <a:solidFill>
                  <a:schemeClr val="dk2"/>
                </a:solidFill>
              </a:rPr>
              <a:t> VALIDATION</a:t>
            </a:r>
            <a:br>
              <a:rPr b="0" i="0" lang="en-US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chemeClr val="dk1"/>
                </a:solidFill>
              </a:rPr>
              <a:t>Potentiometer measured the full 90 degrees of </a:t>
            </a:r>
            <a:r>
              <a:rPr lang="en-US" sz="2800">
                <a:solidFill>
                  <a:schemeClr val="dk1"/>
                </a:solidFill>
              </a:rPr>
              <a:t>rotation</a:t>
            </a:r>
            <a:r>
              <a:rPr lang="en-US" sz="2800">
                <a:solidFill>
                  <a:schemeClr val="dk1"/>
                </a:solidFill>
              </a:rPr>
              <a:t> within 2% error, </a:t>
            </a:r>
            <a:r>
              <a:rPr lang="en-US" sz="2800">
                <a:solidFill>
                  <a:schemeClr val="dk1"/>
                </a:solidFill>
              </a:rPr>
              <a:t>proving</a:t>
            </a:r>
            <a:r>
              <a:rPr lang="en-US" sz="2800">
                <a:solidFill>
                  <a:schemeClr val="dk1"/>
                </a:solidFill>
              </a:rPr>
              <a:t> that attaching the stem of the potentiometer to the floating ball valve can </a:t>
            </a:r>
            <a:r>
              <a:rPr lang="en-US" sz="2800">
                <a:solidFill>
                  <a:schemeClr val="dk1"/>
                </a:solidFill>
              </a:rPr>
              <a:t>yield</a:t>
            </a:r>
            <a:r>
              <a:rPr lang="en-US" sz="2800">
                <a:solidFill>
                  <a:schemeClr val="dk1"/>
                </a:solidFill>
              </a:rPr>
              <a:t> accurate position results. It also verified that the potentiometer system does not fracture from the floating ball valves movement.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1"/>
          <p:cNvCxnSpPr/>
          <p:nvPr/>
        </p:nvCxnSpPr>
        <p:spPr>
          <a:xfrm>
            <a:off x="33028817" y="25028700"/>
            <a:ext cx="9482518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4" name="Google Shape;44;p1"/>
          <p:cNvSpPr txBox="1"/>
          <p:nvPr/>
        </p:nvSpPr>
        <p:spPr>
          <a:xfrm>
            <a:off x="11668740" y="29007094"/>
            <a:ext cx="9829800" cy="307800"/>
          </a:xfrm>
          <a:prstGeom prst="rect">
            <a:avLst/>
          </a:prstGeom>
          <a:solidFill>
            <a:schemeClr val="lt1">
              <a:alpha val="41568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1107688" y="6932975"/>
            <a:ext cx="9667800" cy="49872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Problem Definition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7368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Use sensors to create a “smart” product that can accurately measure the true position of a valve and torque output of an actuator in order to track a valve-actuator system’s performance over time.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1107700" y="13272000"/>
            <a:ext cx="9597900" cy="123621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Each </a:t>
            </a:r>
            <a:r>
              <a:rPr lang="en-US" sz="2800">
                <a:solidFill>
                  <a:schemeClr val="dk1"/>
                </a:solidFill>
              </a:rPr>
              <a:t>deliverable</a:t>
            </a:r>
            <a:r>
              <a:rPr lang="en-US" sz="2800">
                <a:solidFill>
                  <a:schemeClr val="dk1"/>
                </a:solidFill>
              </a:rPr>
              <a:t> was </a:t>
            </a:r>
            <a:r>
              <a:rPr lang="en-US" sz="2800">
                <a:solidFill>
                  <a:schemeClr val="dk1"/>
                </a:solidFill>
              </a:rPr>
              <a:t>broken</a:t>
            </a:r>
            <a:r>
              <a:rPr lang="en-US" sz="2800">
                <a:solidFill>
                  <a:schemeClr val="dk1"/>
                </a:solidFill>
              </a:rPr>
              <a:t> into independent subsystems and ideas were generated to solve each problem independently. Each concept was designed and tested to then be combined into our final product.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</a:rPr>
              <a:t>Potentiometer to Measure Valve Position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Sensor placed inline with ball valve (bottom end) to track exact rotation during actuation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</a:rPr>
              <a:t>Hall Effect Sensor to Measure Valve Position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Sensor placed below the valve inline to rotation, removed 0.25 in, with a magnet attached to the rotating valve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</a:rPr>
              <a:t>DC Motor to Measure Actuator Torque</a:t>
            </a:r>
            <a:endParaRPr b="1" sz="2800">
              <a:solidFill>
                <a:schemeClr val="dk2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500"/>
              <a:buChar char="•"/>
            </a:pPr>
            <a:r>
              <a:rPr lang="en-US" sz="2800">
                <a:solidFill>
                  <a:schemeClr val="dk1"/>
                </a:solidFill>
              </a:rPr>
              <a:t>Sensor placed on top actuator indicator stem, the power generated during actuation measured as back EMF and used to find applied torque on valve stem.</a:t>
            </a:r>
            <a:endParaRPr b="1" sz="2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2"/>
                </a:solidFill>
              </a:rPr>
              <a:t>Strain Gauges to Measure Actuator Torque</a:t>
            </a:r>
            <a:endParaRPr b="1" sz="2800">
              <a:solidFill>
                <a:schemeClr val="dk2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500"/>
              <a:buChar char="•"/>
            </a:pPr>
            <a:r>
              <a:rPr lang="en-US" sz="2800">
                <a:solidFill>
                  <a:schemeClr val="dk1"/>
                </a:solidFill>
              </a:rPr>
              <a:t>Cylindrical strain gauges inserted into actuator stop bolts, measured axial force to calculate output torque.</a:t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11638250" y="6932975"/>
            <a:ext cx="10044000" cy="69501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Engineering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Concepts designed to minimize sensor read error. I2C sensor protocol with a Raspberry Pi used to measure data on each sensor, </a:t>
            </a:r>
            <a:r>
              <a:rPr lang="en-US" sz="2800">
                <a:solidFill>
                  <a:schemeClr val="dk1"/>
                </a:solidFill>
              </a:rPr>
              <a:t>compared</a:t>
            </a:r>
            <a:r>
              <a:rPr lang="en-US" sz="2800">
                <a:solidFill>
                  <a:schemeClr val="dk1"/>
                </a:solidFill>
              </a:rPr>
              <a:t> to known values from actuator and valve documentation.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lphaUcPeriod"/>
            </a:pPr>
            <a:r>
              <a:rPr lang="en-US" sz="2800">
                <a:solidFill>
                  <a:schemeClr val="dk1"/>
                </a:solidFill>
              </a:rPr>
              <a:t>Position independent of the actuator - 2% error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		 Torque </a:t>
            </a:r>
            <a:r>
              <a:rPr lang="en-US" sz="2800">
                <a:solidFill>
                  <a:schemeClr val="dk1"/>
                </a:solidFill>
              </a:rPr>
              <a:t>independent</a:t>
            </a:r>
            <a:r>
              <a:rPr lang="en-US" sz="2800">
                <a:solidFill>
                  <a:schemeClr val="dk1"/>
                </a:solidFill>
              </a:rPr>
              <a:t> of the valve - 5% error</a:t>
            </a:r>
            <a:endParaRPr sz="2800">
              <a:solidFill>
                <a:schemeClr val="dk1"/>
              </a:solidFill>
            </a:endParaRPr>
          </a:p>
          <a:p>
            <a:pPr indent="-514350" lvl="1" marL="9715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lphaUcPeriod"/>
            </a:pPr>
            <a:r>
              <a:rPr lang="en-US" sz="2800">
                <a:solidFill>
                  <a:schemeClr val="dk1"/>
                </a:solidFill>
              </a:rPr>
              <a:t>Position was set to 90 degrees for closed and 0 degrees for open. Then using the 2% error requirement with the 90 degree maximum it was determined that +-1.8 degrees of accuracy is required.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lphaUcPeriod"/>
            </a:pPr>
            <a:r>
              <a:rPr lang="en-US" sz="2800">
                <a:solidFill>
                  <a:schemeClr val="dk1"/>
                </a:solidFill>
              </a:rPr>
              <a:t>Expected torque was found using the technical manuals torque tables and </a:t>
            </a:r>
            <a:r>
              <a:rPr lang="en-US" sz="2800">
                <a:solidFill>
                  <a:schemeClr val="dk1"/>
                </a:solidFill>
              </a:rPr>
              <a:t>knowing</a:t>
            </a:r>
            <a:r>
              <a:rPr lang="en-US" sz="2800">
                <a:solidFill>
                  <a:schemeClr val="dk1"/>
                </a:solidFill>
              </a:rPr>
              <a:t> the actuator pressure input.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22399213" y="13969963"/>
            <a:ext cx="9673200" cy="63108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Outcomes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Hall effect sensor readings were obscured behind software, but possible </a:t>
            </a:r>
            <a:r>
              <a:rPr lang="en-US" sz="2800">
                <a:solidFill>
                  <a:schemeClr val="dk1"/>
                </a:solidFill>
              </a:rPr>
              <a:t>installation</a:t>
            </a:r>
            <a:r>
              <a:rPr lang="en-US" sz="2800">
                <a:solidFill>
                  <a:schemeClr val="dk1"/>
                </a:solidFill>
              </a:rPr>
              <a:t> location was described.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Potentiometer</a:t>
            </a:r>
            <a:r>
              <a:rPr lang="en-US" sz="2800">
                <a:solidFill>
                  <a:schemeClr val="dk1"/>
                </a:solidFill>
              </a:rPr>
              <a:t> measured valve position from bottom of valve rotation axis within 2% accuracy. Error sources include slight hole misalignment and epoxy imperfections.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Back EMF on DC motor was calibrated against actuator torque and was repeatable for 30 actuations with around 10% error across trials.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Strain gauges measured little to no axial force with actuator toggling - likely due to repeated </a:t>
            </a:r>
            <a:r>
              <a:rPr lang="en-US" sz="2800">
                <a:solidFill>
                  <a:schemeClr val="dk1"/>
                </a:solidFill>
              </a:rPr>
              <a:t>installation</a:t>
            </a:r>
            <a:r>
              <a:rPr lang="en-US" sz="2800">
                <a:solidFill>
                  <a:schemeClr val="dk1"/>
                </a:solidFill>
              </a:rPr>
              <a:t> failures. This solution was deemed too </a:t>
            </a:r>
            <a:r>
              <a:rPr lang="en-US" sz="2800">
                <a:solidFill>
                  <a:schemeClr val="dk1"/>
                </a:solidFill>
              </a:rPr>
              <a:t>delicate</a:t>
            </a:r>
            <a:r>
              <a:rPr lang="en-US" sz="2800">
                <a:solidFill>
                  <a:schemeClr val="dk1"/>
                </a:solidFill>
              </a:rPr>
              <a:t> for industrial field </a:t>
            </a:r>
            <a:r>
              <a:rPr lang="en-US" sz="2800">
                <a:solidFill>
                  <a:schemeClr val="dk1"/>
                </a:solidFill>
              </a:rPr>
              <a:t>usage</a:t>
            </a:r>
            <a:r>
              <a:rPr lang="en-US" sz="2800">
                <a:solidFill>
                  <a:schemeClr val="dk1"/>
                </a:solidFill>
              </a:rPr>
              <a:t>.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33201317" y="18082742"/>
            <a:ext cx="9562200" cy="66795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Impact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Findings have implications on methodologies that can be used to embed smart sensors into valve &amp; actuator systems to track </a:t>
            </a:r>
            <a:r>
              <a:rPr lang="en-US" sz="2800">
                <a:solidFill>
                  <a:schemeClr val="dk1"/>
                </a:solidFill>
              </a:rPr>
              <a:t>performance</a:t>
            </a:r>
            <a:r>
              <a:rPr lang="en-US" sz="2800">
                <a:solidFill>
                  <a:schemeClr val="dk1"/>
                </a:solidFill>
              </a:rPr>
              <a:t>. Future work could include: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</a:rPr>
              <a:t>Sensor Selection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>
                <a:solidFill>
                  <a:schemeClr val="dk1"/>
                </a:solidFill>
              </a:rPr>
              <a:t>Sourcing higher-quality sensors capable of matching Bray system service life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</a:rPr>
              <a:t>Sensor Calibration:</a:t>
            </a:r>
            <a:r>
              <a:rPr lang="en-US" sz="2800">
                <a:solidFill>
                  <a:schemeClr val="dk1"/>
                </a:solidFill>
              </a:rPr>
              <a:t> Develop methodologies for </a:t>
            </a:r>
            <a:r>
              <a:rPr lang="en-US" sz="2800">
                <a:solidFill>
                  <a:schemeClr val="dk1"/>
                </a:solidFill>
              </a:rPr>
              <a:t>correlating</a:t>
            </a:r>
            <a:r>
              <a:rPr lang="en-US" sz="2800">
                <a:solidFill>
                  <a:schemeClr val="dk1"/>
                </a:solidFill>
              </a:rPr>
              <a:t> back-emf voltage data to actuator torque.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</a:rPr>
              <a:t>DFMX Analysis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chemeClr val="dk1"/>
                </a:solidFill>
              </a:rPr>
              <a:t>Optimize machining techniques used to install sensors for manufacturing &amp; assembly whilst meeting ASME &amp; ISO standards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33263008" y="25295162"/>
            <a:ext cx="9917100" cy="47100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0" i="0" sz="4000" u="sng" cap="none" strike="noStrike">
              <a:solidFill>
                <a:srgbClr val="5D00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00">
                <a:solidFill>
                  <a:schemeClr val="dk1"/>
                </a:solidFill>
              </a:rPr>
              <a:t>“Piping Codes and Valve Standards”. Valve Magazine, 09/29/2015,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“Pneumatic Actuator: Series 92/93 Rack &amp; Pinion Pneumatic”. Bray International, Inc, n.d.,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00">
                <a:solidFill>
                  <a:schemeClr val="dk1"/>
                </a:solidFill>
              </a:rPr>
              <a:t>“Rotary Potentiometer - 10k Ohm, Linear”. Osoyoo, May 7, 2015,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00">
                <a:solidFill>
                  <a:schemeClr val="dk1"/>
                </a:solidFill>
              </a:rPr>
              <a:t>“A Comprehensive Guide on Butterfly Valve Vs Ball Valve”. Dombor Valve,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</a:pPr>
            <a:r>
              <a:rPr lang="en-US" sz="2400"/>
              <a:t>“Fluid Power Actuators Explained”. Rotork Fluid Systems, May 2016,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1026707" y="30549685"/>
            <a:ext cx="9829800" cy="523200"/>
          </a:xfrm>
          <a:prstGeom prst="rect">
            <a:avLst/>
          </a:prstGeom>
          <a:solidFill>
            <a:schemeClr val="lt1">
              <a:alpha val="41568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i="1" lang="en-US" sz="2800">
                <a:solidFill>
                  <a:schemeClr val="dk1"/>
                </a:solidFill>
              </a:rPr>
              <a:t>1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-US" sz="2800">
                <a:solidFill>
                  <a:schemeClr val="dk1"/>
                </a:solidFill>
              </a:rPr>
              <a:t>Expected linear actuator torque curve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11683070" y="24480328"/>
            <a:ext cx="9829800" cy="523200"/>
          </a:xfrm>
          <a:prstGeom prst="rect">
            <a:avLst/>
          </a:prstGeom>
          <a:solidFill>
            <a:schemeClr val="lt1">
              <a:alpha val="41568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3. </a:t>
            </a:r>
            <a:r>
              <a:rPr i="1" lang="en-US" sz="2800">
                <a:solidFill>
                  <a:schemeClr val="dk1"/>
                </a:solidFill>
              </a:rPr>
              <a:t>Potentiometer readings during repeated actuations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11668740" y="25746902"/>
            <a:ext cx="9829800" cy="523200"/>
          </a:xfrm>
          <a:prstGeom prst="rect">
            <a:avLst/>
          </a:prstGeom>
          <a:solidFill>
            <a:schemeClr val="lt1">
              <a:alpha val="41568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1. </a:t>
            </a:r>
            <a:r>
              <a:rPr i="1" lang="en-US" sz="2800">
                <a:solidFill>
                  <a:schemeClr val="dk1"/>
                </a:solidFill>
              </a:rPr>
              <a:t>Potentiometer “closed” data readings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22442211" y="24505480"/>
            <a:ext cx="9829801" cy="523220"/>
          </a:xfrm>
          <a:prstGeom prst="rect">
            <a:avLst/>
          </a:prstGeom>
          <a:solidFill>
            <a:schemeClr val="lt1">
              <a:alpha val="41568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i="1" lang="en-US" sz="2800">
                <a:solidFill>
                  <a:schemeClr val="dk1"/>
                </a:solidFill>
              </a:rPr>
              <a:t>5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-US" sz="2800">
                <a:solidFill>
                  <a:schemeClr val="dk1"/>
                </a:solidFill>
              </a:rPr>
              <a:t>Example butterfly </a:t>
            </a:r>
            <a:r>
              <a:rPr i="1" lang="en-US" sz="2800">
                <a:solidFill>
                  <a:schemeClr val="dk1"/>
                </a:solidFill>
              </a:rPr>
              <a:t>valve</a:t>
            </a:r>
            <a:r>
              <a:rPr i="1" lang="en-US" sz="2800">
                <a:solidFill>
                  <a:schemeClr val="dk1"/>
                </a:solidFill>
              </a:rPr>
              <a:t> with actuator attached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2868671" y="30287921"/>
            <a:ext cx="10705800" cy="10467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  <a:endParaRPr b="0" i="0" sz="4000" u="sng" cap="none" strike="noStrike">
              <a:solidFill>
                <a:srgbClr val="5D00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Bray International, FEDC, Dr. Steve Suh, Dr. Wei Chen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2974225" y="7027670"/>
            <a:ext cx="10044000" cy="3755700"/>
          </a:xfrm>
          <a:prstGeom prst="rect">
            <a:avLst/>
          </a:prstGeom>
          <a:solidFill>
            <a:schemeClr val="lt1">
              <a:alpha val="41568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DC Motor measured the back emf vs time of the motor with a consistent peak voltage values. This </a:t>
            </a:r>
            <a:r>
              <a:rPr lang="en-US" sz="2800">
                <a:solidFill>
                  <a:schemeClr val="dk1"/>
                </a:solidFill>
              </a:rPr>
              <a:t>provided a </a:t>
            </a:r>
            <a:r>
              <a:rPr lang="en-US" sz="2800">
                <a:solidFill>
                  <a:schemeClr val="dk1"/>
                </a:solidFill>
              </a:rPr>
              <a:t>semi-</a:t>
            </a:r>
            <a:r>
              <a:rPr lang="en-US" sz="2800">
                <a:solidFill>
                  <a:schemeClr val="dk1"/>
                </a:solidFill>
              </a:rPr>
              <a:t>linear</a:t>
            </a:r>
            <a:r>
              <a:rPr lang="en-US" sz="2800">
                <a:solidFill>
                  <a:schemeClr val="dk1"/>
                </a:solidFill>
              </a:rPr>
              <a:t> correlation for voltage increasing with an increasing pressure input. Extrapolating these results it validates that putting a motor in line with the shaft of the actuator will </a:t>
            </a:r>
            <a:r>
              <a:rPr lang="en-US" sz="2800">
                <a:solidFill>
                  <a:schemeClr val="dk1"/>
                </a:solidFill>
              </a:rPr>
              <a:t>yield</a:t>
            </a:r>
            <a:r>
              <a:rPr lang="en-US" sz="2800">
                <a:solidFill>
                  <a:schemeClr val="dk1"/>
                </a:solidFill>
              </a:rPr>
              <a:t> </a:t>
            </a:r>
            <a:r>
              <a:rPr lang="en-US" sz="2800">
                <a:solidFill>
                  <a:schemeClr val="dk1"/>
                </a:solidFill>
              </a:rPr>
              <a:t>readable</a:t>
            </a:r>
            <a:r>
              <a:rPr lang="en-US" sz="2800">
                <a:solidFill>
                  <a:schemeClr val="dk1"/>
                </a:solidFill>
              </a:rPr>
              <a:t> results as long as the </a:t>
            </a:r>
            <a:r>
              <a:rPr lang="en-US" sz="2800">
                <a:solidFill>
                  <a:schemeClr val="dk1"/>
                </a:solidFill>
              </a:rPr>
              <a:t>impedance</a:t>
            </a:r>
            <a:r>
              <a:rPr lang="en-US" sz="2800">
                <a:solidFill>
                  <a:schemeClr val="dk1"/>
                </a:solidFill>
              </a:rPr>
              <a:t> of the motor is known.</a:t>
            </a:r>
            <a:endParaRPr b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2974234" y="80831"/>
            <a:ext cx="10917000" cy="156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EPS Booth: </a:t>
            </a:r>
            <a:r>
              <a:rPr b="1" lang="en-US" sz="9600">
                <a:solidFill>
                  <a:schemeClr val="dk1"/>
                </a:solidFill>
              </a:rPr>
              <a:t>116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00" y="2583375"/>
            <a:ext cx="5715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4">
            <a:alphaModFix/>
          </a:blip>
          <a:srcRect b="0" l="18883" r="0" t="20382"/>
          <a:stretch/>
        </p:blipFill>
        <p:spPr>
          <a:xfrm>
            <a:off x="32763075" y="3183750"/>
            <a:ext cx="10916976" cy="18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5400" y="25519824"/>
            <a:ext cx="8252400" cy="49914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" name="Google Shape;61;p1"/>
          <p:cNvGraphicFramePr/>
          <p:nvPr/>
        </p:nvGraphicFramePr>
        <p:xfrm>
          <a:off x="13112475" y="2633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{D225379B-4340-4600-9828-63CB32A1C5AE}</a:tableStyleId>
              </a:tblPr>
              <a:tblGrid>
                <a:gridCol w="1263475"/>
                <a:gridCol w="1263475"/>
                <a:gridCol w="1263475"/>
                <a:gridCol w="1263475"/>
                <a:gridCol w="1263475"/>
                <a:gridCol w="1263475"/>
              </a:tblGrid>
              <a:tr h="71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PSI</a:t>
                      </a:r>
                      <a:endParaRPr b="1"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40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50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60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70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80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Average</a:t>
                      </a:r>
                      <a:endParaRPr b="1"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90.25934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90.3712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90.52066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90.78631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91.1062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St.Dev.</a:t>
                      </a:r>
                      <a:endParaRPr b="1"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0.553806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0.378825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0.439164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0.63549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0.46071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High</a:t>
                      </a:r>
                      <a:endParaRPr b="1"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90.74432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90.89264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91.01624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91.41174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92.30988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Low</a:t>
                      </a:r>
                      <a:endParaRPr b="1"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85.1413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85.1825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85.84991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85.0589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85.26489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3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% error</a:t>
                      </a:r>
                      <a:endParaRPr b="1"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1.227145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0.838375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0.970307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1.399968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1.01137</a:t>
                      </a:r>
                      <a:endParaRPr sz="11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" name="Google Shape;62;p1"/>
          <p:cNvSpPr txBox="1"/>
          <p:nvPr/>
        </p:nvSpPr>
        <p:spPr>
          <a:xfrm>
            <a:off x="11449045" y="18920103"/>
            <a:ext cx="9829800" cy="523200"/>
          </a:xfrm>
          <a:prstGeom prst="rect">
            <a:avLst/>
          </a:prstGeom>
          <a:solidFill>
            <a:schemeClr val="lt1">
              <a:alpha val="4157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i="1" lang="en-US" sz="2800">
                <a:solidFill>
                  <a:schemeClr val="dk1"/>
                </a:solidFill>
              </a:rPr>
              <a:t>2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 Samp</a:t>
            </a:r>
            <a:r>
              <a:rPr i="1" lang="en-US" sz="2800">
                <a:solidFill>
                  <a:schemeClr val="dk1"/>
                </a:solidFill>
              </a:rPr>
              <a:t>le DC motor data during actuations.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76700" y="13965600"/>
            <a:ext cx="8252404" cy="49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99775" y="7089948"/>
            <a:ext cx="10044000" cy="6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22206870" y="13211598"/>
            <a:ext cx="9829800" cy="523200"/>
          </a:xfrm>
          <a:prstGeom prst="rect">
            <a:avLst/>
          </a:prstGeom>
          <a:solidFill>
            <a:schemeClr val="lt1">
              <a:alpha val="4157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i="1" lang="en-US" sz="2800">
                <a:solidFill>
                  <a:schemeClr val="dk1"/>
                </a:solidFill>
              </a:rPr>
              <a:t>4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-US" sz="2800">
                <a:solidFill>
                  <a:schemeClr val="dk1"/>
                </a:solidFill>
              </a:rPr>
              <a:t>Potentiometer “closed” data readings.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926138" y="20442313"/>
            <a:ext cx="2619375" cy="381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213975" y="10783375"/>
            <a:ext cx="4854052" cy="66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/>
          <p:nvPr/>
        </p:nvSpPr>
        <p:spPr>
          <a:xfrm>
            <a:off x="33870025" y="17598238"/>
            <a:ext cx="82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/>
              <a:t>Figure 6. Ideal location for position measurements</a:t>
            </a:r>
            <a:endParaRPr i="1" sz="2800"/>
          </a:p>
        </p:txBody>
      </p:sp>
      <p:pic>
        <p:nvPicPr>
          <p:cNvPr id="69" name="Google Shape;69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875875" y="19757639"/>
            <a:ext cx="7938424" cy="47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search Poster Template">
  <a:themeElements>
    <a:clrScheme name="Custom 2">
      <a:dk1>
        <a:srgbClr val="333333"/>
      </a:dk1>
      <a:lt1>
        <a:srgbClr val="FFFFFF"/>
      </a:lt1>
      <a:dk2>
        <a:srgbClr val="5D0025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2016-09-29T18:43:16Z</dcterms:created>
  <dc:creator>Lagoudas, Magdalini Z</dc:creator>
</cp:coreProperties>
</file>