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8"/>
  </p:notesMasterIdLst>
  <p:sldIdLst>
    <p:sldId id="256" r:id="rId2"/>
    <p:sldId id="272" r:id="rId3"/>
    <p:sldId id="257" r:id="rId4"/>
    <p:sldId id="258" r:id="rId5"/>
    <p:sldId id="273" r:id="rId6"/>
    <p:sldId id="259" r:id="rId7"/>
    <p:sldId id="261" r:id="rId8"/>
    <p:sldId id="262" r:id="rId9"/>
    <p:sldId id="263" r:id="rId10"/>
    <p:sldId id="264" r:id="rId11"/>
    <p:sldId id="265" r:id="rId12"/>
    <p:sldId id="266" r:id="rId13"/>
    <p:sldId id="268" r:id="rId14"/>
    <p:sldId id="269" r:id="rId15"/>
    <p:sldId id="270"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F37283-0EC7-42CA-AECC-294F5A04082B}" v="1135" dt="2025-05-04T23:44:50.350"/>
    <p1510:client id="{7639FF55-A5E3-1367-765F-0778F857D586}" v="15" dt="2025-05-04T23:18:26.101"/>
    <p1510:client id="{D5372BFF-55EE-1F76-880B-9B11151C853D}" v="2643" dt="2025-05-04T23:07:46.2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303B41-E087-42C1-ABB9-FAB56BC69C33}" type="datetimeFigureOut">
              <a:rPr lang="en-US" smtClean="0"/>
              <a:t>5/4/2025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56E9B8-C462-4893-8B83-47D7E39F320A}" type="slidenum">
              <a:rPr lang="en-US" smtClean="0"/>
              <a:t>‹#›</a:t>
            </a:fld>
            <a:endParaRPr lang="en-US"/>
          </a:p>
        </p:txBody>
      </p:sp>
    </p:spTree>
    <p:extLst>
      <p:ext uri="{BB962C8B-B14F-4D97-AF65-F5344CB8AC3E}">
        <p14:creationId xmlns:p14="http://schemas.microsoft.com/office/powerpoint/2010/main" val="33320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r>
              <a:rPr lang="en-US"/>
              <a:t>5/3/2025</a:t>
            </a:r>
          </a:p>
        </p:txBody>
      </p:sp>
      <p:sp>
        <p:nvSpPr>
          <p:cNvPr id="5" name="Footer Placeholder 4"/>
          <p:cNvSpPr>
            <a:spLocks noGrp="1"/>
          </p:cNvSpPr>
          <p:nvPr>
            <p:ph type="ftr" sz="quarter" idx="11"/>
          </p:nvPr>
        </p:nvSpPr>
        <p:spPr/>
        <p:txBody>
          <a:bodyPr/>
          <a:lstStyle/>
          <a:p>
            <a:r>
              <a:rPr lang="en-US"/>
              <a:t>Final Project presentation          </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7986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5/3/2025</a:t>
            </a:r>
          </a:p>
        </p:txBody>
      </p:sp>
      <p:sp>
        <p:nvSpPr>
          <p:cNvPr id="5" name="Footer Placeholder 4"/>
          <p:cNvSpPr>
            <a:spLocks noGrp="1"/>
          </p:cNvSpPr>
          <p:nvPr>
            <p:ph type="ftr" sz="quarter" idx="11"/>
          </p:nvPr>
        </p:nvSpPr>
        <p:spPr/>
        <p:txBody>
          <a:bodyPr/>
          <a:lstStyle/>
          <a:p>
            <a:r>
              <a:rPr lang="en-US"/>
              <a:t>Final Project presentation          </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512820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5/3/2025</a:t>
            </a:r>
          </a:p>
        </p:txBody>
      </p:sp>
      <p:sp>
        <p:nvSpPr>
          <p:cNvPr id="5" name="Footer Placeholder 4"/>
          <p:cNvSpPr>
            <a:spLocks noGrp="1"/>
          </p:cNvSpPr>
          <p:nvPr>
            <p:ph type="ftr" sz="quarter" idx="11"/>
          </p:nvPr>
        </p:nvSpPr>
        <p:spPr/>
        <p:txBody>
          <a:bodyPr/>
          <a:lstStyle/>
          <a:p>
            <a:r>
              <a:rPr lang="en-US"/>
              <a:t>Final Project presentation          </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70569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5/3/2025</a:t>
            </a:r>
          </a:p>
        </p:txBody>
      </p:sp>
      <p:sp>
        <p:nvSpPr>
          <p:cNvPr id="5" name="Footer Placeholder 4"/>
          <p:cNvSpPr>
            <a:spLocks noGrp="1"/>
          </p:cNvSpPr>
          <p:nvPr>
            <p:ph type="ftr" sz="quarter" idx="11"/>
          </p:nvPr>
        </p:nvSpPr>
        <p:spPr/>
        <p:txBody>
          <a:bodyPr/>
          <a:lstStyle/>
          <a:p>
            <a:r>
              <a:rPr lang="en-US"/>
              <a:t>Final Project presentation          </a:t>
            </a:r>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pic>
        <p:nvPicPr>
          <p:cNvPr id="8" name="Picture 7" descr="A logo with a lion in the middle&#10;&#10;AI-generated content may be incorrect.">
            <a:extLst>
              <a:ext uri="{FF2B5EF4-FFF2-40B4-BE49-F238E27FC236}">
                <a16:creationId xmlns:a16="http://schemas.microsoft.com/office/drawing/2014/main" id="{7C048859-FD0D-9214-1CE1-2843B0DA2B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308" y="286603"/>
            <a:ext cx="931012" cy="920206"/>
          </a:xfrm>
          <a:prstGeom prst="rect">
            <a:avLst/>
          </a:prstGeom>
        </p:spPr>
      </p:pic>
    </p:spTree>
    <p:extLst>
      <p:ext uri="{BB962C8B-B14F-4D97-AF65-F5344CB8AC3E}">
        <p14:creationId xmlns:p14="http://schemas.microsoft.com/office/powerpoint/2010/main" val="1425517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5/3/2025</a:t>
            </a:r>
          </a:p>
        </p:txBody>
      </p:sp>
      <p:sp>
        <p:nvSpPr>
          <p:cNvPr id="5" name="Footer Placeholder 4"/>
          <p:cNvSpPr>
            <a:spLocks noGrp="1"/>
          </p:cNvSpPr>
          <p:nvPr>
            <p:ph type="ftr" sz="quarter" idx="11"/>
          </p:nvPr>
        </p:nvSpPr>
        <p:spPr/>
        <p:txBody>
          <a:bodyPr/>
          <a:lstStyle/>
          <a:p>
            <a:r>
              <a:rPr lang="en-US"/>
              <a:t>Final Project presentation          </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5122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5/3/2025</a:t>
            </a:r>
          </a:p>
        </p:txBody>
      </p:sp>
      <p:sp>
        <p:nvSpPr>
          <p:cNvPr id="6" name="Footer Placeholder 5"/>
          <p:cNvSpPr>
            <a:spLocks noGrp="1"/>
          </p:cNvSpPr>
          <p:nvPr>
            <p:ph type="ftr" sz="quarter" idx="11"/>
          </p:nvPr>
        </p:nvSpPr>
        <p:spPr/>
        <p:txBody>
          <a:bodyPr/>
          <a:lstStyle/>
          <a:p>
            <a:r>
              <a:rPr lang="en-US"/>
              <a:t>Final Project presentation          </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882672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5/3/2025</a:t>
            </a:r>
          </a:p>
        </p:txBody>
      </p:sp>
      <p:sp>
        <p:nvSpPr>
          <p:cNvPr id="8" name="Footer Placeholder 7"/>
          <p:cNvSpPr>
            <a:spLocks noGrp="1"/>
          </p:cNvSpPr>
          <p:nvPr>
            <p:ph type="ftr" sz="quarter" idx="11"/>
          </p:nvPr>
        </p:nvSpPr>
        <p:spPr/>
        <p:txBody>
          <a:bodyPr/>
          <a:lstStyle/>
          <a:p>
            <a:r>
              <a:rPr lang="en-US"/>
              <a:t>Final Project presentation          </a:t>
            </a:r>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36763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5/3/2025</a:t>
            </a:r>
          </a:p>
        </p:txBody>
      </p:sp>
      <p:sp>
        <p:nvSpPr>
          <p:cNvPr id="4" name="Footer Placeholder 3"/>
          <p:cNvSpPr>
            <a:spLocks noGrp="1"/>
          </p:cNvSpPr>
          <p:nvPr>
            <p:ph type="ftr" sz="quarter" idx="11"/>
          </p:nvPr>
        </p:nvSpPr>
        <p:spPr/>
        <p:txBody>
          <a:bodyPr/>
          <a:lstStyle/>
          <a:p>
            <a:r>
              <a:rPr lang="en-US"/>
              <a:t>Final Project presentation          </a:t>
            </a:r>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608382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5/3/2025</a:t>
            </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Final Project presentation          </a:t>
            </a:r>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959201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5/3/2025</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Final Project presentation          </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782704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5/3/2025</a:t>
            </a:r>
          </a:p>
        </p:txBody>
      </p:sp>
      <p:sp>
        <p:nvSpPr>
          <p:cNvPr id="6" name="Footer Placeholder 5"/>
          <p:cNvSpPr>
            <a:spLocks noGrp="1"/>
          </p:cNvSpPr>
          <p:nvPr>
            <p:ph type="ftr" sz="quarter" idx="11"/>
          </p:nvPr>
        </p:nvSpPr>
        <p:spPr/>
        <p:txBody>
          <a:bodyPr/>
          <a:lstStyle/>
          <a:p>
            <a:r>
              <a:rPr lang="en-US"/>
              <a:t>Final Project presentation          </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172565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5/3/2025</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Final Project presentation          </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06648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a:ea typeface="Calibri Light"/>
                <a:cs typeface="Calibri Light"/>
              </a:rPr>
              <a:t> Field Service Management System for Price Heating &amp; Air</a:t>
            </a:r>
          </a:p>
        </p:txBody>
      </p:sp>
      <p:sp>
        <p:nvSpPr>
          <p:cNvPr id="3" name="Subtitle 2"/>
          <p:cNvSpPr>
            <a:spLocks noGrp="1"/>
          </p:cNvSpPr>
          <p:nvPr>
            <p:ph type="subTitle" idx="1"/>
          </p:nvPr>
        </p:nvSpPr>
        <p:spPr/>
        <p:txBody>
          <a:bodyPr vert="horz" lIns="91440" tIns="45720" rIns="91440" bIns="45720" rtlCol="0" anchor="t">
            <a:normAutofit/>
          </a:bodyPr>
          <a:lstStyle/>
          <a:p>
            <a:r>
              <a:rPr lang="en-US">
                <a:ea typeface="Calibri Light"/>
                <a:cs typeface="Calibri Light"/>
              </a:rPr>
              <a:t>Hayden Duran, Jacob Fielder, Samuel Senecal</a:t>
            </a:r>
          </a:p>
        </p:txBody>
      </p:sp>
      <p:pic>
        <p:nvPicPr>
          <p:cNvPr id="8" name="Picture 7" descr="A logo with a lion in the middle&#10;&#10;AI-generated content may be incorrect.">
            <a:extLst>
              <a:ext uri="{FF2B5EF4-FFF2-40B4-BE49-F238E27FC236}">
                <a16:creationId xmlns:a16="http://schemas.microsoft.com/office/drawing/2014/main" id="{5AD902FC-B0D1-E18B-BCB8-DE04443504BC}"/>
              </a:ext>
            </a:extLst>
          </p:cNvPr>
          <p:cNvPicPr>
            <a:picLocks noChangeAspect="1"/>
          </p:cNvPicPr>
          <p:nvPr/>
        </p:nvPicPr>
        <p:blipFill>
          <a:blip r:embed="rId2"/>
          <a:stretch>
            <a:fillRect/>
          </a:stretch>
        </p:blipFill>
        <p:spPr>
          <a:xfrm>
            <a:off x="331553" y="137710"/>
            <a:ext cx="2127835" cy="206566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C50DE-74F1-156B-543B-1DC23F78C2A7}"/>
              </a:ext>
            </a:extLst>
          </p:cNvPr>
          <p:cNvSpPr>
            <a:spLocks noGrp="1"/>
          </p:cNvSpPr>
          <p:nvPr>
            <p:ph type="title"/>
          </p:nvPr>
        </p:nvSpPr>
        <p:spPr/>
        <p:txBody>
          <a:bodyPr/>
          <a:lstStyle/>
          <a:p>
            <a:r>
              <a:rPr lang="en-US">
                <a:ea typeface="Calibri Light"/>
                <a:cs typeface="Calibri Light"/>
              </a:rPr>
              <a:t>Section 4 - Detailed Design</a:t>
            </a:r>
            <a:endParaRPr lang="en-US"/>
          </a:p>
        </p:txBody>
      </p:sp>
      <p:sp>
        <p:nvSpPr>
          <p:cNvPr id="3" name="Content Placeholder 2">
            <a:extLst>
              <a:ext uri="{FF2B5EF4-FFF2-40B4-BE49-F238E27FC236}">
                <a16:creationId xmlns:a16="http://schemas.microsoft.com/office/drawing/2014/main" id="{EDD84E8D-5E5F-438D-7FF0-7AF865F08CC3}"/>
              </a:ext>
            </a:extLst>
          </p:cNvPr>
          <p:cNvSpPr>
            <a:spLocks noGrp="1"/>
          </p:cNvSpPr>
          <p:nvPr>
            <p:ph idx="1"/>
          </p:nvPr>
        </p:nvSpPr>
        <p:spPr/>
        <p:txBody>
          <a:bodyPr vert="horz" lIns="0" tIns="45720" rIns="0" bIns="45720" rtlCol="0" anchor="t">
            <a:noAutofit/>
          </a:bodyPr>
          <a:lstStyle/>
          <a:p>
            <a:pPr>
              <a:lnSpc>
                <a:spcPct val="150000"/>
              </a:lnSpc>
              <a:buNone/>
            </a:pPr>
            <a:r>
              <a:rPr lang="en-US" sz="1800" b="1"/>
              <a:t>Programming Languages</a:t>
            </a:r>
            <a:endParaRPr lang="en-US" sz="1800"/>
          </a:p>
          <a:p>
            <a:pPr marL="383540" lvl="1">
              <a:lnSpc>
                <a:spcPct val="150000"/>
              </a:lnSpc>
              <a:buFont typeface="Arial" panose="020B0604020202020204" pitchFamily="34" charset="0"/>
              <a:buChar char="•"/>
            </a:pPr>
            <a:r>
              <a:rPr lang="en-US" b="1"/>
              <a:t>Job Order Management App</a:t>
            </a:r>
            <a:r>
              <a:rPr lang="en-US"/>
              <a:t>:</a:t>
            </a:r>
            <a:br>
              <a:rPr lang="en-US"/>
            </a:br>
            <a:r>
              <a:rPr lang="en-US"/>
              <a:t>Developed in C# using the .NET framework for Windows-based workstations.</a:t>
            </a:r>
            <a:endParaRPr lang="en-US">
              <a:ea typeface="Calibri"/>
              <a:cs typeface="Calibri"/>
            </a:endParaRPr>
          </a:p>
          <a:p>
            <a:pPr marL="383540" lvl="1">
              <a:lnSpc>
                <a:spcPct val="150000"/>
              </a:lnSpc>
              <a:buFont typeface="Arial" panose="020B0604020202020204" pitchFamily="34" charset="0"/>
              <a:buChar char="•"/>
            </a:pPr>
            <a:r>
              <a:rPr lang="en-US" b="1"/>
              <a:t>Web Application</a:t>
            </a:r>
            <a:r>
              <a:rPr lang="en-US"/>
              <a:t>:</a:t>
            </a:r>
            <a:br>
              <a:rPr lang="en-US"/>
            </a:br>
            <a:r>
              <a:rPr lang="en-US"/>
              <a:t>Built with</a:t>
            </a:r>
            <a:r>
              <a:rPr lang="en-US" b="1"/>
              <a:t> </a:t>
            </a:r>
            <a:r>
              <a:rPr lang="en-US"/>
              <a:t>Django (Python), using HTML, CSS, JavaScript, and JSON for API interactions. Chosen for its simplicity and cost-effectiveness.</a:t>
            </a:r>
            <a:endParaRPr lang="en-US">
              <a:ea typeface="Calibri"/>
              <a:cs typeface="Calibri"/>
            </a:endParaRPr>
          </a:p>
          <a:p>
            <a:pPr marL="383540" lvl="1">
              <a:lnSpc>
                <a:spcPct val="150000"/>
              </a:lnSpc>
              <a:buFont typeface="Arial" panose="020B0604020202020204" pitchFamily="34" charset="0"/>
              <a:buChar char="•"/>
            </a:pPr>
            <a:r>
              <a:rPr lang="en-US" b="1"/>
              <a:t>Database</a:t>
            </a:r>
            <a:r>
              <a:rPr lang="en-US"/>
              <a:t>:</a:t>
            </a:r>
            <a:br>
              <a:rPr lang="en-US"/>
            </a:br>
            <a:r>
              <a:rPr lang="en-US"/>
              <a:t>Uses PostgreSQL, a robust open-source RDBMS. Supports both standard SQL and efficient JSON data handling and integrates well with Django.</a:t>
            </a:r>
            <a:endParaRPr lang="en-US">
              <a:ea typeface="Calibri"/>
              <a:cs typeface="Calibri"/>
            </a:endParaRPr>
          </a:p>
          <a:p>
            <a:pPr>
              <a:lnSpc>
                <a:spcPct val="150000"/>
              </a:lnSpc>
            </a:pPr>
            <a:endParaRPr lang="en-US" sz="1800"/>
          </a:p>
        </p:txBody>
      </p:sp>
      <p:sp>
        <p:nvSpPr>
          <p:cNvPr id="5" name="Slide Number Placeholder 4">
            <a:extLst>
              <a:ext uri="{FF2B5EF4-FFF2-40B4-BE49-F238E27FC236}">
                <a16:creationId xmlns:a16="http://schemas.microsoft.com/office/drawing/2014/main" id="{CB839B0A-7CB0-9ADA-A3DA-DBC2070E2595}"/>
              </a:ext>
            </a:extLst>
          </p:cNvPr>
          <p:cNvSpPr>
            <a:spLocks noGrp="1"/>
          </p:cNvSpPr>
          <p:nvPr>
            <p:ph type="sldNum" sz="quarter" idx="12"/>
          </p:nvPr>
        </p:nvSpPr>
        <p:spPr/>
        <p:txBody>
          <a:bodyPr/>
          <a:lstStyle/>
          <a:p>
            <a:fld id="{6113E31D-E2AB-40D1-8B51-AFA5AFEF393A}" type="slidenum">
              <a:rPr lang="en-US" dirty="0"/>
              <a:t>10</a:t>
            </a:fld>
            <a:endParaRPr lang="en-US"/>
          </a:p>
        </p:txBody>
      </p:sp>
      <p:sp>
        <p:nvSpPr>
          <p:cNvPr id="4" name="Footer Placeholder 3">
            <a:extLst>
              <a:ext uri="{FF2B5EF4-FFF2-40B4-BE49-F238E27FC236}">
                <a16:creationId xmlns:a16="http://schemas.microsoft.com/office/drawing/2014/main" id="{32F07C64-3D2B-159E-83E2-5B641A62DEC6}"/>
              </a:ext>
            </a:extLst>
          </p:cNvPr>
          <p:cNvSpPr>
            <a:spLocks noGrp="1"/>
          </p:cNvSpPr>
          <p:nvPr>
            <p:ph type="ftr" sz="quarter" idx="11"/>
          </p:nvPr>
        </p:nvSpPr>
        <p:spPr/>
        <p:txBody>
          <a:bodyPr/>
          <a:lstStyle/>
          <a:p>
            <a:r>
              <a:rPr lang="en-US"/>
              <a:t>Final Project presentation          </a:t>
            </a:r>
          </a:p>
        </p:txBody>
      </p:sp>
      <p:sp>
        <p:nvSpPr>
          <p:cNvPr id="6" name="Date Placeholder 5">
            <a:extLst>
              <a:ext uri="{FF2B5EF4-FFF2-40B4-BE49-F238E27FC236}">
                <a16:creationId xmlns:a16="http://schemas.microsoft.com/office/drawing/2014/main" id="{B106BFD4-3238-EB5D-C90F-5B5B4B5F3C8C}"/>
              </a:ext>
            </a:extLst>
          </p:cNvPr>
          <p:cNvSpPr>
            <a:spLocks noGrp="1"/>
          </p:cNvSpPr>
          <p:nvPr>
            <p:ph type="dt" sz="half" idx="10"/>
          </p:nvPr>
        </p:nvSpPr>
        <p:spPr/>
        <p:txBody>
          <a:bodyPr/>
          <a:lstStyle/>
          <a:p>
            <a:r>
              <a:rPr lang="en-US"/>
              <a:t>5/3/2025</a:t>
            </a:r>
          </a:p>
        </p:txBody>
      </p:sp>
    </p:spTree>
    <p:extLst>
      <p:ext uri="{BB962C8B-B14F-4D97-AF65-F5344CB8AC3E}">
        <p14:creationId xmlns:p14="http://schemas.microsoft.com/office/powerpoint/2010/main" val="4193328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36C40-5464-C2A6-47F8-55BB23E13436}"/>
              </a:ext>
            </a:extLst>
          </p:cNvPr>
          <p:cNvSpPr>
            <a:spLocks noGrp="1"/>
          </p:cNvSpPr>
          <p:nvPr>
            <p:ph type="title"/>
          </p:nvPr>
        </p:nvSpPr>
        <p:spPr/>
        <p:txBody>
          <a:bodyPr/>
          <a:lstStyle/>
          <a:p>
            <a:r>
              <a:rPr lang="en-US">
                <a:ea typeface="Calibri Light"/>
                <a:cs typeface="Calibri Light"/>
              </a:rPr>
              <a:t>Section 5 - Project Management</a:t>
            </a:r>
            <a:endParaRPr lang="en-US"/>
          </a:p>
        </p:txBody>
      </p:sp>
      <p:pic>
        <p:nvPicPr>
          <p:cNvPr id="7" name="Content Placeholder 6" descr="A spreadsheet with numbers and a number of dollars&#10;&#10;AI-generated content may be incorrect.">
            <a:extLst>
              <a:ext uri="{FF2B5EF4-FFF2-40B4-BE49-F238E27FC236}">
                <a16:creationId xmlns:a16="http://schemas.microsoft.com/office/drawing/2014/main" id="{D442E6DD-0BE5-FC55-5698-AEC93313B8C6}"/>
              </a:ext>
            </a:extLst>
          </p:cNvPr>
          <p:cNvPicPr>
            <a:picLocks noGrp="1" noChangeAspect="1"/>
          </p:cNvPicPr>
          <p:nvPr>
            <p:ph idx="1"/>
          </p:nvPr>
        </p:nvPicPr>
        <p:blipFill>
          <a:blip r:embed="rId2"/>
          <a:stretch>
            <a:fillRect/>
          </a:stretch>
        </p:blipFill>
        <p:spPr>
          <a:xfrm>
            <a:off x="1651557" y="2038857"/>
            <a:ext cx="8354860" cy="3146511"/>
          </a:xfrm>
        </p:spPr>
      </p:pic>
      <p:sp>
        <p:nvSpPr>
          <p:cNvPr id="5" name="Slide Number Placeholder 4">
            <a:extLst>
              <a:ext uri="{FF2B5EF4-FFF2-40B4-BE49-F238E27FC236}">
                <a16:creationId xmlns:a16="http://schemas.microsoft.com/office/drawing/2014/main" id="{F07E71E4-C752-716E-FB84-98087E8BDC7D}"/>
              </a:ext>
            </a:extLst>
          </p:cNvPr>
          <p:cNvSpPr>
            <a:spLocks noGrp="1"/>
          </p:cNvSpPr>
          <p:nvPr>
            <p:ph type="sldNum" sz="quarter" idx="12"/>
          </p:nvPr>
        </p:nvSpPr>
        <p:spPr/>
        <p:txBody>
          <a:bodyPr/>
          <a:lstStyle/>
          <a:p>
            <a:fld id="{6113E31D-E2AB-40D1-8B51-AFA5AFEF393A}" type="slidenum">
              <a:rPr lang="en-US" dirty="0"/>
              <a:t>11</a:t>
            </a:fld>
            <a:endParaRPr lang="en-US"/>
          </a:p>
        </p:txBody>
      </p:sp>
      <p:sp>
        <p:nvSpPr>
          <p:cNvPr id="4" name="Footer Placeholder 3">
            <a:extLst>
              <a:ext uri="{FF2B5EF4-FFF2-40B4-BE49-F238E27FC236}">
                <a16:creationId xmlns:a16="http://schemas.microsoft.com/office/drawing/2014/main" id="{32C3589B-7CC1-CE46-6FFC-F2C31E33EB58}"/>
              </a:ext>
            </a:extLst>
          </p:cNvPr>
          <p:cNvSpPr>
            <a:spLocks noGrp="1"/>
          </p:cNvSpPr>
          <p:nvPr>
            <p:ph type="ftr" sz="quarter" idx="11"/>
          </p:nvPr>
        </p:nvSpPr>
        <p:spPr/>
        <p:txBody>
          <a:bodyPr/>
          <a:lstStyle/>
          <a:p>
            <a:r>
              <a:rPr lang="en-US"/>
              <a:t>Final Project presentation          </a:t>
            </a:r>
          </a:p>
        </p:txBody>
      </p:sp>
      <p:sp>
        <p:nvSpPr>
          <p:cNvPr id="6" name="Date Placeholder 5">
            <a:extLst>
              <a:ext uri="{FF2B5EF4-FFF2-40B4-BE49-F238E27FC236}">
                <a16:creationId xmlns:a16="http://schemas.microsoft.com/office/drawing/2014/main" id="{19BC050B-1287-2E83-FCE3-147F27FB066A}"/>
              </a:ext>
            </a:extLst>
          </p:cNvPr>
          <p:cNvSpPr>
            <a:spLocks noGrp="1"/>
          </p:cNvSpPr>
          <p:nvPr>
            <p:ph type="dt" sz="half" idx="10"/>
          </p:nvPr>
        </p:nvSpPr>
        <p:spPr/>
        <p:txBody>
          <a:bodyPr/>
          <a:lstStyle/>
          <a:p>
            <a:r>
              <a:rPr lang="en-US"/>
              <a:t>5/3/2025</a:t>
            </a:r>
          </a:p>
        </p:txBody>
      </p:sp>
    </p:spTree>
    <p:extLst>
      <p:ext uri="{BB962C8B-B14F-4D97-AF65-F5344CB8AC3E}">
        <p14:creationId xmlns:p14="http://schemas.microsoft.com/office/powerpoint/2010/main" val="1336140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12219-D0AD-B82C-420A-B529C9E58E57}"/>
              </a:ext>
            </a:extLst>
          </p:cNvPr>
          <p:cNvSpPr>
            <a:spLocks noGrp="1"/>
          </p:cNvSpPr>
          <p:nvPr>
            <p:ph type="title"/>
          </p:nvPr>
        </p:nvSpPr>
        <p:spPr/>
        <p:txBody>
          <a:bodyPr/>
          <a:lstStyle/>
          <a:p>
            <a:r>
              <a:rPr lang="en-US">
                <a:ea typeface="Calibri Light"/>
                <a:cs typeface="Calibri Light"/>
              </a:rPr>
              <a:t>Section 5 - Project Management</a:t>
            </a:r>
            <a:endParaRPr lang="en-US"/>
          </a:p>
        </p:txBody>
      </p:sp>
      <p:pic>
        <p:nvPicPr>
          <p:cNvPr id="7" name="Content Placeholder 6" descr="A diagram of a software development process&#10;&#10;AI-generated content may be incorrect.">
            <a:extLst>
              <a:ext uri="{FF2B5EF4-FFF2-40B4-BE49-F238E27FC236}">
                <a16:creationId xmlns:a16="http://schemas.microsoft.com/office/drawing/2014/main" id="{D38B5760-4A59-168F-3C2F-2D259D9FB304}"/>
              </a:ext>
            </a:extLst>
          </p:cNvPr>
          <p:cNvPicPr>
            <a:picLocks noGrp="1" noChangeAspect="1"/>
          </p:cNvPicPr>
          <p:nvPr>
            <p:ph idx="1"/>
          </p:nvPr>
        </p:nvPicPr>
        <p:blipFill>
          <a:blip r:embed="rId2"/>
          <a:stretch>
            <a:fillRect/>
          </a:stretch>
        </p:blipFill>
        <p:spPr>
          <a:xfrm>
            <a:off x="2497064" y="2229096"/>
            <a:ext cx="6883052" cy="2943485"/>
          </a:xfrm>
        </p:spPr>
      </p:pic>
      <p:sp>
        <p:nvSpPr>
          <p:cNvPr id="5" name="Slide Number Placeholder 4">
            <a:extLst>
              <a:ext uri="{FF2B5EF4-FFF2-40B4-BE49-F238E27FC236}">
                <a16:creationId xmlns:a16="http://schemas.microsoft.com/office/drawing/2014/main" id="{D2C2BCD3-0CEC-DFD9-4272-8DC375975265}"/>
              </a:ext>
            </a:extLst>
          </p:cNvPr>
          <p:cNvSpPr>
            <a:spLocks noGrp="1"/>
          </p:cNvSpPr>
          <p:nvPr>
            <p:ph type="sldNum" sz="quarter" idx="12"/>
          </p:nvPr>
        </p:nvSpPr>
        <p:spPr/>
        <p:txBody>
          <a:bodyPr/>
          <a:lstStyle/>
          <a:p>
            <a:fld id="{6113E31D-E2AB-40D1-8B51-AFA5AFEF393A}" type="slidenum">
              <a:rPr lang="en-US" dirty="0"/>
              <a:t>12</a:t>
            </a:fld>
            <a:endParaRPr lang="en-US"/>
          </a:p>
        </p:txBody>
      </p:sp>
      <p:sp>
        <p:nvSpPr>
          <p:cNvPr id="4" name="Footer Placeholder 3">
            <a:extLst>
              <a:ext uri="{FF2B5EF4-FFF2-40B4-BE49-F238E27FC236}">
                <a16:creationId xmlns:a16="http://schemas.microsoft.com/office/drawing/2014/main" id="{2CC095DC-8757-51AB-34DC-2CF57E75FDDC}"/>
              </a:ext>
            </a:extLst>
          </p:cNvPr>
          <p:cNvSpPr>
            <a:spLocks noGrp="1"/>
          </p:cNvSpPr>
          <p:nvPr>
            <p:ph type="ftr" sz="quarter" idx="11"/>
          </p:nvPr>
        </p:nvSpPr>
        <p:spPr/>
        <p:txBody>
          <a:bodyPr/>
          <a:lstStyle/>
          <a:p>
            <a:r>
              <a:rPr lang="en-US"/>
              <a:t>Final Project presentation          </a:t>
            </a:r>
          </a:p>
        </p:txBody>
      </p:sp>
      <p:sp>
        <p:nvSpPr>
          <p:cNvPr id="6" name="Date Placeholder 5">
            <a:extLst>
              <a:ext uri="{FF2B5EF4-FFF2-40B4-BE49-F238E27FC236}">
                <a16:creationId xmlns:a16="http://schemas.microsoft.com/office/drawing/2014/main" id="{DE792005-2B1F-6B58-5973-88383B7A923C}"/>
              </a:ext>
            </a:extLst>
          </p:cNvPr>
          <p:cNvSpPr>
            <a:spLocks noGrp="1"/>
          </p:cNvSpPr>
          <p:nvPr>
            <p:ph type="dt" sz="half" idx="10"/>
          </p:nvPr>
        </p:nvSpPr>
        <p:spPr/>
        <p:txBody>
          <a:bodyPr/>
          <a:lstStyle/>
          <a:p>
            <a:r>
              <a:rPr lang="en-US"/>
              <a:t>5/3/2025</a:t>
            </a:r>
          </a:p>
        </p:txBody>
      </p:sp>
    </p:spTree>
    <p:extLst>
      <p:ext uri="{BB962C8B-B14F-4D97-AF65-F5344CB8AC3E}">
        <p14:creationId xmlns:p14="http://schemas.microsoft.com/office/powerpoint/2010/main" val="1613626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9A603-682F-20A4-D871-A14F4B07659D}"/>
              </a:ext>
            </a:extLst>
          </p:cNvPr>
          <p:cNvSpPr>
            <a:spLocks noGrp="1"/>
          </p:cNvSpPr>
          <p:nvPr>
            <p:ph type="title"/>
          </p:nvPr>
        </p:nvSpPr>
        <p:spPr/>
        <p:txBody>
          <a:bodyPr/>
          <a:lstStyle/>
          <a:p>
            <a:r>
              <a:rPr lang="en-US">
                <a:ea typeface="Calibri Light"/>
                <a:cs typeface="Calibri Light"/>
              </a:rPr>
              <a:t>Section 6 - Prototype Mockup</a:t>
            </a:r>
            <a:endParaRPr lang="en-US"/>
          </a:p>
        </p:txBody>
      </p:sp>
      <p:pic>
        <p:nvPicPr>
          <p:cNvPr id="7" name="Content Placeholder 6" descr="Picture">
            <a:extLst>
              <a:ext uri="{FF2B5EF4-FFF2-40B4-BE49-F238E27FC236}">
                <a16:creationId xmlns:a16="http://schemas.microsoft.com/office/drawing/2014/main" id="{B91255AF-05E5-F194-A19D-AB7704E709A9}"/>
              </a:ext>
            </a:extLst>
          </p:cNvPr>
          <p:cNvPicPr>
            <a:picLocks noGrp="1" noChangeAspect="1"/>
          </p:cNvPicPr>
          <p:nvPr>
            <p:ph idx="1"/>
          </p:nvPr>
        </p:nvPicPr>
        <p:blipFill>
          <a:blip r:embed="rId2"/>
          <a:stretch>
            <a:fillRect/>
          </a:stretch>
        </p:blipFill>
        <p:spPr>
          <a:xfrm>
            <a:off x="170823" y="1822199"/>
            <a:ext cx="4011592" cy="2700759"/>
          </a:xfrm>
        </p:spPr>
      </p:pic>
      <p:sp>
        <p:nvSpPr>
          <p:cNvPr id="5" name="Slide Number Placeholder 4">
            <a:extLst>
              <a:ext uri="{FF2B5EF4-FFF2-40B4-BE49-F238E27FC236}">
                <a16:creationId xmlns:a16="http://schemas.microsoft.com/office/drawing/2014/main" id="{CC33E149-3DE6-7301-6229-3E8E71D7BF4E}"/>
              </a:ext>
            </a:extLst>
          </p:cNvPr>
          <p:cNvSpPr>
            <a:spLocks noGrp="1"/>
          </p:cNvSpPr>
          <p:nvPr>
            <p:ph type="sldNum" sz="quarter" idx="12"/>
          </p:nvPr>
        </p:nvSpPr>
        <p:spPr/>
        <p:txBody>
          <a:bodyPr/>
          <a:lstStyle/>
          <a:p>
            <a:fld id="{6113E31D-E2AB-40D1-8B51-AFA5AFEF393A}" type="slidenum">
              <a:rPr lang="en-US" dirty="0"/>
              <a:t>13</a:t>
            </a:fld>
            <a:endParaRPr lang="en-US"/>
          </a:p>
        </p:txBody>
      </p:sp>
      <p:sp>
        <p:nvSpPr>
          <p:cNvPr id="4" name="Footer Placeholder 3">
            <a:extLst>
              <a:ext uri="{FF2B5EF4-FFF2-40B4-BE49-F238E27FC236}">
                <a16:creationId xmlns:a16="http://schemas.microsoft.com/office/drawing/2014/main" id="{9998BCBF-C591-26FE-010A-2BAB256108F1}"/>
              </a:ext>
            </a:extLst>
          </p:cNvPr>
          <p:cNvSpPr>
            <a:spLocks noGrp="1"/>
          </p:cNvSpPr>
          <p:nvPr>
            <p:ph type="ftr" sz="quarter" idx="11"/>
          </p:nvPr>
        </p:nvSpPr>
        <p:spPr/>
        <p:txBody>
          <a:bodyPr/>
          <a:lstStyle/>
          <a:p>
            <a:r>
              <a:rPr lang="en-US"/>
              <a:t>Final Project presentation          </a:t>
            </a:r>
          </a:p>
        </p:txBody>
      </p:sp>
      <p:sp>
        <p:nvSpPr>
          <p:cNvPr id="6" name="Date Placeholder 5">
            <a:extLst>
              <a:ext uri="{FF2B5EF4-FFF2-40B4-BE49-F238E27FC236}">
                <a16:creationId xmlns:a16="http://schemas.microsoft.com/office/drawing/2014/main" id="{61FAE487-4667-6A32-23DB-856F5BE73633}"/>
              </a:ext>
            </a:extLst>
          </p:cNvPr>
          <p:cNvSpPr>
            <a:spLocks noGrp="1"/>
          </p:cNvSpPr>
          <p:nvPr>
            <p:ph type="dt" sz="half" idx="10"/>
          </p:nvPr>
        </p:nvSpPr>
        <p:spPr/>
        <p:txBody>
          <a:bodyPr/>
          <a:lstStyle/>
          <a:p>
            <a:r>
              <a:rPr lang="en-US"/>
              <a:t>5/3/2025</a:t>
            </a:r>
          </a:p>
        </p:txBody>
      </p:sp>
      <p:pic>
        <p:nvPicPr>
          <p:cNvPr id="8" name="Picture 7" descr="Picture">
            <a:extLst>
              <a:ext uri="{FF2B5EF4-FFF2-40B4-BE49-F238E27FC236}">
                <a16:creationId xmlns:a16="http://schemas.microsoft.com/office/drawing/2014/main" id="{34868677-9C3E-BBCF-A557-9C93E17BE681}"/>
              </a:ext>
            </a:extLst>
          </p:cNvPr>
          <p:cNvPicPr>
            <a:picLocks noChangeAspect="1"/>
          </p:cNvPicPr>
          <p:nvPr/>
        </p:nvPicPr>
        <p:blipFill>
          <a:blip r:embed="rId3"/>
          <a:stretch>
            <a:fillRect/>
          </a:stretch>
        </p:blipFill>
        <p:spPr>
          <a:xfrm>
            <a:off x="8390680" y="1826751"/>
            <a:ext cx="3599726" cy="2693284"/>
          </a:xfrm>
          <a:prstGeom prst="rect">
            <a:avLst/>
          </a:prstGeom>
        </p:spPr>
      </p:pic>
      <p:pic>
        <p:nvPicPr>
          <p:cNvPr id="9" name="Picture 8" descr="Picture">
            <a:extLst>
              <a:ext uri="{FF2B5EF4-FFF2-40B4-BE49-F238E27FC236}">
                <a16:creationId xmlns:a16="http://schemas.microsoft.com/office/drawing/2014/main" id="{A9077067-FD18-F2CB-F0EC-DF781052EFCD}"/>
              </a:ext>
            </a:extLst>
          </p:cNvPr>
          <p:cNvPicPr>
            <a:picLocks noChangeAspect="1"/>
          </p:cNvPicPr>
          <p:nvPr/>
        </p:nvPicPr>
        <p:blipFill>
          <a:blip r:embed="rId4"/>
          <a:stretch>
            <a:fillRect/>
          </a:stretch>
        </p:blipFill>
        <p:spPr>
          <a:xfrm>
            <a:off x="4391687" y="1830910"/>
            <a:ext cx="3678700" cy="2704257"/>
          </a:xfrm>
          <a:prstGeom prst="rect">
            <a:avLst/>
          </a:prstGeom>
        </p:spPr>
      </p:pic>
      <p:sp>
        <p:nvSpPr>
          <p:cNvPr id="10" name="TextBox 9">
            <a:extLst>
              <a:ext uri="{FF2B5EF4-FFF2-40B4-BE49-F238E27FC236}">
                <a16:creationId xmlns:a16="http://schemas.microsoft.com/office/drawing/2014/main" id="{56C5D933-1923-2A53-8DD3-DC08EE9CA376}"/>
              </a:ext>
            </a:extLst>
          </p:cNvPr>
          <p:cNvSpPr txBox="1"/>
          <p:nvPr/>
        </p:nvSpPr>
        <p:spPr>
          <a:xfrm>
            <a:off x="208767" y="4707698"/>
            <a:ext cx="393526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Calibri"/>
                <a:ea typeface="Calibri"/>
                <a:cs typeface="Calibri"/>
              </a:rPr>
              <a:t>JHS Login Page A</a:t>
            </a:r>
            <a:r>
              <a:rPr lang="en-US" sz="1400">
                <a:latin typeface="Calibri"/>
                <a:ea typeface="Calibri"/>
                <a:cs typeface="Calibri"/>
              </a:rPr>
              <a:t> </a:t>
            </a:r>
            <a:r>
              <a:rPr lang="en-US" sz="1200">
                <a:latin typeface="Calibri"/>
                <a:ea typeface="Calibri"/>
                <a:cs typeface="Calibri"/>
              </a:rPr>
              <a:t>- </a:t>
            </a:r>
            <a:r>
              <a:rPr lang="en-US" sz="1400">
                <a:latin typeface="Calibri"/>
                <a:ea typeface="Calibri"/>
                <a:cs typeface="Calibri"/>
              </a:rPr>
              <a:t>This page contains boxes that request a user for their login credentials, and login button, and a forgotten password selector if the user has forgotten their password.</a:t>
            </a:r>
          </a:p>
        </p:txBody>
      </p:sp>
      <p:sp>
        <p:nvSpPr>
          <p:cNvPr id="11" name="TextBox 10">
            <a:extLst>
              <a:ext uri="{FF2B5EF4-FFF2-40B4-BE49-F238E27FC236}">
                <a16:creationId xmlns:a16="http://schemas.microsoft.com/office/drawing/2014/main" id="{0711B08B-52F8-AA0D-8CC5-1372D1FF9F5D}"/>
              </a:ext>
            </a:extLst>
          </p:cNvPr>
          <p:cNvSpPr txBox="1"/>
          <p:nvPr/>
        </p:nvSpPr>
        <p:spPr>
          <a:xfrm>
            <a:off x="4384109" y="4686822"/>
            <a:ext cx="3653424"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Calibri"/>
                <a:ea typeface="Calibri"/>
                <a:cs typeface="Calibri"/>
              </a:rPr>
              <a:t>Dashboard Page B</a:t>
            </a:r>
            <a:r>
              <a:rPr lang="en-US" sz="1200">
                <a:latin typeface="Calibri"/>
                <a:ea typeface="Calibri"/>
                <a:cs typeface="Calibri"/>
              </a:rPr>
              <a:t> - </a:t>
            </a:r>
            <a:r>
              <a:rPr lang="en-US" sz="1400">
                <a:latin typeface="Calibri"/>
                <a:ea typeface="Calibri"/>
                <a:cs typeface="Calibri"/>
              </a:rPr>
              <a:t>This is the Dashboard page that displays important metrics like sales details and recent job details. The user is also able to navigate to different pages by using the left side vertical menu.</a:t>
            </a:r>
          </a:p>
        </p:txBody>
      </p:sp>
      <p:sp>
        <p:nvSpPr>
          <p:cNvPr id="12" name="TextBox 11">
            <a:extLst>
              <a:ext uri="{FF2B5EF4-FFF2-40B4-BE49-F238E27FC236}">
                <a16:creationId xmlns:a16="http://schemas.microsoft.com/office/drawing/2014/main" id="{13005B64-B066-D740-525F-31FD553017A7}"/>
              </a:ext>
            </a:extLst>
          </p:cNvPr>
          <p:cNvSpPr txBox="1"/>
          <p:nvPr/>
        </p:nvSpPr>
        <p:spPr>
          <a:xfrm>
            <a:off x="8392438" y="4703601"/>
            <a:ext cx="3601232"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Calibri"/>
                <a:ea typeface="Calibri"/>
                <a:cs typeface="Calibri"/>
              </a:rPr>
              <a:t>Job Order List Page C</a:t>
            </a:r>
            <a:r>
              <a:rPr lang="en-US" sz="1200">
                <a:latin typeface="Calibri"/>
                <a:ea typeface="Calibri"/>
                <a:cs typeface="Calibri"/>
              </a:rPr>
              <a:t> – </a:t>
            </a:r>
            <a:r>
              <a:rPr lang="en-US" sz="1400">
                <a:latin typeface="Calibri"/>
                <a:ea typeface="Calibri"/>
                <a:cs typeface="Calibri"/>
              </a:rPr>
              <a:t>Users can sort previous</a:t>
            </a:r>
            <a:r>
              <a:rPr lang="en-US" sz="1400" b="1">
                <a:latin typeface="Calibri"/>
                <a:ea typeface="Calibri"/>
                <a:cs typeface="Calibri"/>
              </a:rPr>
              <a:t> </a:t>
            </a:r>
            <a:r>
              <a:rPr lang="en-US" sz="1400">
                <a:latin typeface="Calibri"/>
                <a:ea typeface="Calibri"/>
                <a:cs typeface="Calibri"/>
              </a:rPr>
              <a:t>and current jobs by using the filter at the top of the page. This page shows customer information and gives an option to edit the job with the gear icon to the far right.</a:t>
            </a:r>
          </a:p>
        </p:txBody>
      </p:sp>
    </p:spTree>
    <p:extLst>
      <p:ext uri="{BB962C8B-B14F-4D97-AF65-F5344CB8AC3E}">
        <p14:creationId xmlns:p14="http://schemas.microsoft.com/office/powerpoint/2010/main" val="3253268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F9608-00F2-0695-074C-3FF002F94127}"/>
              </a:ext>
            </a:extLst>
          </p:cNvPr>
          <p:cNvSpPr>
            <a:spLocks noGrp="1"/>
          </p:cNvSpPr>
          <p:nvPr>
            <p:ph type="title"/>
          </p:nvPr>
        </p:nvSpPr>
        <p:spPr/>
        <p:txBody>
          <a:bodyPr/>
          <a:lstStyle/>
          <a:p>
            <a:r>
              <a:rPr lang="en-US">
                <a:ea typeface="Calibri Light"/>
                <a:cs typeface="Calibri Light"/>
              </a:rPr>
              <a:t>Section 6 - Prototype Mockup </a:t>
            </a:r>
            <a:endParaRPr lang="en-US"/>
          </a:p>
        </p:txBody>
      </p:sp>
      <p:pic>
        <p:nvPicPr>
          <p:cNvPr id="7" name="Content Placeholder 6" descr="Picture">
            <a:extLst>
              <a:ext uri="{FF2B5EF4-FFF2-40B4-BE49-F238E27FC236}">
                <a16:creationId xmlns:a16="http://schemas.microsoft.com/office/drawing/2014/main" id="{FF4A5792-A06C-1726-7B27-AE7AA0DF20A1}"/>
              </a:ext>
            </a:extLst>
          </p:cNvPr>
          <p:cNvPicPr>
            <a:picLocks noGrp="1" noChangeAspect="1"/>
          </p:cNvPicPr>
          <p:nvPr>
            <p:ph idx="1"/>
          </p:nvPr>
        </p:nvPicPr>
        <p:blipFill>
          <a:blip r:embed="rId2"/>
          <a:stretch>
            <a:fillRect/>
          </a:stretch>
        </p:blipFill>
        <p:spPr>
          <a:xfrm>
            <a:off x="758940" y="1913254"/>
            <a:ext cx="4069993" cy="3020221"/>
          </a:xfrm>
        </p:spPr>
      </p:pic>
      <p:sp>
        <p:nvSpPr>
          <p:cNvPr id="5" name="Slide Number Placeholder 4">
            <a:extLst>
              <a:ext uri="{FF2B5EF4-FFF2-40B4-BE49-F238E27FC236}">
                <a16:creationId xmlns:a16="http://schemas.microsoft.com/office/drawing/2014/main" id="{689B7507-1467-8E20-602F-F3CAA47B33CF}"/>
              </a:ext>
            </a:extLst>
          </p:cNvPr>
          <p:cNvSpPr>
            <a:spLocks noGrp="1"/>
          </p:cNvSpPr>
          <p:nvPr>
            <p:ph type="sldNum" sz="quarter" idx="12"/>
          </p:nvPr>
        </p:nvSpPr>
        <p:spPr/>
        <p:txBody>
          <a:bodyPr/>
          <a:lstStyle/>
          <a:p>
            <a:fld id="{6113E31D-E2AB-40D1-8B51-AFA5AFEF393A}" type="slidenum">
              <a:rPr lang="en-US" dirty="0"/>
              <a:t>14</a:t>
            </a:fld>
            <a:endParaRPr lang="en-US"/>
          </a:p>
        </p:txBody>
      </p:sp>
      <p:sp>
        <p:nvSpPr>
          <p:cNvPr id="4" name="Footer Placeholder 3">
            <a:extLst>
              <a:ext uri="{FF2B5EF4-FFF2-40B4-BE49-F238E27FC236}">
                <a16:creationId xmlns:a16="http://schemas.microsoft.com/office/drawing/2014/main" id="{01163288-F7EA-8FC7-A8E5-889D1DA8F16E}"/>
              </a:ext>
            </a:extLst>
          </p:cNvPr>
          <p:cNvSpPr>
            <a:spLocks noGrp="1"/>
          </p:cNvSpPr>
          <p:nvPr>
            <p:ph type="ftr" sz="quarter" idx="11"/>
          </p:nvPr>
        </p:nvSpPr>
        <p:spPr/>
        <p:txBody>
          <a:bodyPr/>
          <a:lstStyle/>
          <a:p>
            <a:r>
              <a:rPr lang="en-US"/>
              <a:t>Final Project presentation          </a:t>
            </a:r>
          </a:p>
        </p:txBody>
      </p:sp>
      <p:sp>
        <p:nvSpPr>
          <p:cNvPr id="6" name="Date Placeholder 5">
            <a:extLst>
              <a:ext uri="{FF2B5EF4-FFF2-40B4-BE49-F238E27FC236}">
                <a16:creationId xmlns:a16="http://schemas.microsoft.com/office/drawing/2014/main" id="{1CF671C8-422A-FE67-D16C-B3CA3DD9D6C8}"/>
              </a:ext>
            </a:extLst>
          </p:cNvPr>
          <p:cNvSpPr>
            <a:spLocks noGrp="1"/>
          </p:cNvSpPr>
          <p:nvPr>
            <p:ph type="dt" sz="half" idx="10"/>
          </p:nvPr>
        </p:nvSpPr>
        <p:spPr/>
        <p:txBody>
          <a:bodyPr/>
          <a:lstStyle/>
          <a:p>
            <a:r>
              <a:rPr lang="en-US"/>
              <a:t>5/3/2025</a:t>
            </a:r>
          </a:p>
        </p:txBody>
      </p:sp>
      <p:pic>
        <p:nvPicPr>
          <p:cNvPr id="8" name="Picture 7" descr="Picture">
            <a:extLst>
              <a:ext uri="{FF2B5EF4-FFF2-40B4-BE49-F238E27FC236}">
                <a16:creationId xmlns:a16="http://schemas.microsoft.com/office/drawing/2014/main" id="{F9D5939E-CFC9-1B11-2B27-105A3D961480}"/>
              </a:ext>
            </a:extLst>
          </p:cNvPr>
          <p:cNvPicPr>
            <a:picLocks noChangeAspect="1"/>
          </p:cNvPicPr>
          <p:nvPr/>
        </p:nvPicPr>
        <p:blipFill>
          <a:blip r:embed="rId3"/>
          <a:stretch>
            <a:fillRect/>
          </a:stretch>
        </p:blipFill>
        <p:spPr>
          <a:xfrm>
            <a:off x="6876326" y="1913680"/>
            <a:ext cx="4149525" cy="3011348"/>
          </a:xfrm>
          <a:prstGeom prst="rect">
            <a:avLst/>
          </a:prstGeom>
        </p:spPr>
      </p:pic>
      <p:sp>
        <p:nvSpPr>
          <p:cNvPr id="9" name="TextBox 8">
            <a:extLst>
              <a:ext uri="{FF2B5EF4-FFF2-40B4-BE49-F238E27FC236}">
                <a16:creationId xmlns:a16="http://schemas.microsoft.com/office/drawing/2014/main" id="{ED064598-3364-AD5D-67AB-70E408D57486}"/>
              </a:ext>
            </a:extLst>
          </p:cNvPr>
          <p:cNvSpPr txBox="1"/>
          <p:nvPr/>
        </p:nvSpPr>
        <p:spPr>
          <a:xfrm>
            <a:off x="762792" y="5004730"/>
            <a:ext cx="4039643"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Calibri"/>
                <a:ea typeface="Calibri"/>
                <a:cs typeface="Calibri"/>
              </a:rPr>
              <a:t>Job Order List Expanded Page D</a:t>
            </a:r>
            <a:r>
              <a:rPr lang="en-US" sz="1200" b="1">
                <a:latin typeface="Calibri"/>
                <a:ea typeface="Calibri"/>
                <a:cs typeface="Calibri"/>
              </a:rPr>
              <a:t> - </a:t>
            </a:r>
            <a:r>
              <a:rPr lang="en-US" sz="1400">
                <a:latin typeface="Calibri"/>
                <a:ea typeface="Calibri"/>
                <a:cs typeface="Calibri"/>
              </a:rPr>
              <a:t>Users can expand</a:t>
            </a:r>
            <a:r>
              <a:rPr lang="en-US" sz="1400" b="1">
                <a:latin typeface="Calibri"/>
                <a:ea typeface="Calibri"/>
                <a:cs typeface="Calibri"/>
              </a:rPr>
              <a:t> </a:t>
            </a:r>
            <a:r>
              <a:rPr lang="en-US" sz="1400">
                <a:latin typeface="Calibri"/>
                <a:ea typeface="Calibri"/>
                <a:cs typeface="Calibri"/>
              </a:rPr>
              <a:t>the list using the gear icon and edit the selected job’s details, status, etc.</a:t>
            </a:r>
          </a:p>
        </p:txBody>
      </p:sp>
      <p:sp>
        <p:nvSpPr>
          <p:cNvPr id="10" name="TextBox 9">
            <a:extLst>
              <a:ext uri="{FF2B5EF4-FFF2-40B4-BE49-F238E27FC236}">
                <a16:creationId xmlns:a16="http://schemas.microsoft.com/office/drawing/2014/main" id="{6AB51354-E2AE-0044-926C-78EABDC54020}"/>
              </a:ext>
            </a:extLst>
          </p:cNvPr>
          <p:cNvSpPr txBox="1"/>
          <p:nvPr/>
        </p:nvSpPr>
        <p:spPr>
          <a:xfrm>
            <a:off x="6879669" y="4929942"/>
            <a:ext cx="4175342"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Calibri"/>
                <a:ea typeface="Calibri"/>
                <a:cs typeface="Calibri"/>
              </a:rPr>
              <a:t>Create Job Listing Page E</a:t>
            </a:r>
            <a:r>
              <a:rPr lang="en-US" sz="1200" b="1">
                <a:latin typeface="Calibri"/>
                <a:ea typeface="Calibri"/>
                <a:cs typeface="Calibri"/>
              </a:rPr>
              <a:t> – </a:t>
            </a:r>
            <a:r>
              <a:rPr lang="en-US" sz="1400">
                <a:latin typeface="Calibri"/>
                <a:ea typeface="Calibri"/>
                <a:cs typeface="Calibri"/>
              </a:rPr>
              <a:t>Users can input information gathered from customer phone calls and email requests to create a new job listing. Users will put in general customer information as well as discern job priorities and provide unique information through use of the description box.</a:t>
            </a:r>
          </a:p>
        </p:txBody>
      </p:sp>
    </p:spTree>
    <p:extLst>
      <p:ext uri="{BB962C8B-B14F-4D97-AF65-F5344CB8AC3E}">
        <p14:creationId xmlns:p14="http://schemas.microsoft.com/office/powerpoint/2010/main" val="67023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B9095-71A9-9E13-01E5-F514590367ED}"/>
              </a:ext>
            </a:extLst>
          </p:cNvPr>
          <p:cNvSpPr>
            <a:spLocks noGrp="1"/>
          </p:cNvSpPr>
          <p:nvPr>
            <p:ph type="title"/>
          </p:nvPr>
        </p:nvSpPr>
        <p:spPr/>
        <p:txBody>
          <a:bodyPr/>
          <a:lstStyle/>
          <a:p>
            <a:r>
              <a:rPr lang="en-US">
                <a:ea typeface="Calibri Light"/>
                <a:cs typeface="Calibri Light"/>
              </a:rPr>
              <a:t>Section 6 - Prototype Mockup</a:t>
            </a:r>
            <a:endParaRPr lang="en-US"/>
          </a:p>
        </p:txBody>
      </p:sp>
      <p:pic>
        <p:nvPicPr>
          <p:cNvPr id="7" name="Content Placeholder 6" descr="Picture">
            <a:extLst>
              <a:ext uri="{FF2B5EF4-FFF2-40B4-BE49-F238E27FC236}">
                <a16:creationId xmlns:a16="http://schemas.microsoft.com/office/drawing/2014/main" id="{87EA864C-7616-B9CB-06FC-17A0EB933F3D}"/>
              </a:ext>
            </a:extLst>
          </p:cNvPr>
          <p:cNvPicPr>
            <a:picLocks noGrp="1" noChangeAspect="1"/>
          </p:cNvPicPr>
          <p:nvPr>
            <p:ph idx="1"/>
          </p:nvPr>
        </p:nvPicPr>
        <p:blipFill>
          <a:blip r:embed="rId2"/>
          <a:stretch>
            <a:fillRect/>
          </a:stretch>
        </p:blipFill>
        <p:spPr>
          <a:xfrm>
            <a:off x="641401" y="2164037"/>
            <a:ext cx="3745625" cy="2537943"/>
          </a:xfrm>
        </p:spPr>
      </p:pic>
      <p:sp>
        <p:nvSpPr>
          <p:cNvPr id="5" name="Slide Number Placeholder 4">
            <a:extLst>
              <a:ext uri="{FF2B5EF4-FFF2-40B4-BE49-F238E27FC236}">
                <a16:creationId xmlns:a16="http://schemas.microsoft.com/office/drawing/2014/main" id="{85FC28C8-227F-2A17-EC17-29480E22BDCE}"/>
              </a:ext>
            </a:extLst>
          </p:cNvPr>
          <p:cNvSpPr>
            <a:spLocks noGrp="1"/>
          </p:cNvSpPr>
          <p:nvPr>
            <p:ph type="sldNum" sz="quarter" idx="12"/>
          </p:nvPr>
        </p:nvSpPr>
        <p:spPr/>
        <p:txBody>
          <a:bodyPr/>
          <a:lstStyle/>
          <a:p>
            <a:fld id="{6113E31D-E2AB-40D1-8B51-AFA5AFEF393A}" type="slidenum">
              <a:rPr lang="en-US" dirty="0"/>
              <a:t>15</a:t>
            </a:fld>
            <a:endParaRPr lang="en-US"/>
          </a:p>
        </p:txBody>
      </p:sp>
      <p:sp>
        <p:nvSpPr>
          <p:cNvPr id="4" name="Footer Placeholder 3">
            <a:extLst>
              <a:ext uri="{FF2B5EF4-FFF2-40B4-BE49-F238E27FC236}">
                <a16:creationId xmlns:a16="http://schemas.microsoft.com/office/drawing/2014/main" id="{E5A59B94-DCCB-C092-4CD6-F7DDE7410BF3}"/>
              </a:ext>
            </a:extLst>
          </p:cNvPr>
          <p:cNvSpPr>
            <a:spLocks noGrp="1"/>
          </p:cNvSpPr>
          <p:nvPr>
            <p:ph type="ftr" sz="quarter" idx="11"/>
          </p:nvPr>
        </p:nvSpPr>
        <p:spPr/>
        <p:txBody>
          <a:bodyPr/>
          <a:lstStyle/>
          <a:p>
            <a:r>
              <a:rPr lang="en-US"/>
              <a:t>Final Project presentation          </a:t>
            </a:r>
          </a:p>
        </p:txBody>
      </p:sp>
      <p:sp>
        <p:nvSpPr>
          <p:cNvPr id="6" name="Date Placeholder 5">
            <a:extLst>
              <a:ext uri="{FF2B5EF4-FFF2-40B4-BE49-F238E27FC236}">
                <a16:creationId xmlns:a16="http://schemas.microsoft.com/office/drawing/2014/main" id="{8652F028-A53A-AD83-4F4D-9712DC3C8385}"/>
              </a:ext>
            </a:extLst>
          </p:cNvPr>
          <p:cNvSpPr>
            <a:spLocks noGrp="1"/>
          </p:cNvSpPr>
          <p:nvPr>
            <p:ph type="dt" sz="half" idx="10"/>
          </p:nvPr>
        </p:nvSpPr>
        <p:spPr/>
        <p:txBody>
          <a:bodyPr/>
          <a:lstStyle/>
          <a:p>
            <a:r>
              <a:rPr lang="en-US"/>
              <a:t>5/3/2025</a:t>
            </a:r>
          </a:p>
        </p:txBody>
      </p:sp>
      <p:pic>
        <p:nvPicPr>
          <p:cNvPr id="8" name="Picture 7" descr="Picture">
            <a:extLst>
              <a:ext uri="{FF2B5EF4-FFF2-40B4-BE49-F238E27FC236}">
                <a16:creationId xmlns:a16="http://schemas.microsoft.com/office/drawing/2014/main" id="{BEB8DD37-952B-9B8B-3AF8-B14A8158E841}"/>
              </a:ext>
            </a:extLst>
          </p:cNvPr>
          <p:cNvPicPr>
            <a:picLocks noChangeAspect="1"/>
          </p:cNvPicPr>
          <p:nvPr/>
        </p:nvPicPr>
        <p:blipFill>
          <a:blip r:embed="rId3"/>
          <a:stretch>
            <a:fillRect/>
          </a:stretch>
        </p:blipFill>
        <p:spPr>
          <a:xfrm>
            <a:off x="5641694" y="2019300"/>
            <a:ext cx="5943600" cy="2819400"/>
          </a:xfrm>
          <a:prstGeom prst="rect">
            <a:avLst/>
          </a:prstGeom>
        </p:spPr>
      </p:pic>
      <p:sp>
        <p:nvSpPr>
          <p:cNvPr id="9" name="TextBox 8">
            <a:extLst>
              <a:ext uri="{FF2B5EF4-FFF2-40B4-BE49-F238E27FC236}">
                <a16:creationId xmlns:a16="http://schemas.microsoft.com/office/drawing/2014/main" id="{7181BA0D-9912-72F4-D290-BE2959115435}"/>
              </a:ext>
            </a:extLst>
          </p:cNvPr>
          <p:cNvSpPr txBox="1"/>
          <p:nvPr/>
        </p:nvSpPr>
        <p:spPr>
          <a:xfrm>
            <a:off x="908136" y="4853835"/>
            <a:ext cx="3455095"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Calibri"/>
                <a:ea typeface="Calibri"/>
                <a:cs typeface="Calibri"/>
              </a:rPr>
              <a:t>This is an example of what our final prototype would look like on stationery and mobile devices. The mockups include a desktop computer, a laptop, a tablet, and a smartphone.</a:t>
            </a:r>
          </a:p>
        </p:txBody>
      </p:sp>
      <p:sp>
        <p:nvSpPr>
          <p:cNvPr id="10" name="TextBox 9">
            <a:extLst>
              <a:ext uri="{FF2B5EF4-FFF2-40B4-BE49-F238E27FC236}">
                <a16:creationId xmlns:a16="http://schemas.microsoft.com/office/drawing/2014/main" id="{D8C5C83E-9AF2-C5D0-C11B-7E5D872F3219}"/>
              </a:ext>
            </a:extLst>
          </p:cNvPr>
          <p:cNvSpPr txBox="1"/>
          <p:nvPr/>
        </p:nvSpPr>
        <p:spPr>
          <a:xfrm>
            <a:off x="8151563" y="4898760"/>
            <a:ext cx="34342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Prototype Flowchart</a:t>
            </a:r>
            <a:endParaRPr lang="en-US"/>
          </a:p>
        </p:txBody>
      </p:sp>
    </p:spTree>
    <p:extLst>
      <p:ext uri="{BB962C8B-B14F-4D97-AF65-F5344CB8AC3E}">
        <p14:creationId xmlns:p14="http://schemas.microsoft.com/office/powerpoint/2010/main" val="4073885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97219-613D-A2A6-DECB-66B9B44FF82F}"/>
              </a:ext>
            </a:extLst>
          </p:cNvPr>
          <p:cNvSpPr>
            <a:spLocks noGrp="1"/>
          </p:cNvSpPr>
          <p:nvPr>
            <p:ph type="title"/>
          </p:nvPr>
        </p:nvSpPr>
        <p:spPr/>
        <p:txBody>
          <a:bodyPr/>
          <a:lstStyle/>
          <a:p>
            <a:r>
              <a:rPr lang="en-US">
                <a:ea typeface="Calibri Light"/>
                <a:cs typeface="Calibri Light"/>
              </a:rPr>
              <a:t>Closing</a:t>
            </a:r>
            <a:endParaRPr lang="en-US"/>
          </a:p>
        </p:txBody>
      </p:sp>
      <p:sp>
        <p:nvSpPr>
          <p:cNvPr id="3" name="Content Placeholder 2">
            <a:extLst>
              <a:ext uri="{FF2B5EF4-FFF2-40B4-BE49-F238E27FC236}">
                <a16:creationId xmlns:a16="http://schemas.microsoft.com/office/drawing/2014/main" id="{57CA19C5-0704-66F7-891A-B1A73358ECD9}"/>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a:ea typeface="Calibri"/>
                <a:cs typeface="Calibri"/>
              </a:rPr>
              <a:t>Thank you</a:t>
            </a:r>
          </a:p>
          <a:p>
            <a:pPr>
              <a:buFont typeface="Arial" panose="020F0502020204030204" pitchFamily="34" charset="0"/>
              <a:buChar char="•"/>
            </a:pPr>
            <a:r>
              <a:rPr lang="en-US">
                <a:ea typeface="Calibri"/>
                <a:cs typeface="Calibri"/>
              </a:rPr>
              <a:t>Questions?</a:t>
            </a:r>
          </a:p>
          <a:p>
            <a:pPr marL="0" indent="0">
              <a:buNone/>
            </a:pPr>
            <a:endParaRPr lang="en-US">
              <a:ea typeface="Calibri"/>
              <a:cs typeface="Calibri"/>
            </a:endParaRPr>
          </a:p>
        </p:txBody>
      </p:sp>
      <p:sp>
        <p:nvSpPr>
          <p:cNvPr id="4" name="Date Placeholder 3">
            <a:extLst>
              <a:ext uri="{FF2B5EF4-FFF2-40B4-BE49-F238E27FC236}">
                <a16:creationId xmlns:a16="http://schemas.microsoft.com/office/drawing/2014/main" id="{7FCE7542-FAD4-C18D-03D8-40B2D0C0075E}"/>
              </a:ext>
            </a:extLst>
          </p:cNvPr>
          <p:cNvSpPr>
            <a:spLocks noGrp="1"/>
          </p:cNvSpPr>
          <p:nvPr>
            <p:ph type="dt" sz="half" idx="10"/>
          </p:nvPr>
        </p:nvSpPr>
        <p:spPr/>
        <p:txBody>
          <a:bodyPr/>
          <a:lstStyle/>
          <a:p>
            <a:r>
              <a:rPr lang="en-US"/>
              <a:t>5/3/2025</a:t>
            </a:r>
          </a:p>
        </p:txBody>
      </p:sp>
      <p:sp>
        <p:nvSpPr>
          <p:cNvPr id="5" name="Footer Placeholder 4">
            <a:extLst>
              <a:ext uri="{FF2B5EF4-FFF2-40B4-BE49-F238E27FC236}">
                <a16:creationId xmlns:a16="http://schemas.microsoft.com/office/drawing/2014/main" id="{62EE0AE7-2DC1-1930-A82B-760163B1F1D0}"/>
              </a:ext>
            </a:extLst>
          </p:cNvPr>
          <p:cNvSpPr>
            <a:spLocks noGrp="1"/>
          </p:cNvSpPr>
          <p:nvPr>
            <p:ph type="ftr" sz="quarter" idx="11"/>
          </p:nvPr>
        </p:nvSpPr>
        <p:spPr/>
        <p:txBody>
          <a:bodyPr/>
          <a:lstStyle/>
          <a:p>
            <a:r>
              <a:rPr lang="en-US"/>
              <a:t>Final Project presentation          </a:t>
            </a:r>
          </a:p>
        </p:txBody>
      </p:sp>
      <p:sp>
        <p:nvSpPr>
          <p:cNvPr id="6" name="Slide Number Placeholder 5">
            <a:extLst>
              <a:ext uri="{FF2B5EF4-FFF2-40B4-BE49-F238E27FC236}">
                <a16:creationId xmlns:a16="http://schemas.microsoft.com/office/drawing/2014/main" id="{DEB88CFE-252F-D4BB-A3F0-483F02468A05}"/>
              </a:ext>
            </a:extLst>
          </p:cNvPr>
          <p:cNvSpPr>
            <a:spLocks noGrp="1"/>
          </p:cNvSpPr>
          <p:nvPr>
            <p:ph type="sldNum" sz="quarter" idx="12"/>
          </p:nvPr>
        </p:nvSpPr>
        <p:spPr/>
        <p:txBody>
          <a:bodyPr/>
          <a:lstStyle/>
          <a:p>
            <a:fld id="{6113E31D-E2AB-40D1-8B51-AFA5AFEF393A}" type="slidenum">
              <a:rPr lang="en-US" dirty="0"/>
              <a:t>16</a:t>
            </a:fld>
            <a:endParaRPr lang="en-US"/>
          </a:p>
        </p:txBody>
      </p:sp>
    </p:spTree>
    <p:extLst>
      <p:ext uri="{BB962C8B-B14F-4D97-AF65-F5344CB8AC3E}">
        <p14:creationId xmlns:p14="http://schemas.microsoft.com/office/powerpoint/2010/main" val="3970654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2F094-4BC3-B1DF-DE65-238DA491BDEB}"/>
              </a:ext>
            </a:extLst>
          </p:cNvPr>
          <p:cNvSpPr>
            <a:spLocks noGrp="1"/>
          </p:cNvSpPr>
          <p:nvPr>
            <p:ph type="title"/>
          </p:nvPr>
        </p:nvSpPr>
        <p:spPr/>
        <p:txBody>
          <a:bodyPr/>
          <a:lstStyle/>
          <a:p>
            <a:r>
              <a:rPr lang="en-US">
                <a:ea typeface="Calibri Light"/>
                <a:cs typeface="Calibri Light"/>
              </a:rPr>
              <a:t>Outline</a:t>
            </a:r>
            <a:endParaRPr lang="en-US"/>
          </a:p>
        </p:txBody>
      </p:sp>
      <p:sp>
        <p:nvSpPr>
          <p:cNvPr id="3" name="Content Placeholder 2">
            <a:extLst>
              <a:ext uri="{FF2B5EF4-FFF2-40B4-BE49-F238E27FC236}">
                <a16:creationId xmlns:a16="http://schemas.microsoft.com/office/drawing/2014/main" id="{E359853D-2D46-CD90-6558-87655ABBA5FF}"/>
              </a:ext>
            </a:extLst>
          </p:cNvPr>
          <p:cNvSpPr>
            <a:spLocks noGrp="1"/>
          </p:cNvSpPr>
          <p:nvPr>
            <p:ph idx="1"/>
          </p:nvPr>
        </p:nvSpPr>
        <p:spPr/>
        <p:txBody>
          <a:bodyPr vert="horz" lIns="0" tIns="45720" rIns="0" bIns="45720" rtlCol="0" anchor="t">
            <a:normAutofit fontScale="92500" lnSpcReduction="20000"/>
          </a:bodyPr>
          <a:lstStyle/>
          <a:p>
            <a:pPr>
              <a:buFont typeface="Arial" panose="020F0502020204030204" pitchFamily="34" charset="0"/>
              <a:buChar char="•"/>
            </a:pPr>
            <a:r>
              <a:rPr lang="en-US" b="1">
                <a:ea typeface="Calibri"/>
                <a:cs typeface="Calibri"/>
              </a:rPr>
              <a:t>Section 1 - Problem Statement &amp; Feasibility Study</a:t>
            </a:r>
          </a:p>
          <a:p>
            <a:pPr marL="383540" lvl="1">
              <a:buFont typeface="Courier New" panose="020F0502020204030204" pitchFamily="34" charset="0"/>
              <a:buChar char="o"/>
            </a:pPr>
            <a:r>
              <a:rPr lang="en-US">
                <a:ea typeface="Calibri"/>
                <a:cs typeface="Calibri"/>
              </a:rPr>
              <a:t>Current Field Service Management system in use at Price H&amp;A and it's problems</a:t>
            </a:r>
          </a:p>
          <a:p>
            <a:pPr marL="383540" lvl="1">
              <a:buFont typeface="Courier New" panose="020F0502020204030204" pitchFamily="34" charset="0"/>
              <a:buChar char="o"/>
            </a:pPr>
            <a:r>
              <a:rPr lang="en-US">
                <a:ea typeface="Calibri"/>
                <a:cs typeface="Calibri"/>
              </a:rPr>
              <a:t>Our solution and the feasibility of the new system</a:t>
            </a:r>
          </a:p>
          <a:p>
            <a:pPr>
              <a:buFont typeface="Arial" panose="020F0502020204030204" pitchFamily="34" charset="0"/>
              <a:buChar char="•"/>
            </a:pPr>
            <a:r>
              <a:rPr lang="en-US" b="1">
                <a:ea typeface="Calibri"/>
                <a:cs typeface="Calibri"/>
              </a:rPr>
              <a:t>Section 2 - Review of Requirements Analysis and Specification</a:t>
            </a:r>
          </a:p>
          <a:p>
            <a:pPr marL="383540" lvl="1">
              <a:buFont typeface="Courier New" panose="020F0502020204030204" pitchFamily="34" charset="0"/>
              <a:buChar char="o"/>
            </a:pPr>
            <a:r>
              <a:rPr lang="en-US">
                <a:ea typeface="Calibri"/>
                <a:cs typeface="Calibri"/>
              </a:rPr>
              <a:t>Brief review of the new system's functional, operational, and maintenance requirements</a:t>
            </a:r>
          </a:p>
          <a:p>
            <a:pPr>
              <a:buFont typeface="Arial" panose="020F0502020204030204" pitchFamily="34" charset="0"/>
              <a:buChar char="•"/>
            </a:pPr>
            <a:r>
              <a:rPr lang="en-US" b="1">
                <a:ea typeface="Calibri"/>
                <a:cs typeface="Calibri"/>
              </a:rPr>
              <a:t>Section 3 - Preliminary Design</a:t>
            </a:r>
          </a:p>
          <a:p>
            <a:pPr marL="383540" lvl="1">
              <a:buFont typeface="Courier New" panose="020F0502020204030204" pitchFamily="34" charset="0"/>
              <a:buChar char="o"/>
            </a:pPr>
            <a:r>
              <a:rPr lang="en-US">
                <a:ea typeface="Calibri"/>
                <a:cs typeface="Calibri"/>
              </a:rPr>
              <a:t>Brief review of the system of interest and the environment it will operate in</a:t>
            </a:r>
          </a:p>
          <a:p>
            <a:pPr>
              <a:buFont typeface="Arial" panose="020F0502020204030204" pitchFamily="34" charset="0"/>
              <a:buChar char="•"/>
            </a:pPr>
            <a:r>
              <a:rPr lang="en-US" b="1">
                <a:ea typeface="Calibri"/>
                <a:cs typeface="Calibri"/>
              </a:rPr>
              <a:t>Section 4 - Detailed Design</a:t>
            </a:r>
          </a:p>
          <a:p>
            <a:pPr marL="383540" lvl="1">
              <a:buFont typeface="Courier New" panose="020F0502020204030204" pitchFamily="34" charset="0"/>
              <a:buChar char="o"/>
            </a:pPr>
            <a:r>
              <a:rPr lang="en-US">
                <a:ea typeface="Calibri"/>
                <a:cs typeface="Calibri"/>
              </a:rPr>
              <a:t>Application components and scope of the system</a:t>
            </a:r>
          </a:p>
          <a:p>
            <a:pPr>
              <a:buFont typeface="Arial" panose="020F0502020204030204" pitchFamily="34" charset="0"/>
              <a:buChar char="•"/>
            </a:pPr>
            <a:r>
              <a:rPr lang="en-US" b="1">
                <a:ea typeface="Calibri"/>
                <a:cs typeface="Calibri"/>
              </a:rPr>
              <a:t>Section 5 - Project Management</a:t>
            </a:r>
          </a:p>
          <a:p>
            <a:pPr marL="383540" lvl="1">
              <a:buFont typeface="Courier New" panose="020F0502020204030204" pitchFamily="34" charset="0"/>
              <a:buChar char="o"/>
            </a:pPr>
            <a:r>
              <a:rPr lang="en-US">
                <a:ea typeface="Calibri"/>
                <a:cs typeface="Calibri"/>
              </a:rPr>
              <a:t>Calculations on net present value, payback period, and return on investment</a:t>
            </a:r>
          </a:p>
          <a:p>
            <a:pPr>
              <a:buFont typeface="Arial" panose="020F0502020204030204" pitchFamily="34" charset="0"/>
              <a:buChar char="•"/>
            </a:pPr>
            <a:r>
              <a:rPr lang="en-US" b="1">
                <a:ea typeface="Calibri"/>
                <a:cs typeface="Calibri"/>
              </a:rPr>
              <a:t>Section 6 - Prototype Mockup</a:t>
            </a:r>
          </a:p>
          <a:p>
            <a:pPr marL="383540" lvl="1">
              <a:buFont typeface="Courier New" panose="020F0502020204030204" pitchFamily="34" charset="0"/>
              <a:buChar char="o"/>
            </a:pPr>
            <a:r>
              <a:rPr lang="en-US">
                <a:ea typeface="Calibri"/>
                <a:cs typeface="Calibri"/>
              </a:rPr>
              <a:t>Visual examples of the new system </a:t>
            </a:r>
          </a:p>
        </p:txBody>
      </p:sp>
      <p:sp>
        <p:nvSpPr>
          <p:cNvPr id="4" name="Date Placeholder 3">
            <a:extLst>
              <a:ext uri="{FF2B5EF4-FFF2-40B4-BE49-F238E27FC236}">
                <a16:creationId xmlns:a16="http://schemas.microsoft.com/office/drawing/2014/main" id="{2A65E824-0B82-891A-B211-2558CC825586}"/>
              </a:ext>
            </a:extLst>
          </p:cNvPr>
          <p:cNvSpPr>
            <a:spLocks noGrp="1"/>
          </p:cNvSpPr>
          <p:nvPr>
            <p:ph type="dt" sz="half" idx="10"/>
          </p:nvPr>
        </p:nvSpPr>
        <p:spPr/>
        <p:txBody>
          <a:bodyPr/>
          <a:lstStyle/>
          <a:p>
            <a:r>
              <a:rPr lang="en-US"/>
              <a:t>5/3/2025</a:t>
            </a:r>
          </a:p>
        </p:txBody>
      </p:sp>
      <p:sp>
        <p:nvSpPr>
          <p:cNvPr id="5" name="Footer Placeholder 4">
            <a:extLst>
              <a:ext uri="{FF2B5EF4-FFF2-40B4-BE49-F238E27FC236}">
                <a16:creationId xmlns:a16="http://schemas.microsoft.com/office/drawing/2014/main" id="{66C0DF58-C75B-42BB-08A3-CD92F94B45F8}"/>
              </a:ext>
            </a:extLst>
          </p:cNvPr>
          <p:cNvSpPr>
            <a:spLocks noGrp="1"/>
          </p:cNvSpPr>
          <p:nvPr>
            <p:ph type="ftr" sz="quarter" idx="11"/>
          </p:nvPr>
        </p:nvSpPr>
        <p:spPr/>
        <p:txBody>
          <a:bodyPr/>
          <a:lstStyle/>
          <a:p>
            <a:r>
              <a:rPr lang="en-US"/>
              <a:t>Final Project presentation          </a:t>
            </a:r>
          </a:p>
        </p:txBody>
      </p:sp>
      <p:sp>
        <p:nvSpPr>
          <p:cNvPr id="6" name="Slide Number Placeholder 5">
            <a:extLst>
              <a:ext uri="{FF2B5EF4-FFF2-40B4-BE49-F238E27FC236}">
                <a16:creationId xmlns:a16="http://schemas.microsoft.com/office/drawing/2014/main" id="{BD0E280B-7DA5-BE81-EFBC-4138A420E77A}"/>
              </a:ext>
            </a:extLst>
          </p:cNvPr>
          <p:cNvSpPr>
            <a:spLocks noGrp="1"/>
          </p:cNvSpPr>
          <p:nvPr>
            <p:ph type="sldNum" sz="quarter" idx="12"/>
          </p:nvPr>
        </p:nvSpPr>
        <p:spPr/>
        <p:txBody>
          <a:bodyPr/>
          <a:lstStyle/>
          <a:p>
            <a:fld id="{6113E31D-E2AB-40D1-8B51-AFA5AFEF393A}" type="slidenum">
              <a:rPr lang="en-US" dirty="0"/>
              <a:t>2</a:t>
            </a:fld>
            <a:endParaRPr lang="en-US"/>
          </a:p>
        </p:txBody>
      </p:sp>
    </p:spTree>
    <p:extLst>
      <p:ext uri="{BB962C8B-B14F-4D97-AF65-F5344CB8AC3E}">
        <p14:creationId xmlns:p14="http://schemas.microsoft.com/office/powerpoint/2010/main" val="1330723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ADA75-B7BB-8E16-231E-18D75FE1127D}"/>
              </a:ext>
            </a:extLst>
          </p:cNvPr>
          <p:cNvSpPr>
            <a:spLocks noGrp="1"/>
          </p:cNvSpPr>
          <p:nvPr>
            <p:ph type="title"/>
          </p:nvPr>
        </p:nvSpPr>
        <p:spPr/>
        <p:txBody>
          <a:bodyPr/>
          <a:lstStyle/>
          <a:p>
            <a:r>
              <a:rPr lang="en-US"/>
              <a:t>Section 1 - Problem Statement</a:t>
            </a:r>
          </a:p>
        </p:txBody>
      </p:sp>
      <p:sp>
        <p:nvSpPr>
          <p:cNvPr id="3" name="Content Placeholder 2">
            <a:extLst>
              <a:ext uri="{FF2B5EF4-FFF2-40B4-BE49-F238E27FC236}">
                <a16:creationId xmlns:a16="http://schemas.microsoft.com/office/drawing/2014/main" id="{89617541-642E-55CA-944C-4F41F9D5B176}"/>
              </a:ext>
            </a:extLst>
          </p:cNvPr>
          <p:cNvSpPr>
            <a:spLocks noGrp="1"/>
          </p:cNvSpPr>
          <p:nvPr>
            <p:ph idx="1"/>
          </p:nvPr>
        </p:nvSpPr>
        <p:spPr/>
        <p:txBody>
          <a:bodyPr vert="horz" lIns="0" tIns="45720" rIns="0" bIns="45720" rtlCol="0" anchor="t">
            <a:normAutofit/>
          </a:bodyPr>
          <a:lstStyle/>
          <a:p>
            <a:pPr marL="200660" lvl="1" indent="0">
              <a:buNone/>
            </a:pPr>
            <a:r>
              <a:rPr lang="en-US" sz="2000" b="1"/>
              <a:t>Current System</a:t>
            </a:r>
            <a:r>
              <a:rPr lang="en-US"/>
              <a:t>: </a:t>
            </a:r>
            <a:r>
              <a:rPr lang="en-US">
                <a:solidFill>
                  <a:srgbClr val="000000"/>
                </a:solidFill>
                <a:effectLst/>
                <a:ea typeface="Times New Roman" panose="02020603050405020304" pitchFamily="18" charset="0"/>
                <a:cs typeface="Times New Roman"/>
              </a:rPr>
              <a:t>Price Heating and Air currently uses a field service management (FSM) system called Sera Software. Sera Software is designed with HVAC companies in mind to provide them with various services to help business operations. Sera’s services help Price Heating and Air identify efficiency gaps, manage scheduling and dispatching, and optimize their workflow all within the one service.</a:t>
            </a:r>
            <a:endParaRPr lang="en-US">
              <a:ea typeface="Calibri" panose="020F0502020204030204"/>
              <a:cs typeface="Times New Roman"/>
            </a:endParaRPr>
          </a:p>
          <a:p>
            <a:pPr marL="0" indent="0">
              <a:buNone/>
            </a:pPr>
            <a:r>
              <a:rPr lang="en-US" sz="1800" b="1"/>
              <a:t>    </a:t>
            </a:r>
            <a:r>
              <a:rPr lang="en-US" b="1"/>
              <a:t>Current System Issues</a:t>
            </a:r>
            <a:endParaRPr lang="en-US">
              <a:ea typeface="Calibri" panose="020F0502020204030204"/>
              <a:cs typeface="Calibri" panose="020F0502020204030204"/>
            </a:endParaRPr>
          </a:p>
          <a:p>
            <a:pPr marL="383540" lvl="1">
              <a:buFont typeface="Arial" panose="020B0604020202020204" pitchFamily="34" charset="0"/>
              <a:buChar char="•"/>
            </a:pPr>
            <a:r>
              <a:rPr lang="en-US" b="1"/>
              <a:t>Offline Tracking Failure</a:t>
            </a:r>
            <a:r>
              <a:rPr lang="en-US"/>
              <a:t>: Despite promising offline service call logging, technicians must manually log time and status when out of cell range.</a:t>
            </a:r>
            <a:endParaRPr lang="en-US">
              <a:ea typeface="Calibri" panose="020F0502020204030204"/>
              <a:cs typeface="Calibri" panose="020F0502020204030204"/>
            </a:endParaRPr>
          </a:p>
          <a:p>
            <a:pPr marL="383540" lvl="1">
              <a:buFont typeface="Arial" panose="020B0604020202020204" pitchFamily="34" charset="0"/>
              <a:buChar char="•"/>
            </a:pPr>
            <a:r>
              <a:rPr lang="en-US" b="1"/>
              <a:t>Additional Costs</a:t>
            </a:r>
            <a:r>
              <a:rPr lang="en-US"/>
              <a:t>: Due to tracking failures, Price pays for a separate service to monitor technician activity.</a:t>
            </a:r>
            <a:endParaRPr lang="en-US">
              <a:ea typeface="Calibri" panose="020F0502020204030204"/>
              <a:cs typeface="Calibri" panose="020F0502020204030204"/>
            </a:endParaRPr>
          </a:p>
          <a:p>
            <a:pPr marL="383540" lvl="1">
              <a:buFont typeface="Arial" panose="020B0604020202020204" pitchFamily="34" charset="0"/>
              <a:buChar char="•"/>
            </a:pPr>
            <a:r>
              <a:rPr lang="en-US" b="1"/>
              <a:t>Poor User Interface</a:t>
            </a:r>
            <a:r>
              <a:rPr lang="en-US"/>
              <a:t>: Confusing layout and hidden functions slow down users and delay critical actions.</a:t>
            </a:r>
            <a:endParaRPr lang="en-US">
              <a:ea typeface="Calibri" panose="020F0502020204030204"/>
              <a:cs typeface="Calibri" panose="020F0502020204030204"/>
            </a:endParaRPr>
          </a:p>
          <a:p>
            <a:pPr marL="383540" lvl="1">
              <a:buFont typeface="Arial" panose="020B0604020202020204" pitchFamily="34" charset="0"/>
              <a:buChar char="•"/>
            </a:pPr>
            <a:r>
              <a:rPr lang="en-US" b="1"/>
              <a:t>Inefficient Call Management</a:t>
            </a:r>
            <a:r>
              <a:rPr lang="en-US"/>
              <a:t>: Technicians must navigate multiple pages just to cancel a service call.</a:t>
            </a:r>
            <a:endParaRPr lang="en-US">
              <a:ea typeface="Calibri" panose="020F0502020204030204"/>
              <a:cs typeface="Calibri" panose="020F0502020204030204"/>
            </a:endParaRPr>
          </a:p>
          <a:p>
            <a:pPr marL="383540" lvl="1">
              <a:buFont typeface="Arial" panose="020B0604020202020204" pitchFamily="34" charset="0"/>
              <a:buChar char="•"/>
            </a:pPr>
            <a:r>
              <a:rPr lang="en-US" b="1"/>
              <a:t>Overall Impact</a:t>
            </a:r>
            <a:r>
              <a:rPr lang="en-US"/>
              <a:t>: Price is paying for software that hinders efficiency and fails to deliver on key promised features.</a:t>
            </a:r>
            <a:endParaRPr lang="en-US">
              <a:ea typeface="Calibri" panose="020F0502020204030204"/>
              <a:cs typeface="Calibri" panose="020F0502020204030204"/>
            </a:endParaRPr>
          </a:p>
          <a:p>
            <a:pPr marL="383540" lvl="1">
              <a:buFont typeface="Arial" panose="020B0604020202020204" pitchFamily="34" charset="0"/>
              <a:buChar char="•"/>
            </a:pPr>
            <a:endParaRPr lang="en-US" sz="1600">
              <a:solidFill>
                <a:srgbClr val="000000"/>
              </a:solidFill>
              <a:effectLst/>
              <a:ea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07C1C83-B281-79A2-E98C-8409FACD1BBA}"/>
              </a:ext>
            </a:extLst>
          </p:cNvPr>
          <p:cNvSpPr>
            <a:spLocks noGrp="1"/>
          </p:cNvSpPr>
          <p:nvPr>
            <p:ph type="sldNum" sz="quarter" idx="12"/>
          </p:nvPr>
        </p:nvSpPr>
        <p:spPr/>
        <p:txBody>
          <a:bodyPr/>
          <a:lstStyle/>
          <a:p>
            <a:fld id="{6113E31D-E2AB-40D1-8B51-AFA5AFEF393A}" type="slidenum">
              <a:rPr lang="en-US" dirty="0"/>
              <a:t>3</a:t>
            </a:fld>
            <a:endParaRPr lang="en-US"/>
          </a:p>
        </p:txBody>
      </p:sp>
      <p:sp>
        <p:nvSpPr>
          <p:cNvPr id="4" name="Footer Placeholder 3">
            <a:extLst>
              <a:ext uri="{FF2B5EF4-FFF2-40B4-BE49-F238E27FC236}">
                <a16:creationId xmlns:a16="http://schemas.microsoft.com/office/drawing/2014/main" id="{19FB2D6C-2DB5-0851-F8B8-3DB138B7DDFA}"/>
              </a:ext>
            </a:extLst>
          </p:cNvPr>
          <p:cNvSpPr>
            <a:spLocks noGrp="1"/>
          </p:cNvSpPr>
          <p:nvPr>
            <p:ph type="ftr" sz="quarter" idx="11"/>
          </p:nvPr>
        </p:nvSpPr>
        <p:spPr/>
        <p:txBody>
          <a:bodyPr/>
          <a:lstStyle/>
          <a:p>
            <a:r>
              <a:rPr lang="en-US"/>
              <a:t>Final Project presentation          </a:t>
            </a:r>
          </a:p>
        </p:txBody>
      </p:sp>
      <p:sp>
        <p:nvSpPr>
          <p:cNvPr id="6" name="Date Placeholder 5">
            <a:extLst>
              <a:ext uri="{FF2B5EF4-FFF2-40B4-BE49-F238E27FC236}">
                <a16:creationId xmlns:a16="http://schemas.microsoft.com/office/drawing/2014/main" id="{F1BAC09F-4957-4E3F-C361-E16E15541952}"/>
              </a:ext>
            </a:extLst>
          </p:cNvPr>
          <p:cNvSpPr>
            <a:spLocks noGrp="1"/>
          </p:cNvSpPr>
          <p:nvPr>
            <p:ph type="dt" sz="half" idx="10"/>
          </p:nvPr>
        </p:nvSpPr>
        <p:spPr/>
        <p:txBody>
          <a:bodyPr/>
          <a:lstStyle/>
          <a:p>
            <a:r>
              <a:rPr lang="en-US"/>
              <a:t>5/3/2025</a:t>
            </a:r>
          </a:p>
        </p:txBody>
      </p:sp>
    </p:spTree>
    <p:extLst>
      <p:ext uri="{BB962C8B-B14F-4D97-AF65-F5344CB8AC3E}">
        <p14:creationId xmlns:p14="http://schemas.microsoft.com/office/powerpoint/2010/main" val="3460952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051ED-D5A9-C28C-77C3-052CFD318DC5}"/>
              </a:ext>
            </a:extLst>
          </p:cNvPr>
          <p:cNvSpPr>
            <a:spLocks noGrp="1"/>
          </p:cNvSpPr>
          <p:nvPr>
            <p:ph type="title"/>
          </p:nvPr>
        </p:nvSpPr>
        <p:spPr/>
        <p:txBody>
          <a:bodyPr/>
          <a:lstStyle/>
          <a:p>
            <a:r>
              <a:rPr lang="en-US">
                <a:ea typeface="Calibri Light"/>
                <a:cs typeface="Calibri Light"/>
              </a:rPr>
              <a:t>Section 1 - Feasibility Study</a:t>
            </a:r>
            <a:endParaRPr lang="en-US"/>
          </a:p>
        </p:txBody>
      </p:sp>
      <p:sp>
        <p:nvSpPr>
          <p:cNvPr id="3" name="Content Placeholder 2">
            <a:extLst>
              <a:ext uri="{FF2B5EF4-FFF2-40B4-BE49-F238E27FC236}">
                <a16:creationId xmlns:a16="http://schemas.microsoft.com/office/drawing/2014/main" id="{40374676-3250-F60E-FAFD-90C85F926D91}"/>
              </a:ext>
            </a:extLst>
          </p:cNvPr>
          <p:cNvSpPr>
            <a:spLocks noGrp="1"/>
          </p:cNvSpPr>
          <p:nvPr>
            <p:ph idx="1"/>
          </p:nvPr>
        </p:nvSpPr>
        <p:spPr>
          <a:xfrm>
            <a:off x="1097280" y="1827628"/>
            <a:ext cx="10058400" cy="4023360"/>
          </a:xfrm>
        </p:spPr>
        <p:txBody>
          <a:bodyPr vert="horz" lIns="0" tIns="45720" rIns="0" bIns="45720" rtlCol="0" anchor="t">
            <a:normAutofit/>
          </a:bodyPr>
          <a:lstStyle/>
          <a:p>
            <a:pPr>
              <a:buNone/>
            </a:pPr>
            <a:r>
              <a:rPr lang="en-US" b="1"/>
              <a:t>Economic</a:t>
            </a:r>
            <a:endParaRPr lang="en-US"/>
          </a:p>
          <a:p>
            <a:pPr marL="383540" lvl="1">
              <a:buFont typeface="Arial" panose="020F0502020204030204" pitchFamily="34" charset="0"/>
              <a:buChar char="•"/>
            </a:pPr>
            <a:r>
              <a:rPr lang="en-US"/>
              <a:t>Developing an in-house FSM system will cut subscription costs and boost productivity.</a:t>
            </a:r>
            <a:endParaRPr lang="en-US">
              <a:ea typeface="Calibri" panose="020F0502020204030204"/>
              <a:cs typeface="Calibri" panose="020F0502020204030204"/>
            </a:endParaRPr>
          </a:p>
          <a:p>
            <a:pPr marL="383540" lvl="1">
              <a:buFont typeface="Arial" panose="020B0604020202020204" pitchFamily="34" charset="0"/>
              <a:buChar char="•"/>
            </a:pPr>
            <a:r>
              <a:rPr lang="en-US"/>
              <a:t>Costs: Dev – $20,000 | Cloud – $5,000/yr | Training – $3,500</a:t>
            </a:r>
            <a:endParaRPr lang="en-US">
              <a:ea typeface="Calibri"/>
              <a:cs typeface="Calibri"/>
            </a:endParaRPr>
          </a:p>
          <a:p>
            <a:pPr marL="383540" lvl="1">
              <a:buFont typeface="Arial" panose="020B0604020202020204" pitchFamily="34" charset="0"/>
              <a:buChar char="•"/>
            </a:pPr>
            <a:r>
              <a:rPr lang="en-US"/>
              <a:t>Savings: $9,000/year (no SERA subscription)</a:t>
            </a:r>
            <a:endParaRPr lang="en-US">
              <a:ea typeface="Calibri"/>
              <a:cs typeface="Calibri"/>
            </a:endParaRPr>
          </a:p>
          <a:p>
            <a:pPr marL="383540" lvl="1">
              <a:buFont typeface="Arial" panose="020B0604020202020204" pitchFamily="34" charset="0"/>
              <a:buChar char="•"/>
            </a:pPr>
            <a:r>
              <a:rPr lang="en-US"/>
              <a:t>Breakeven: ~2.5 years</a:t>
            </a:r>
            <a:endParaRPr lang="en-US">
              <a:ea typeface="Calibri"/>
              <a:cs typeface="Calibri"/>
            </a:endParaRPr>
          </a:p>
          <a:p>
            <a:pPr marL="383540" lvl="1">
              <a:buFont typeface="Arial" panose="020B0604020202020204" pitchFamily="34" charset="0"/>
              <a:buChar char="•"/>
            </a:pPr>
            <a:r>
              <a:rPr lang="en-US"/>
              <a:t>Long-term financial gain expected.</a:t>
            </a:r>
            <a:endParaRPr lang="en-US">
              <a:ea typeface="Calibri"/>
              <a:cs typeface="Calibri"/>
            </a:endParaRPr>
          </a:p>
          <a:p>
            <a:pPr>
              <a:buNone/>
            </a:pPr>
            <a:r>
              <a:rPr lang="en-US" b="1"/>
              <a:t>Technical</a:t>
            </a:r>
            <a:endParaRPr lang="en-US"/>
          </a:p>
          <a:p>
            <a:pPr marL="383540" lvl="1">
              <a:buFont typeface="Arial" panose="020F0502020204030204" pitchFamily="34" charset="0"/>
              <a:buChar char="•"/>
            </a:pPr>
            <a:r>
              <a:rPr lang="en-US"/>
              <a:t>System will run on cloud infrastructure (same as current setup).</a:t>
            </a:r>
            <a:endParaRPr lang="en-US">
              <a:ea typeface="Calibri"/>
              <a:cs typeface="Calibri"/>
            </a:endParaRPr>
          </a:p>
          <a:p>
            <a:pPr marL="383540" lvl="1">
              <a:buFont typeface="Arial" panose="020B0604020202020204" pitchFamily="34" charset="0"/>
              <a:buChar char="•"/>
            </a:pPr>
            <a:r>
              <a:rPr lang="en-US"/>
              <a:t>Secure database and web interface for staff and technicians</a:t>
            </a:r>
            <a:endParaRPr lang="en-US">
              <a:ea typeface="Calibri"/>
              <a:cs typeface="Calibri"/>
            </a:endParaRPr>
          </a:p>
          <a:p>
            <a:pPr marL="383540" lvl="1">
              <a:buFont typeface="Arial" panose="020B0604020202020204" pitchFamily="34" charset="0"/>
              <a:buChar char="•"/>
            </a:pPr>
            <a:r>
              <a:rPr lang="en-US"/>
              <a:t>Minimal IT staffing required post-deployment</a:t>
            </a:r>
            <a:endParaRPr lang="en-US">
              <a:ea typeface="Calibri"/>
              <a:cs typeface="Calibri"/>
            </a:endParaRPr>
          </a:p>
          <a:p>
            <a:pPr marL="383540" lvl="1">
              <a:buFont typeface="Arial" panose="020B0604020202020204" pitchFamily="34" charset="0"/>
              <a:buChar char="•"/>
            </a:pPr>
            <a:r>
              <a:rPr lang="en-US"/>
              <a:t>Main risks: user/cloud training needs</a:t>
            </a:r>
            <a:endParaRPr lang="en-US">
              <a:ea typeface="Calibri"/>
              <a:cs typeface="Calibri"/>
            </a:endParaRPr>
          </a:p>
          <a:p>
            <a:pPr>
              <a:buFont typeface="Arial" panose="020F0502020204030204" pitchFamily="34" charset="0"/>
              <a:buChar char="•"/>
            </a:pPr>
            <a:endParaRPr lang="en-US">
              <a:ea typeface="Calibri"/>
              <a:cs typeface="Calibri"/>
            </a:endParaRPr>
          </a:p>
        </p:txBody>
      </p:sp>
      <p:sp>
        <p:nvSpPr>
          <p:cNvPr id="5" name="Slide Number Placeholder 4">
            <a:extLst>
              <a:ext uri="{FF2B5EF4-FFF2-40B4-BE49-F238E27FC236}">
                <a16:creationId xmlns:a16="http://schemas.microsoft.com/office/drawing/2014/main" id="{A4D7CEBC-B286-8DAB-1CEC-EB4F355CDF63}"/>
              </a:ext>
            </a:extLst>
          </p:cNvPr>
          <p:cNvSpPr>
            <a:spLocks noGrp="1"/>
          </p:cNvSpPr>
          <p:nvPr>
            <p:ph type="sldNum" sz="quarter" idx="12"/>
          </p:nvPr>
        </p:nvSpPr>
        <p:spPr/>
        <p:txBody>
          <a:bodyPr/>
          <a:lstStyle/>
          <a:p>
            <a:fld id="{6113E31D-E2AB-40D1-8B51-AFA5AFEF393A}" type="slidenum">
              <a:rPr lang="en-US" dirty="0"/>
              <a:t>4</a:t>
            </a:fld>
            <a:endParaRPr lang="en-US"/>
          </a:p>
        </p:txBody>
      </p:sp>
      <p:sp>
        <p:nvSpPr>
          <p:cNvPr id="4" name="Footer Placeholder 3">
            <a:extLst>
              <a:ext uri="{FF2B5EF4-FFF2-40B4-BE49-F238E27FC236}">
                <a16:creationId xmlns:a16="http://schemas.microsoft.com/office/drawing/2014/main" id="{FCB416FD-DCB7-FF6D-F214-EA1F43EE60A2}"/>
              </a:ext>
            </a:extLst>
          </p:cNvPr>
          <p:cNvSpPr>
            <a:spLocks noGrp="1"/>
          </p:cNvSpPr>
          <p:nvPr>
            <p:ph type="ftr" sz="quarter" idx="11"/>
          </p:nvPr>
        </p:nvSpPr>
        <p:spPr/>
        <p:txBody>
          <a:bodyPr/>
          <a:lstStyle/>
          <a:p>
            <a:r>
              <a:rPr lang="en-US"/>
              <a:t>Final Project presentation          </a:t>
            </a:r>
          </a:p>
        </p:txBody>
      </p:sp>
      <p:sp>
        <p:nvSpPr>
          <p:cNvPr id="6" name="Date Placeholder 5">
            <a:extLst>
              <a:ext uri="{FF2B5EF4-FFF2-40B4-BE49-F238E27FC236}">
                <a16:creationId xmlns:a16="http://schemas.microsoft.com/office/drawing/2014/main" id="{38D2610B-C3D3-EB97-1043-282B1350BFF6}"/>
              </a:ext>
            </a:extLst>
          </p:cNvPr>
          <p:cNvSpPr>
            <a:spLocks noGrp="1"/>
          </p:cNvSpPr>
          <p:nvPr>
            <p:ph type="dt" sz="half" idx="10"/>
          </p:nvPr>
        </p:nvSpPr>
        <p:spPr/>
        <p:txBody>
          <a:bodyPr/>
          <a:lstStyle/>
          <a:p>
            <a:r>
              <a:rPr lang="en-US"/>
              <a:t>5/3/2025</a:t>
            </a:r>
          </a:p>
        </p:txBody>
      </p:sp>
    </p:spTree>
    <p:extLst>
      <p:ext uri="{BB962C8B-B14F-4D97-AF65-F5344CB8AC3E}">
        <p14:creationId xmlns:p14="http://schemas.microsoft.com/office/powerpoint/2010/main" val="3422004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99F7-9A69-2D66-86B8-5BDA0896FD4B}"/>
              </a:ext>
            </a:extLst>
          </p:cNvPr>
          <p:cNvSpPr>
            <a:spLocks noGrp="1"/>
          </p:cNvSpPr>
          <p:nvPr>
            <p:ph type="title"/>
          </p:nvPr>
        </p:nvSpPr>
        <p:spPr/>
        <p:txBody>
          <a:bodyPr/>
          <a:lstStyle/>
          <a:p>
            <a:r>
              <a:rPr lang="en-US">
                <a:ea typeface="Calibri Light"/>
                <a:cs typeface="Calibri Light"/>
              </a:rPr>
              <a:t>Section 1 - Feasibility Study</a:t>
            </a:r>
            <a:endParaRPr lang="en-US"/>
          </a:p>
        </p:txBody>
      </p:sp>
      <p:sp>
        <p:nvSpPr>
          <p:cNvPr id="3" name="Content Placeholder 2">
            <a:extLst>
              <a:ext uri="{FF2B5EF4-FFF2-40B4-BE49-F238E27FC236}">
                <a16:creationId xmlns:a16="http://schemas.microsoft.com/office/drawing/2014/main" id="{309CD090-0CE8-BB5A-7D70-64F8585F54A2}"/>
              </a:ext>
            </a:extLst>
          </p:cNvPr>
          <p:cNvSpPr>
            <a:spLocks noGrp="1"/>
          </p:cNvSpPr>
          <p:nvPr>
            <p:ph idx="1"/>
          </p:nvPr>
        </p:nvSpPr>
        <p:spPr>
          <a:xfrm>
            <a:off x="1066800" y="1737360"/>
            <a:ext cx="10058400" cy="4392104"/>
          </a:xfrm>
        </p:spPr>
        <p:txBody>
          <a:bodyPr vert="horz" lIns="0" tIns="45720" rIns="0" bIns="45720" rtlCol="0" anchor="t">
            <a:normAutofit fontScale="85000" lnSpcReduction="20000"/>
          </a:bodyPr>
          <a:lstStyle/>
          <a:p>
            <a:pPr>
              <a:lnSpc>
                <a:spcPct val="120000"/>
              </a:lnSpc>
              <a:buFont typeface="Arial" panose="020F0502020204030204" pitchFamily="34" charset="0"/>
              <a:buChar char="•"/>
            </a:pPr>
            <a:r>
              <a:rPr lang="en-US" b="1"/>
              <a:t>Operational</a:t>
            </a:r>
            <a:endParaRPr lang="en-US">
              <a:ea typeface="Calibri" panose="020F0502020204030204"/>
              <a:cs typeface="Calibri" panose="020F0502020204030204"/>
            </a:endParaRPr>
          </a:p>
          <a:p>
            <a:pPr marL="383540" lvl="1">
              <a:lnSpc>
                <a:spcPct val="120000"/>
              </a:lnSpc>
              <a:buFont typeface="Courier New" panose="020F0502020204030204" pitchFamily="34" charset="0"/>
              <a:buChar char="o"/>
            </a:pPr>
            <a:r>
              <a:rPr lang="en-US"/>
              <a:t>Addresses SERA's UI inefficiencies and user frustration.</a:t>
            </a:r>
            <a:endParaRPr lang="en-US">
              <a:ea typeface="Calibri" panose="020F0502020204030204"/>
              <a:cs typeface="Calibri" panose="020F0502020204030204"/>
            </a:endParaRPr>
          </a:p>
          <a:p>
            <a:pPr marL="383540" lvl="1">
              <a:lnSpc>
                <a:spcPct val="120000"/>
              </a:lnSpc>
              <a:buFont typeface="Courier New" panose="020B0604020202020204" pitchFamily="34" charset="0"/>
              <a:buChar char="o"/>
            </a:pPr>
            <a:r>
              <a:rPr lang="en-US"/>
              <a:t>Enhanced user experience, modern UI</a:t>
            </a:r>
            <a:endParaRPr lang="en-US">
              <a:ea typeface="Calibri" panose="020F0502020204030204"/>
              <a:cs typeface="Calibri" panose="020F0502020204030204"/>
            </a:endParaRPr>
          </a:p>
          <a:p>
            <a:pPr marL="383540" lvl="1">
              <a:lnSpc>
                <a:spcPct val="120000"/>
              </a:lnSpc>
              <a:buFont typeface="Courier New" panose="020B0604020202020204" pitchFamily="34" charset="0"/>
              <a:buChar char="o"/>
            </a:pPr>
            <a:r>
              <a:rPr lang="en-US"/>
              <a:t>Integrates with current timekeeping</a:t>
            </a:r>
            <a:endParaRPr lang="en-US">
              <a:ea typeface="Calibri" panose="020F0502020204030204"/>
              <a:cs typeface="Calibri" panose="020F0502020204030204"/>
            </a:endParaRPr>
          </a:p>
          <a:p>
            <a:pPr marL="383540" lvl="1">
              <a:lnSpc>
                <a:spcPct val="120000"/>
              </a:lnSpc>
              <a:buFont typeface="Courier New" panose="020B0604020202020204" pitchFamily="34" charset="0"/>
              <a:buChar char="o"/>
            </a:pPr>
            <a:r>
              <a:rPr lang="en-US"/>
              <a:t>Smooth transition anticipated</a:t>
            </a:r>
            <a:endParaRPr lang="en-US">
              <a:ea typeface="Calibri" panose="020F0502020204030204"/>
              <a:cs typeface="Calibri" panose="020F0502020204030204"/>
            </a:endParaRPr>
          </a:p>
          <a:p>
            <a:pPr>
              <a:lnSpc>
                <a:spcPct val="120000"/>
              </a:lnSpc>
              <a:buFont typeface="Arial" panose="020F0502020204030204" pitchFamily="34" charset="0"/>
              <a:buChar char="•"/>
            </a:pPr>
            <a:r>
              <a:rPr lang="en-US" b="1"/>
              <a:t>Legal</a:t>
            </a:r>
            <a:endParaRPr lang="en-US">
              <a:ea typeface="Calibri" panose="020F0502020204030204"/>
              <a:cs typeface="Calibri" panose="020F0502020204030204"/>
            </a:endParaRPr>
          </a:p>
          <a:p>
            <a:pPr marL="383540" lvl="1">
              <a:lnSpc>
                <a:spcPct val="120000"/>
              </a:lnSpc>
              <a:buFont typeface="Courier New" panose="020B0604020202020204" pitchFamily="34" charset="0"/>
              <a:buChar char="o"/>
            </a:pPr>
            <a:r>
              <a:rPr lang="en-US"/>
              <a:t>Ensure compliance with data protection regulations</a:t>
            </a:r>
            <a:endParaRPr lang="en-US">
              <a:ea typeface="Calibri"/>
              <a:cs typeface="Calibri"/>
            </a:endParaRPr>
          </a:p>
          <a:p>
            <a:pPr marL="383540" lvl="1">
              <a:lnSpc>
                <a:spcPct val="120000"/>
              </a:lnSpc>
              <a:buFont typeface="Courier New" panose="020B0604020202020204" pitchFamily="34" charset="0"/>
              <a:buChar char="o"/>
            </a:pPr>
            <a:r>
              <a:rPr lang="en-US"/>
              <a:t>License any dev tools used</a:t>
            </a:r>
            <a:endParaRPr lang="en-US">
              <a:ea typeface="Calibri" panose="020F0502020204030204"/>
              <a:cs typeface="Calibri" panose="020F0502020204030204"/>
            </a:endParaRPr>
          </a:p>
          <a:p>
            <a:pPr marL="383540" lvl="1">
              <a:lnSpc>
                <a:spcPct val="120000"/>
              </a:lnSpc>
              <a:buFont typeface="Courier New" panose="020B0604020202020204" pitchFamily="34" charset="0"/>
              <a:buChar char="o"/>
            </a:pPr>
            <a:r>
              <a:rPr lang="en-US"/>
              <a:t>Terminate SERA subscription responsibly and transfer data securely</a:t>
            </a:r>
            <a:endParaRPr lang="en-US">
              <a:ea typeface="Calibri" panose="020F0502020204030204"/>
              <a:cs typeface="Calibri" panose="020F0502020204030204"/>
            </a:endParaRPr>
          </a:p>
          <a:p>
            <a:pPr>
              <a:lnSpc>
                <a:spcPct val="120000"/>
              </a:lnSpc>
              <a:buFont typeface="Arial" panose="020F0502020204030204" pitchFamily="34" charset="0"/>
              <a:buChar char="•"/>
            </a:pPr>
            <a:r>
              <a:rPr lang="en-US" b="1"/>
              <a:t>Time</a:t>
            </a:r>
            <a:endParaRPr lang="en-US">
              <a:ea typeface="Calibri" panose="020F0502020204030204"/>
              <a:cs typeface="Calibri" panose="020F0502020204030204"/>
            </a:endParaRPr>
          </a:p>
          <a:p>
            <a:pPr marL="383540" lvl="1">
              <a:lnSpc>
                <a:spcPct val="120000"/>
              </a:lnSpc>
              <a:buFont typeface="Courier New" panose="020B0604020202020204" pitchFamily="34" charset="0"/>
              <a:buChar char="o"/>
            </a:pPr>
            <a:r>
              <a:rPr lang="en-US"/>
              <a:t>Estimated timeline: 6 months</a:t>
            </a:r>
            <a:endParaRPr lang="en-US">
              <a:ea typeface="Calibri"/>
              <a:cs typeface="Calibri"/>
            </a:endParaRPr>
          </a:p>
          <a:p>
            <a:pPr marL="383540" lvl="1">
              <a:lnSpc>
                <a:spcPct val="120000"/>
              </a:lnSpc>
              <a:buFont typeface="Courier New" panose="020B0604020202020204" pitchFamily="34" charset="0"/>
              <a:buChar char="o"/>
            </a:pPr>
            <a:r>
              <a:rPr lang="en-US"/>
              <a:t>Milestone-based planning</a:t>
            </a:r>
            <a:endParaRPr lang="en-US">
              <a:ea typeface="Calibri" panose="020F0502020204030204"/>
              <a:cs typeface="Calibri" panose="020F0502020204030204"/>
            </a:endParaRPr>
          </a:p>
          <a:p>
            <a:pPr marL="383540" lvl="1">
              <a:lnSpc>
                <a:spcPct val="120000"/>
              </a:lnSpc>
              <a:buFont typeface="Courier New" panose="020B0604020202020204" pitchFamily="34" charset="0"/>
              <a:buChar char="o"/>
            </a:pPr>
            <a:r>
              <a:rPr lang="en-US"/>
              <a:t>Strategic resource allocation to ensure timely delivery</a:t>
            </a:r>
            <a:endParaRPr lang="en-US">
              <a:ea typeface="Calibri" panose="020F0502020204030204"/>
              <a:cs typeface="Calibri" panose="020F0502020204030204"/>
            </a:endParaRPr>
          </a:p>
          <a:p>
            <a:pPr marL="0" indent="0">
              <a:buNone/>
            </a:pPr>
            <a:endParaRPr lang="en-US">
              <a:ea typeface="Calibri" panose="020F0502020204030204"/>
              <a:cs typeface="Calibri" panose="020F0502020204030204"/>
            </a:endParaRPr>
          </a:p>
        </p:txBody>
      </p:sp>
      <p:sp>
        <p:nvSpPr>
          <p:cNvPr id="4" name="Date Placeholder 3">
            <a:extLst>
              <a:ext uri="{FF2B5EF4-FFF2-40B4-BE49-F238E27FC236}">
                <a16:creationId xmlns:a16="http://schemas.microsoft.com/office/drawing/2014/main" id="{C285C7C1-C690-DC06-288A-9BFCB41B0F0E}"/>
              </a:ext>
            </a:extLst>
          </p:cNvPr>
          <p:cNvSpPr>
            <a:spLocks noGrp="1"/>
          </p:cNvSpPr>
          <p:nvPr>
            <p:ph type="dt" sz="half" idx="10"/>
          </p:nvPr>
        </p:nvSpPr>
        <p:spPr/>
        <p:txBody>
          <a:bodyPr/>
          <a:lstStyle/>
          <a:p>
            <a:r>
              <a:rPr lang="en-US"/>
              <a:t>5/3/2025</a:t>
            </a:r>
          </a:p>
        </p:txBody>
      </p:sp>
      <p:sp>
        <p:nvSpPr>
          <p:cNvPr id="5" name="Footer Placeholder 4">
            <a:extLst>
              <a:ext uri="{FF2B5EF4-FFF2-40B4-BE49-F238E27FC236}">
                <a16:creationId xmlns:a16="http://schemas.microsoft.com/office/drawing/2014/main" id="{AEA3FE9B-D456-39E6-A728-45CAE7124BE1}"/>
              </a:ext>
            </a:extLst>
          </p:cNvPr>
          <p:cNvSpPr>
            <a:spLocks noGrp="1"/>
          </p:cNvSpPr>
          <p:nvPr>
            <p:ph type="ftr" sz="quarter" idx="11"/>
          </p:nvPr>
        </p:nvSpPr>
        <p:spPr/>
        <p:txBody>
          <a:bodyPr/>
          <a:lstStyle/>
          <a:p>
            <a:r>
              <a:rPr lang="en-US"/>
              <a:t>Final Project presentation          </a:t>
            </a:r>
          </a:p>
        </p:txBody>
      </p:sp>
      <p:sp>
        <p:nvSpPr>
          <p:cNvPr id="6" name="Slide Number Placeholder 5">
            <a:extLst>
              <a:ext uri="{FF2B5EF4-FFF2-40B4-BE49-F238E27FC236}">
                <a16:creationId xmlns:a16="http://schemas.microsoft.com/office/drawing/2014/main" id="{B061B06D-AAC6-8527-E6CF-5790F92BC5A2}"/>
              </a:ext>
            </a:extLst>
          </p:cNvPr>
          <p:cNvSpPr>
            <a:spLocks noGrp="1"/>
          </p:cNvSpPr>
          <p:nvPr>
            <p:ph type="sldNum" sz="quarter" idx="12"/>
          </p:nvPr>
        </p:nvSpPr>
        <p:spPr/>
        <p:txBody>
          <a:bodyPr/>
          <a:lstStyle/>
          <a:p>
            <a:fld id="{6113E31D-E2AB-40D1-8B51-AFA5AFEF393A}" type="slidenum">
              <a:rPr lang="en-US" smtClean="0"/>
              <a:t>5</a:t>
            </a:fld>
            <a:endParaRPr lang="en-US"/>
          </a:p>
        </p:txBody>
      </p:sp>
    </p:spTree>
    <p:extLst>
      <p:ext uri="{BB962C8B-B14F-4D97-AF65-F5344CB8AC3E}">
        <p14:creationId xmlns:p14="http://schemas.microsoft.com/office/powerpoint/2010/main" val="457944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96230-50B1-E5E3-B75B-2D7E95A6A275}"/>
              </a:ext>
            </a:extLst>
          </p:cNvPr>
          <p:cNvSpPr>
            <a:spLocks noGrp="1"/>
          </p:cNvSpPr>
          <p:nvPr>
            <p:ph type="title"/>
          </p:nvPr>
        </p:nvSpPr>
        <p:spPr/>
        <p:txBody>
          <a:bodyPr/>
          <a:lstStyle/>
          <a:p>
            <a:r>
              <a:rPr lang="en-US">
                <a:ea typeface="Calibri Light"/>
                <a:cs typeface="Calibri Light"/>
              </a:rPr>
              <a:t>Section 2 - System Requirements</a:t>
            </a:r>
            <a:endParaRPr lang="en-US"/>
          </a:p>
        </p:txBody>
      </p:sp>
      <p:sp>
        <p:nvSpPr>
          <p:cNvPr id="3" name="Content Placeholder 2">
            <a:extLst>
              <a:ext uri="{FF2B5EF4-FFF2-40B4-BE49-F238E27FC236}">
                <a16:creationId xmlns:a16="http://schemas.microsoft.com/office/drawing/2014/main" id="{A7510421-9974-6F68-06EE-C6FEF488BC24}"/>
              </a:ext>
            </a:extLst>
          </p:cNvPr>
          <p:cNvSpPr>
            <a:spLocks noGrp="1"/>
          </p:cNvSpPr>
          <p:nvPr>
            <p:ph idx="1"/>
          </p:nvPr>
        </p:nvSpPr>
        <p:spPr>
          <a:xfrm>
            <a:off x="1068343" y="1729987"/>
            <a:ext cx="10058400" cy="4392104"/>
          </a:xfrm>
        </p:spPr>
        <p:txBody>
          <a:bodyPr vert="horz" lIns="0" tIns="45720" rIns="0" bIns="45720" rtlCol="0" anchor="t">
            <a:noAutofit/>
          </a:bodyPr>
          <a:lstStyle/>
          <a:p>
            <a:pPr marL="0" indent="0">
              <a:buNone/>
            </a:pPr>
            <a:r>
              <a:rPr lang="en-US" b="1"/>
              <a:t>Functional</a:t>
            </a:r>
            <a:endParaRPr lang="en-US">
              <a:ea typeface="Calibri" panose="020F0502020204030204"/>
              <a:cs typeface="Calibri" panose="020F0502020204030204"/>
            </a:endParaRPr>
          </a:p>
          <a:p>
            <a:pPr marL="383540" lvl="1">
              <a:buFont typeface="Arial" panose="020B0604020202020204" pitchFamily="34" charset="0"/>
              <a:buChar char="•"/>
            </a:pPr>
            <a:r>
              <a:rPr lang="en-US"/>
              <a:t>Technicians, dispatchers, and admins can view, modify, and manage job data.</a:t>
            </a:r>
            <a:endParaRPr lang="en-US">
              <a:ea typeface="Calibri"/>
              <a:cs typeface="Calibri"/>
            </a:endParaRPr>
          </a:p>
          <a:p>
            <a:pPr marL="383540" lvl="1">
              <a:buFont typeface="Arial" panose="020B0604020202020204" pitchFamily="34" charset="0"/>
              <a:buChar char="•"/>
            </a:pPr>
            <a:r>
              <a:rPr lang="en-US"/>
              <a:t>Logs key info: service type, hours, customer details, job location, and staff assignments.</a:t>
            </a:r>
            <a:endParaRPr lang="en-US">
              <a:ea typeface="Calibri"/>
              <a:cs typeface="Calibri"/>
            </a:endParaRPr>
          </a:p>
          <a:p>
            <a:pPr marL="383540" lvl="1">
              <a:buFont typeface="Arial" panose="020B0604020202020204" pitchFamily="34" charset="0"/>
              <a:buChar char="•"/>
            </a:pPr>
            <a:r>
              <a:rPr lang="en-US"/>
              <a:t>Supports ticket creation, updates, acceptance, and customer lookups.</a:t>
            </a:r>
            <a:endParaRPr lang="en-US">
              <a:ea typeface="Calibri"/>
              <a:cs typeface="Calibri"/>
            </a:endParaRPr>
          </a:p>
          <a:p>
            <a:pPr marL="383540" lvl="1">
              <a:buFont typeface="Arial" panose="020B0604020202020204" pitchFamily="34" charset="0"/>
              <a:buChar char="•"/>
            </a:pPr>
            <a:r>
              <a:rPr lang="en-US"/>
              <a:t>Built with MySQL database integrated into a secure, role-based web application.</a:t>
            </a:r>
            <a:endParaRPr lang="en-US">
              <a:ea typeface="Calibri"/>
              <a:cs typeface="Calibri"/>
            </a:endParaRPr>
          </a:p>
          <a:p>
            <a:pPr marL="0" indent="0">
              <a:buNone/>
            </a:pPr>
            <a:r>
              <a:rPr lang="en-US" b="1"/>
              <a:t>Operational</a:t>
            </a:r>
            <a:endParaRPr lang="en-US">
              <a:ea typeface="Calibri" panose="020F0502020204030204"/>
              <a:cs typeface="Calibri" panose="020F0502020204030204"/>
            </a:endParaRPr>
          </a:p>
          <a:p>
            <a:pPr marL="383540" lvl="1">
              <a:buFont typeface="Arial" panose="020B0604020202020204" pitchFamily="34" charset="0"/>
              <a:buChar char="•"/>
            </a:pPr>
            <a:r>
              <a:rPr lang="en-US"/>
              <a:t>Development budget: ≤ $20,000</a:t>
            </a:r>
            <a:endParaRPr lang="en-US">
              <a:ea typeface="Calibri"/>
              <a:cs typeface="Calibri"/>
            </a:endParaRPr>
          </a:p>
          <a:p>
            <a:pPr marL="383540" lvl="1">
              <a:buFont typeface="Arial" panose="020B0604020202020204" pitchFamily="34" charset="0"/>
              <a:buChar char="•"/>
            </a:pPr>
            <a:r>
              <a:rPr lang="en-US"/>
              <a:t>Annual cloud hosting cost: ≤ $5,500</a:t>
            </a:r>
            <a:endParaRPr lang="en-US">
              <a:ea typeface="Calibri"/>
              <a:cs typeface="Calibri"/>
            </a:endParaRPr>
          </a:p>
          <a:p>
            <a:pPr marL="0" indent="0">
              <a:buNone/>
            </a:pPr>
            <a:r>
              <a:rPr lang="en-US" b="1"/>
              <a:t>Maintenance</a:t>
            </a:r>
            <a:endParaRPr lang="en-US">
              <a:ea typeface="Calibri" panose="020F0502020204030204"/>
              <a:cs typeface="Calibri" panose="020F0502020204030204"/>
            </a:endParaRPr>
          </a:p>
          <a:p>
            <a:pPr marL="383540" lvl="1">
              <a:buFont typeface="Arial" panose="020B0604020202020204" pitchFamily="34" charset="0"/>
              <a:buChar char="•"/>
            </a:pPr>
            <a:r>
              <a:rPr lang="en-US"/>
              <a:t>99.5% annual uptime (≈ 45 </a:t>
            </a:r>
            <a:r>
              <a:rPr lang="en-US" err="1"/>
              <a:t>hrs</a:t>
            </a:r>
            <a:r>
              <a:rPr lang="en-US"/>
              <a:t>/year downtime allowed)</a:t>
            </a:r>
            <a:endParaRPr lang="en-US">
              <a:ea typeface="Calibri"/>
              <a:cs typeface="Calibri"/>
            </a:endParaRPr>
          </a:p>
          <a:p>
            <a:pPr marL="383540" lvl="1">
              <a:buFont typeface="Arial" panose="020B0604020202020204" pitchFamily="34" charset="0"/>
              <a:buChar char="•"/>
            </a:pPr>
            <a:r>
              <a:rPr lang="en-US"/>
              <a:t>Auto-checks and installs software updates</a:t>
            </a:r>
            <a:endParaRPr lang="en-US">
              <a:ea typeface="Calibri"/>
              <a:cs typeface="Calibri"/>
            </a:endParaRPr>
          </a:p>
          <a:p>
            <a:pPr marL="383540" lvl="1">
              <a:buFont typeface="Arial" panose="020B0604020202020204" pitchFamily="34" charset="0"/>
              <a:buChar char="•"/>
            </a:pPr>
            <a:r>
              <a:rPr lang="en-US"/>
              <a:t>Cloud-hosted only; no on-site hardware required</a:t>
            </a:r>
            <a:endParaRPr lang="en-US">
              <a:ea typeface="Calibri"/>
              <a:cs typeface="Calibri"/>
            </a:endParaRPr>
          </a:p>
          <a:p>
            <a:pPr marL="383540" lvl="1">
              <a:buFont typeface="Arial" panose="020B0604020202020204" pitchFamily="34" charset="0"/>
              <a:buChar char="•"/>
            </a:pPr>
            <a:r>
              <a:rPr lang="en-US"/>
              <a:t>Maintained by existing IT staff</a:t>
            </a:r>
            <a:endParaRPr lang="en-US">
              <a:ea typeface="Calibri"/>
              <a:cs typeface="Calibri"/>
            </a:endParaRPr>
          </a:p>
          <a:p>
            <a:pPr marL="383540" lvl="1">
              <a:buFont typeface="Arial" panose="020B0604020202020204" pitchFamily="34" charset="0"/>
              <a:buChar char="•"/>
            </a:pPr>
            <a:endParaRPr lang="en-US" sz="1600">
              <a:ea typeface="Calibri" panose="020F0502020204030204"/>
              <a:cs typeface="Calibri" panose="020F0502020204030204"/>
            </a:endParaRPr>
          </a:p>
          <a:p>
            <a:pPr>
              <a:buFont typeface="Arial" panose="020B0604020202020204" pitchFamily="34" charset="0"/>
              <a:buChar char="•"/>
            </a:pPr>
            <a:endParaRPr lang="en-US" sz="1800"/>
          </a:p>
          <a:p>
            <a:pPr marL="200660" lvl="1" indent="0">
              <a:spcAft>
                <a:spcPts val="1200"/>
              </a:spcAft>
              <a:buNone/>
            </a:pPr>
            <a:endParaRPr lang="en-US">
              <a:ea typeface="Calibri" panose="020F0502020204030204"/>
              <a:cs typeface="Calibri" panose="020F0502020204030204"/>
            </a:endParaRPr>
          </a:p>
        </p:txBody>
      </p:sp>
      <p:sp>
        <p:nvSpPr>
          <p:cNvPr id="5" name="Slide Number Placeholder 4">
            <a:extLst>
              <a:ext uri="{FF2B5EF4-FFF2-40B4-BE49-F238E27FC236}">
                <a16:creationId xmlns:a16="http://schemas.microsoft.com/office/drawing/2014/main" id="{F0B435E9-9678-B9CC-E1C6-959D56DE0CD1}"/>
              </a:ext>
            </a:extLst>
          </p:cNvPr>
          <p:cNvSpPr>
            <a:spLocks noGrp="1"/>
          </p:cNvSpPr>
          <p:nvPr>
            <p:ph type="sldNum" sz="quarter" idx="12"/>
          </p:nvPr>
        </p:nvSpPr>
        <p:spPr/>
        <p:txBody>
          <a:bodyPr/>
          <a:lstStyle/>
          <a:p>
            <a:fld id="{6113E31D-E2AB-40D1-8B51-AFA5AFEF393A}" type="slidenum">
              <a:rPr lang="en-US" dirty="0"/>
              <a:t>6</a:t>
            </a:fld>
            <a:endParaRPr lang="en-US"/>
          </a:p>
        </p:txBody>
      </p:sp>
      <p:sp>
        <p:nvSpPr>
          <p:cNvPr id="4" name="Footer Placeholder 3">
            <a:extLst>
              <a:ext uri="{FF2B5EF4-FFF2-40B4-BE49-F238E27FC236}">
                <a16:creationId xmlns:a16="http://schemas.microsoft.com/office/drawing/2014/main" id="{35D470B4-1EE7-1A74-94A9-84CDA9A3F040}"/>
              </a:ext>
            </a:extLst>
          </p:cNvPr>
          <p:cNvSpPr>
            <a:spLocks noGrp="1"/>
          </p:cNvSpPr>
          <p:nvPr>
            <p:ph type="ftr" sz="quarter" idx="11"/>
          </p:nvPr>
        </p:nvSpPr>
        <p:spPr/>
        <p:txBody>
          <a:bodyPr/>
          <a:lstStyle/>
          <a:p>
            <a:r>
              <a:rPr lang="en-US"/>
              <a:t>Final Project presentation          </a:t>
            </a:r>
          </a:p>
        </p:txBody>
      </p:sp>
      <p:sp>
        <p:nvSpPr>
          <p:cNvPr id="6" name="Date Placeholder 5">
            <a:extLst>
              <a:ext uri="{FF2B5EF4-FFF2-40B4-BE49-F238E27FC236}">
                <a16:creationId xmlns:a16="http://schemas.microsoft.com/office/drawing/2014/main" id="{E3BD18E2-96AF-C5A7-CC58-C58865ED8098}"/>
              </a:ext>
            </a:extLst>
          </p:cNvPr>
          <p:cNvSpPr>
            <a:spLocks noGrp="1"/>
          </p:cNvSpPr>
          <p:nvPr>
            <p:ph type="dt" sz="half" idx="10"/>
          </p:nvPr>
        </p:nvSpPr>
        <p:spPr/>
        <p:txBody>
          <a:bodyPr/>
          <a:lstStyle/>
          <a:p>
            <a:r>
              <a:rPr lang="en-US"/>
              <a:t>5/3/2025</a:t>
            </a:r>
          </a:p>
        </p:txBody>
      </p:sp>
    </p:spTree>
    <p:extLst>
      <p:ext uri="{BB962C8B-B14F-4D97-AF65-F5344CB8AC3E}">
        <p14:creationId xmlns:p14="http://schemas.microsoft.com/office/powerpoint/2010/main" val="3636273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07071-C37F-6618-848B-C12AFF89E3ED}"/>
              </a:ext>
            </a:extLst>
          </p:cNvPr>
          <p:cNvSpPr>
            <a:spLocks noGrp="1"/>
          </p:cNvSpPr>
          <p:nvPr>
            <p:ph type="title"/>
          </p:nvPr>
        </p:nvSpPr>
        <p:spPr>
          <a:xfrm>
            <a:off x="1097280" y="286603"/>
            <a:ext cx="10058400" cy="1450757"/>
          </a:xfrm>
        </p:spPr>
        <p:txBody>
          <a:bodyPr>
            <a:normAutofit/>
          </a:bodyPr>
          <a:lstStyle/>
          <a:p>
            <a:r>
              <a:rPr lang="en-US">
                <a:ea typeface="Calibri Light"/>
                <a:cs typeface="Calibri Light"/>
              </a:rPr>
              <a:t>Section 3 - Preliminary Design  </a:t>
            </a:r>
            <a:endParaRPr lang="en-US"/>
          </a:p>
        </p:txBody>
      </p:sp>
      <p:sp>
        <p:nvSpPr>
          <p:cNvPr id="3" name="Content Placeholder 2">
            <a:extLst>
              <a:ext uri="{FF2B5EF4-FFF2-40B4-BE49-F238E27FC236}">
                <a16:creationId xmlns:a16="http://schemas.microsoft.com/office/drawing/2014/main" id="{157C77A4-C305-1F5B-30D7-D23C7E37524D}"/>
              </a:ext>
            </a:extLst>
          </p:cNvPr>
          <p:cNvSpPr>
            <a:spLocks noGrp="1"/>
          </p:cNvSpPr>
          <p:nvPr>
            <p:ph idx="1"/>
          </p:nvPr>
        </p:nvSpPr>
        <p:spPr>
          <a:xfrm>
            <a:off x="1097279" y="1845734"/>
            <a:ext cx="6454987" cy="4023360"/>
          </a:xfrm>
        </p:spPr>
        <p:txBody>
          <a:bodyPr vert="horz" lIns="0" tIns="45720" rIns="0" bIns="45720" rtlCol="0" anchor="t">
            <a:normAutofit/>
          </a:bodyPr>
          <a:lstStyle/>
          <a:p>
            <a:pPr marL="0" indent="0">
              <a:buNone/>
            </a:pPr>
            <a:r>
              <a:rPr lang="en-US" b="1">
                <a:ea typeface="Calibri"/>
                <a:cs typeface="Calibri"/>
              </a:rPr>
              <a:t>System of Interest</a:t>
            </a:r>
            <a:endParaRPr lang="en-US">
              <a:ea typeface="Calibri"/>
              <a:cs typeface="Calibri"/>
            </a:endParaRPr>
          </a:p>
          <a:p>
            <a:pPr marL="383540" lvl="1">
              <a:buFont typeface="Courier New" panose="020F0502020204030204" pitchFamily="34" charset="0"/>
              <a:buChar char="o"/>
            </a:pPr>
            <a:r>
              <a:rPr lang="en-US">
                <a:ea typeface="Calibri"/>
                <a:cs typeface="Calibri"/>
              </a:rPr>
              <a:t>This system will </a:t>
            </a:r>
            <a:r>
              <a:rPr lang="en-US">
                <a:latin typeface="Calibri"/>
                <a:ea typeface="Calibri"/>
                <a:cs typeface="Calibri"/>
              </a:rPr>
              <a:t>help manage job orders, schedule and dispatch technicians efficiently, and provide real-time information to service technicians and dispatchers.</a:t>
            </a:r>
          </a:p>
          <a:p>
            <a:pPr marL="383540" lvl="1">
              <a:buFont typeface="Courier New" panose="020F0502020204030204" pitchFamily="34" charset="0"/>
              <a:buChar char="o"/>
            </a:pPr>
            <a:r>
              <a:rPr lang="en-US">
                <a:ea typeface="Calibri"/>
                <a:cs typeface="Calibri"/>
              </a:rPr>
              <a:t>This system will consist of </a:t>
            </a:r>
            <a:r>
              <a:rPr lang="en-US" b="1">
                <a:ea typeface="Calibri"/>
                <a:cs typeface="Calibri"/>
              </a:rPr>
              <a:t>three</a:t>
            </a:r>
            <a:r>
              <a:rPr lang="en-US">
                <a:ea typeface="Calibri"/>
                <a:cs typeface="Calibri"/>
              </a:rPr>
              <a:t> main subsystems designed to streamline service operations:</a:t>
            </a:r>
          </a:p>
          <a:p>
            <a:pPr marL="566420" lvl="2">
              <a:buFont typeface="Wingdings" panose="020F0502020204030204" pitchFamily="34" charset="0"/>
              <a:buChar char="§"/>
            </a:pPr>
            <a:r>
              <a:rPr lang="en-US" b="1">
                <a:ea typeface="Calibri"/>
                <a:cs typeface="Calibri"/>
              </a:rPr>
              <a:t>Job Order Management Application</a:t>
            </a:r>
            <a:r>
              <a:rPr lang="en-US">
                <a:ea typeface="Calibri"/>
                <a:cs typeface="Calibri"/>
              </a:rPr>
              <a:t> – Handles job scheduling, tracking, and completion</a:t>
            </a:r>
          </a:p>
          <a:p>
            <a:pPr marL="566420" lvl="2">
              <a:buFont typeface="Wingdings" panose="020F0502020204030204" pitchFamily="34" charset="0"/>
              <a:buChar char="§"/>
            </a:pPr>
            <a:r>
              <a:rPr lang="en-US" b="1">
                <a:ea typeface="Calibri"/>
                <a:cs typeface="Calibri"/>
              </a:rPr>
              <a:t>Cloud-Based Database</a:t>
            </a:r>
            <a:r>
              <a:rPr lang="en-US">
                <a:ea typeface="Calibri"/>
                <a:cs typeface="Calibri"/>
              </a:rPr>
              <a:t> – Securely stores all job orders, customer records, technician schedules, and invoices</a:t>
            </a:r>
          </a:p>
          <a:p>
            <a:pPr marL="566420" lvl="2">
              <a:buFont typeface="Wingdings" panose="020F0502020204030204" pitchFamily="34" charset="0"/>
              <a:buChar char="§"/>
            </a:pPr>
            <a:r>
              <a:rPr lang="en-US" b="1">
                <a:ea typeface="Calibri"/>
                <a:cs typeface="Calibri"/>
              </a:rPr>
              <a:t>Web Application</a:t>
            </a:r>
            <a:r>
              <a:rPr lang="en-US">
                <a:ea typeface="Calibri"/>
                <a:cs typeface="Calibri"/>
              </a:rPr>
              <a:t> – Serves as the primary interface/GUI for technicians and dispatchers</a:t>
            </a:r>
          </a:p>
        </p:txBody>
      </p:sp>
      <p:pic>
        <p:nvPicPr>
          <p:cNvPr id="7" name="Picture 6" descr="A diagram of a company&#10;&#10;AI-generated content may be incorrect.">
            <a:extLst>
              <a:ext uri="{FF2B5EF4-FFF2-40B4-BE49-F238E27FC236}">
                <a16:creationId xmlns:a16="http://schemas.microsoft.com/office/drawing/2014/main" id="{170BC3AF-BC78-9DC9-11B1-BE3339ABAB30}"/>
              </a:ext>
            </a:extLst>
          </p:cNvPr>
          <p:cNvPicPr>
            <a:picLocks noChangeAspect="1"/>
          </p:cNvPicPr>
          <p:nvPr/>
        </p:nvPicPr>
        <p:blipFill>
          <a:blip r:embed="rId2"/>
          <a:stretch>
            <a:fillRect/>
          </a:stretch>
        </p:blipFill>
        <p:spPr>
          <a:xfrm>
            <a:off x="7412899" y="1934502"/>
            <a:ext cx="4688046" cy="3531099"/>
          </a:xfrm>
          <a:prstGeom prst="rect">
            <a:avLst/>
          </a:prstGeom>
        </p:spPr>
      </p:pic>
      <p:sp>
        <p:nvSpPr>
          <p:cNvPr id="6" name="Date Placeholder 5">
            <a:extLst>
              <a:ext uri="{FF2B5EF4-FFF2-40B4-BE49-F238E27FC236}">
                <a16:creationId xmlns:a16="http://schemas.microsoft.com/office/drawing/2014/main" id="{8615164A-9C0F-7007-D877-97C5F337F614}"/>
              </a:ext>
            </a:extLst>
          </p:cNvPr>
          <p:cNvSpPr>
            <a:spLocks noGrp="1"/>
          </p:cNvSpPr>
          <p:nvPr>
            <p:ph type="dt" sz="half" idx="10"/>
          </p:nvPr>
        </p:nvSpPr>
        <p:spPr>
          <a:xfrm>
            <a:off x="1097280" y="6459785"/>
            <a:ext cx="2472271" cy="365125"/>
          </a:xfrm>
        </p:spPr>
        <p:txBody>
          <a:bodyPr>
            <a:normAutofit/>
          </a:bodyPr>
          <a:lstStyle/>
          <a:p>
            <a:pPr>
              <a:spcAft>
                <a:spcPts val="600"/>
              </a:spcAft>
            </a:pPr>
            <a:r>
              <a:rPr lang="en-US"/>
              <a:t>5/3/2025</a:t>
            </a:r>
          </a:p>
        </p:txBody>
      </p:sp>
      <p:sp>
        <p:nvSpPr>
          <p:cNvPr id="4" name="Footer Placeholder 3">
            <a:extLst>
              <a:ext uri="{FF2B5EF4-FFF2-40B4-BE49-F238E27FC236}">
                <a16:creationId xmlns:a16="http://schemas.microsoft.com/office/drawing/2014/main" id="{B9B43524-D340-D51D-30C4-BD545347AA6F}"/>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Final Project presentation          </a:t>
            </a:r>
          </a:p>
        </p:txBody>
      </p:sp>
      <p:sp>
        <p:nvSpPr>
          <p:cNvPr id="5" name="Slide Number Placeholder 4">
            <a:extLst>
              <a:ext uri="{FF2B5EF4-FFF2-40B4-BE49-F238E27FC236}">
                <a16:creationId xmlns:a16="http://schemas.microsoft.com/office/drawing/2014/main" id="{80139114-C447-4CF1-DCD8-853C84414398}"/>
              </a:ext>
            </a:extLst>
          </p:cNvPr>
          <p:cNvSpPr>
            <a:spLocks noGrp="1"/>
          </p:cNvSpPr>
          <p:nvPr>
            <p:ph type="sldNum" sz="quarter" idx="12"/>
          </p:nvPr>
        </p:nvSpPr>
        <p:spPr>
          <a:xfrm>
            <a:off x="9900458" y="6459785"/>
            <a:ext cx="1312025" cy="365125"/>
          </a:xfrm>
        </p:spPr>
        <p:txBody>
          <a:bodyPr>
            <a:normAutofit/>
          </a:bodyPr>
          <a:lstStyle/>
          <a:p>
            <a:pPr>
              <a:spcAft>
                <a:spcPts val="600"/>
              </a:spcAft>
            </a:pPr>
            <a:fld id="{6113E31D-E2AB-40D1-8B51-AFA5AFEF393A}" type="slidenum">
              <a:rPr lang="en-US" dirty="0"/>
              <a:pPr>
                <a:spcAft>
                  <a:spcPts val="600"/>
                </a:spcAft>
              </a:pPr>
              <a:t>7</a:t>
            </a:fld>
            <a:endParaRPr lang="en-US"/>
          </a:p>
        </p:txBody>
      </p:sp>
    </p:spTree>
    <p:extLst>
      <p:ext uri="{BB962C8B-B14F-4D97-AF65-F5344CB8AC3E}">
        <p14:creationId xmlns:p14="http://schemas.microsoft.com/office/powerpoint/2010/main" val="923060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2B35-6697-485B-DC88-4F799A91BBE1}"/>
              </a:ext>
            </a:extLst>
          </p:cNvPr>
          <p:cNvSpPr>
            <a:spLocks noGrp="1"/>
          </p:cNvSpPr>
          <p:nvPr>
            <p:ph type="title"/>
          </p:nvPr>
        </p:nvSpPr>
        <p:spPr/>
        <p:txBody>
          <a:bodyPr/>
          <a:lstStyle/>
          <a:p>
            <a:r>
              <a:rPr lang="en-US">
                <a:ea typeface="Calibri Light"/>
                <a:cs typeface="Calibri Light"/>
              </a:rPr>
              <a:t>Section 3 - Preliminary Design </a:t>
            </a:r>
            <a:endParaRPr lang="en-US"/>
          </a:p>
        </p:txBody>
      </p:sp>
      <p:sp>
        <p:nvSpPr>
          <p:cNvPr id="3" name="Content Placeholder 2">
            <a:extLst>
              <a:ext uri="{FF2B5EF4-FFF2-40B4-BE49-F238E27FC236}">
                <a16:creationId xmlns:a16="http://schemas.microsoft.com/office/drawing/2014/main" id="{6667D0DE-69CB-75B8-F391-5CD15431FCDF}"/>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b="1">
                <a:ea typeface="Calibri" panose="020F0502020204030204"/>
                <a:cs typeface="Calibri" panose="020F0502020204030204"/>
              </a:rPr>
              <a:t>System Environment</a:t>
            </a:r>
          </a:p>
          <a:p>
            <a:pPr marL="383540" lvl="1">
              <a:buFont typeface="Courier New" panose="020F0502020204030204" pitchFamily="34" charset="0"/>
              <a:buChar char="o"/>
            </a:pPr>
            <a:r>
              <a:rPr lang="en-US">
                <a:ea typeface="Calibri" panose="020F0502020204030204"/>
                <a:cs typeface="Calibri" panose="020F0502020204030204"/>
              </a:rPr>
              <a:t>This system will be deployed on the Google Cloud Platform (GCP) providing </a:t>
            </a:r>
            <a:r>
              <a:rPr lang="en-US">
                <a:solidFill>
                  <a:srgbClr val="000000"/>
                </a:solidFill>
                <a:latin typeface="Calibri"/>
                <a:ea typeface="Calibri" panose="020F0502020204030204"/>
                <a:cs typeface="Calibri" panose="020F0502020204030204"/>
              </a:rPr>
              <a:t>scalable, secure, and cloud-native infrastructure.</a:t>
            </a:r>
          </a:p>
          <a:p>
            <a:pPr marL="383540" lvl="1">
              <a:buFont typeface="Courier New" panose="020F0502020204030204" pitchFamily="34" charset="0"/>
              <a:buChar char="o"/>
            </a:pPr>
            <a:r>
              <a:rPr lang="en-US">
                <a:solidFill>
                  <a:srgbClr val="000000"/>
                </a:solidFill>
                <a:latin typeface="Calibri"/>
                <a:ea typeface="Calibri" panose="020F0502020204030204"/>
                <a:cs typeface="Calibri" panose="020F0502020204030204"/>
              </a:rPr>
              <a:t>Will be accessible on a wide range of operating systems  including Windows, iOS, Android.</a:t>
            </a:r>
          </a:p>
          <a:p>
            <a:pPr marL="383540" lvl="1">
              <a:buFont typeface="Courier New" panose="020F0502020204030204" pitchFamily="34" charset="0"/>
              <a:buChar char="o"/>
            </a:pPr>
            <a:r>
              <a:rPr lang="en-US">
                <a:ea typeface="Calibri"/>
                <a:cs typeface="Calibri"/>
              </a:rPr>
              <a:t>Will ensure compatibility for both onsite and offsite devices (Desktop PC's and mobile devices).</a:t>
            </a:r>
            <a:endParaRPr lang="en-US"/>
          </a:p>
          <a:p>
            <a:pPr marL="383540" lvl="1">
              <a:buFont typeface="Courier New" panose="020F0502020204030204" pitchFamily="34" charset="0"/>
              <a:buChar char="o"/>
            </a:pPr>
            <a:r>
              <a:rPr lang="en-US">
                <a:latin typeface="Calibri"/>
                <a:ea typeface="Calibri" panose="020F0502020204030204"/>
                <a:cs typeface="Calibri" panose="020F0502020204030204"/>
              </a:rPr>
              <a:t>The FSM will integrate with the organization’s existing Identity and Access Management (IAM) system to provide secure, role-based authentication across all platforms.</a:t>
            </a:r>
          </a:p>
          <a:p>
            <a:pPr marL="383540" lvl="1">
              <a:buFont typeface="Courier New" panose="020F0502020204030204" pitchFamily="34" charset="0"/>
              <a:buChar char="o"/>
            </a:pPr>
            <a:r>
              <a:rPr lang="en-US">
                <a:solidFill>
                  <a:srgbClr val="000000"/>
                </a:solidFill>
                <a:latin typeface="Calibri"/>
                <a:ea typeface="Calibri" panose="020F0502020204030204"/>
                <a:cs typeface="Calibri" panose="020F0502020204030204"/>
              </a:rPr>
              <a:t>Data synchronization will occur instantly across all user touchpoints, allowing seamless coordination between mobile users in the field and desktop users at headquarters.</a:t>
            </a:r>
          </a:p>
          <a:p>
            <a:pPr marL="383540" lvl="1">
              <a:buFont typeface="Courier New" panose="020F0502020204030204" pitchFamily="34" charset="0"/>
              <a:buChar char="o"/>
            </a:pPr>
            <a:r>
              <a:rPr lang="en-US">
                <a:solidFill>
                  <a:srgbClr val="000000"/>
                </a:solidFill>
                <a:latin typeface="Calibri"/>
                <a:ea typeface="Calibri" panose="020F0502020204030204"/>
                <a:cs typeface="Calibri" panose="020F0502020204030204"/>
              </a:rPr>
              <a:t>The system will also support integration with external systems via APIs for email notifications, cloud file storage (ex. Google Drive), and potential CRM or analytics platforms.</a:t>
            </a:r>
          </a:p>
          <a:p>
            <a:pPr marL="383540" lvl="1">
              <a:buFont typeface="Courier New" panose="020F0502020204030204" pitchFamily="34" charset="0"/>
              <a:buChar char="o"/>
            </a:pPr>
            <a:endParaRPr lang="en-US">
              <a:solidFill>
                <a:srgbClr val="404040"/>
              </a:solidFill>
              <a:latin typeface="Calibri"/>
              <a:ea typeface="Calibri" panose="020F0502020204030204"/>
              <a:cs typeface="Calibri" panose="020F0502020204030204"/>
            </a:endParaRPr>
          </a:p>
          <a:p>
            <a:pPr marL="383540" lvl="1">
              <a:buFont typeface="Courier New" panose="020F0502020204030204" pitchFamily="34" charset="0"/>
              <a:buChar char="o"/>
            </a:pPr>
            <a:endParaRPr lang="en-US">
              <a:solidFill>
                <a:srgbClr val="000000"/>
              </a:solidFill>
              <a:latin typeface="Calibri"/>
              <a:ea typeface="Calibri" panose="020F0502020204030204"/>
              <a:cs typeface="Calibri" panose="020F0502020204030204"/>
            </a:endParaRPr>
          </a:p>
        </p:txBody>
      </p:sp>
      <p:sp>
        <p:nvSpPr>
          <p:cNvPr id="5" name="Slide Number Placeholder 4">
            <a:extLst>
              <a:ext uri="{FF2B5EF4-FFF2-40B4-BE49-F238E27FC236}">
                <a16:creationId xmlns:a16="http://schemas.microsoft.com/office/drawing/2014/main" id="{B7D07B86-ACAE-49E4-917D-FA54B569CD37}"/>
              </a:ext>
            </a:extLst>
          </p:cNvPr>
          <p:cNvSpPr>
            <a:spLocks noGrp="1"/>
          </p:cNvSpPr>
          <p:nvPr>
            <p:ph type="sldNum" sz="quarter" idx="12"/>
          </p:nvPr>
        </p:nvSpPr>
        <p:spPr/>
        <p:txBody>
          <a:bodyPr/>
          <a:lstStyle/>
          <a:p>
            <a:fld id="{6113E31D-E2AB-40D1-8B51-AFA5AFEF393A}" type="slidenum">
              <a:rPr lang="en-US" dirty="0"/>
              <a:t>8</a:t>
            </a:fld>
            <a:endParaRPr lang="en-US"/>
          </a:p>
        </p:txBody>
      </p:sp>
      <p:sp>
        <p:nvSpPr>
          <p:cNvPr id="4" name="Footer Placeholder 3">
            <a:extLst>
              <a:ext uri="{FF2B5EF4-FFF2-40B4-BE49-F238E27FC236}">
                <a16:creationId xmlns:a16="http://schemas.microsoft.com/office/drawing/2014/main" id="{8FE8699D-8BE5-4348-86A3-ADC980041923}"/>
              </a:ext>
            </a:extLst>
          </p:cNvPr>
          <p:cNvSpPr>
            <a:spLocks noGrp="1"/>
          </p:cNvSpPr>
          <p:nvPr>
            <p:ph type="ftr" sz="quarter" idx="11"/>
          </p:nvPr>
        </p:nvSpPr>
        <p:spPr/>
        <p:txBody>
          <a:bodyPr/>
          <a:lstStyle/>
          <a:p>
            <a:r>
              <a:rPr lang="en-US"/>
              <a:t>Final Project presentation          </a:t>
            </a:r>
          </a:p>
        </p:txBody>
      </p:sp>
      <p:sp>
        <p:nvSpPr>
          <p:cNvPr id="6" name="Date Placeholder 5">
            <a:extLst>
              <a:ext uri="{FF2B5EF4-FFF2-40B4-BE49-F238E27FC236}">
                <a16:creationId xmlns:a16="http://schemas.microsoft.com/office/drawing/2014/main" id="{41F16450-9E95-3780-04CD-9341A5E9A6F6}"/>
              </a:ext>
            </a:extLst>
          </p:cNvPr>
          <p:cNvSpPr>
            <a:spLocks noGrp="1"/>
          </p:cNvSpPr>
          <p:nvPr>
            <p:ph type="dt" sz="half" idx="10"/>
          </p:nvPr>
        </p:nvSpPr>
        <p:spPr/>
        <p:txBody>
          <a:bodyPr/>
          <a:lstStyle/>
          <a:p>
            <a:r>
              <a:rPr lang="en-US"/>
              <a:t>5/3/2025</a:t>
            </a:r>
          </a:p>
        </p:txBody>
      </p:sp>
    </p:spTree>
    <p:extLst>
      <p:ext uri="{BB962C8B-B14F-4D97-AF65-F5344CB8AC3E}">
        <p14:creationId xmlns:p14="http://schemas.microsoft.com/office/powerpoint/2010/main" val="3770627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C0D18-6EA3-6EC3-255D-5D4C76995D10}"/>
              </a:ext>
            </a:extLst>
          </p:cNvPr>
          <p:cNvSpPr>
            <a:spLocks noGrp="1"/>
          </p:cNvSpPr>
          <p:nvPr>
            <p:ph type="title"/>
          </p:nvPr>
        </p:nvSpPr>
        <p:spPr/>
        <p:txBody>
          <a:bodyPr/>
          <a:lstStyle/>
          <a:p>
            <a:r>
              <a:rPr lang="en-US">
                <a:ea typeface="Calibri Light"/>
                <a:cs typeface="Calibri Light"/>
              </a:rPr>
              <a:t>Section 4 - Detailed Design </a:t>
            </a:r>
            <a:endParaRPr lang="en-US"/>
          </a:p>
        </p:txBody>
      </p:sp>
      <p:sp>
        <p:nvSpPr>
          <p:cNvPr id="3" name="Content Placeholder 2">
            <a:extLst>
              <a:ext uri="{FF2B5EF4-FFF2-40B4-BE49-F238E27FC236}">
                <a16:creationId xmlns:a16="http://schemas.microsoft.com/office/drawing/2014/main" id="{A94FD77B-467A-ED43-D826-3EE09951FBF5}"/>
              </a:ext>
            </a:extLst>
          </p:cNvPr>
          <p:cNvSpPr>
            <a:spLocks noGrp="1"/>
          </p:cNvSpPr>
          <p:nvPr>
            <p:ph idx="1"/>
          </p:nvPr>
        </p:nvSpPr>
        <p:spPr>
          <a:xfrm>
            <a:off x="1097280" y="1845734"/>
            <a:ext cx="5258253" cy="4023360"/>
          </a:xfrm>
        </p:spPr>
        <p:txBody>
          <a:bodyPr vert="horz" lIns="0" tIns="45720" rIns="0" bIns="45720" rtlCol="0" anchor="t">
            <a:normAutofit lnSpcReduction="10000"/>
          </a:bodyPr>
          <a:lstStyle/>
          <a:p>
            <a:pPr>
              <a:buNone/>
            </a:pPr>
            <a:r>
              <a:rPr lang="en-US" b="1"/>
              <a:t>Application Components </a:t>
            </a:r>
            <a:endParaRPr lang="en-US"/>
          </a:p>
          <a:p>
            <a:pPr marL="383540" lvl="1">
              <a:buFont typeface="Arial" panose="020B0604020202020204" pitchFamily="34" charset="0"/>
              <a:buChar char="•"/>
            </a:pPr>
            <a:r>
              <a:rPr lang="en-US"/>
              <a:t>The FSM system is built on three main components:</a:t>
            </a:r>
          </a:p>
          <a:p>
            <a:pPr marL="566420" lvl="2">
              <a:buFont typeface="Wingdings" panose="020B0604020202020204" pitchFamily="34" charset="0"/>
              <a:buChar char="§"/>
            </a:pPr>
            <a:r>
              <a:rPr lang="en-US" sz="1600"/>
              <a:t>a cloud database</a:t>
            </a:r>
            <a:endParaRPr lang="en-US" sz="1600">
              <a:ea typeface="Calibri"/>
              <a:cs typeface="Calibri"/>
            </a:endParaRPr>
          </a:p>
          <a:p>
            <a:pPr marL="566420" lvl="2">
              <a:buFont typeface="Wingdings" panose="020B0604020202020204" pitchFamily="34" charset="0"/>
              <a:buChar char="§"/>
            </a:pPr>
            <a:r>
              <a:rPr lang="en-US" sz="1600"/>
              <a:t>a web app</a:t>
            </a:r>
            <a:endParaRPr lang="en-US" sz="1600">
              <a:ea typeface="Calibri"/>
              <a:cs typeface="Calibri"/>
            </a:endParaRPr>
          </a:p>
          <a:p>
            <a:pPr marL="566420" lvl="2">
              <a:buFont typeface="Wingdings" panose="020B0604020202020204" pitchFamily="34" charset="0"/>
              <a:buChar char="§"/>
            </a:pPr>
            <a:r>
              <a:rPr lang="en-US" sz="1600"/>
              <a:t>a hosting server</a:t>
            </a:r>
            <a:endParaRPr lang="en-US" sz="1600">
              <a:ea typeface="Calibri"/>
              <a:cs typeface="Calibri"/>
            </a:endParaRPr>
          </a:p>
          <a:p>
            <a:pPr marL="383540" lvl="1">
              <a:buFont typeface="Arial" panose="020B0604020202020204" pitchFamily="34" charset="0"/>
              <a:buChar char="•"/>
            </a:pPr>
            <a:r>
              <a:rPr lang="en-US"/>
              <a:t>While infrastructure is purchased, all software and environments are developed in-house.</a:t>
            </a:r>
            <a:endParaRPr lang="en-US">
              <a:ea typeface="Calibri"/>
              <a:cs typeface="Calibri"/>
            </a:endParaRPr>
          </a:p>
          <a:p>
            <a:pPr marL="383540" lvl="1">
              <a:buFont typeface="Arial" panose="020B0604020202020204" pitchFamily="34" charset="0"/>
              <a:buChar char="•"/>
            </a:pPr>
            <a:r>
              <a:rPr lang="en-US"/>
              <a:t>Core design elements include:</a:t>
            </a:r>
            <a:endParaRPr lang="en-US">
              <a:ea typeface="Calibri"/>
              <a:cs typeface="Calibri"/>
            </a:endParaRPr>
          </a:p>
          <a:p>
            <a:pPr marL="742950" lvl="1" indent="-285750">
              <a:buFont typeface="Courier New" panose="02070309020205020404" pitchFamily="49" charset="0"/>
              <a:buChar char="o"/>
            </a:pPr>
            <a:r>
              <a:rPr lang="en-US" b="1"/>
              <a:t>User Interface</a:t>
            </a:r>
            <a:endParaRPr lang="en-US"/>
          </a:p>
          <a:p>
            <a:pPr marL="742950" lvl="1" indent="-285750">
              <a:buFont typeface="Courier New" panose="02070309020205020404" pitchFamily="49" charset="0"/>
              <a:buChar char="o"/>
            </a:pPr>
            <a:r>
              <a:rPr lang="en-US" b="1"/>
              <a:t>Authentication &amp; Authorization</a:t>
            </a:r>
            <a:endParaRPr lang="en-US"/>
          </a:p>
          <a:p>
            <a:pPr marL="742950" lvl="1" indent="-285750">
              <a:buFont typeface="Courier New" panose="02070309020205020404" pitchFamily="49" charset="0"/>
              <a:buChar char="o"/>
            </a:pPr>
            <a:r>
              <a:rPr lang="en-US" b="1"/>
              <a:t>Device Integration</a:t>
            </a:r>
            <a:endParaRPr lang="en-US"/>
          </a:p>
          <a:p>
            <a:pPr marL="742950" lvl="1" indent="-285750">
              <a:buFont typeface="Courier New" panose="02070309020205020404" pitchFamily="49" charset="0"/>
              <a:buChar char="o"/>
            </a:pPr>
            <a:r>
              <a:rPr lang="en-US" b="1"/>
              <a:t>Data Storage</a:t>
            </a:r>
            <a:endParaRPr lang="en-US"/>
          </a:p>
          <a:p>
            <a:pPr marL="742950" lvl="1" indent="-285750">
              <a:buFont typeface="Courier New" panose="02070309020205020404" pitchFamily="49" charset="0"/>
              <a:buChar char="o"/>
            </a:pPr>
            <a:r>
              <a:rPr lang="en-US" b="1"/>
              <a:t>Security Layer &amp; Integration APIs</a:t>
            </a:r>
            <a:endParaRPr lang="en-US"/>
          </a:p>
          <a:p>
            <a:endParaRPr lang="en-US"/>
          </a:p>
        </p:txBody>
      </p:sp>
      <p:sp>
        <p:nvSpPr>
          <p:cNvPr id="5" name="Slide Number Placeholder 4">
            <a:extLst>
              <a:ext uri="{FF2B5EF4-FFF2-40B4-BE49-F238E27FC236}">
                <a16:creationId xmlns:a16="http://schemas.microsoft.com/office/drawing/2014/main" id="{F59C57DA-2697-3696-9EFC-19C3C70C1E44}"/>
              </a:ext>
            </a:extLst>
          </p:cNvPr>
          <p:cNvSpPr>
            <a:spLocks noGrp="1"/>
          </p:cNvSpPr>
          <p:nvPr>
            <p:ph type="sldNum" sz="quarter" idx="12"/>
          </p:nvPr>
        </p:nvSpPr>
        <p:spPr/>
        <p:txBody>
          <a:bodyPr/>
          <a:lstStyle/>
          <a:p>
            <a:fld id="{6113E31D-E2AB-40D1-8B51-AFA5AFEF393A}" type="slidenum">
              <a:rPr lang="en-US" dirty="0"/>
              <a:t>9</a:t>
            </a:fld>
            <a:endParaRPr lang="en-US"/>
          </a:p>
        </p:txBody>
      </p:sp>
      <p:sp>
        <p:nvSpPr>
          <p:cNvPr id="4" name="Footer Placeholder 3">
            <a:extLst>
              <a:ext uri="{FF2B5EF4-FFF2-40B4-BE49-F238E27FC236}">
                <a16:creationId xmlns:a16="http://schemas.microsoft.com/office/drawing/2014/main" id="{E744A5B5-4298-6A49-4567-03F8775CCC48}"/>
              </a:ext>
            </a:extLst>
          </p:cNvPr>
          <p:cNvSpPr>
            <a:spLocks noGrp="1"/>
          </p:cNvSpPr>
          <p:nvPr>
            <p:ph type="ftr" sz="quarter" idx="11"/>
          </p:nvPr>
        </p:nvSpPr>
        <p:spPr/>
        <p:txBody>
          <a:bodyPr/>
          <a:lstStyle/>
          <a:p>
            <a:r>
              <a:rPr lang="en-US"/>
              <a:t>Final Project presentation          </a:t>
            </a:r>
          </a:p>
        </p:txBody>
      </p:sp>
      <p:sp>
        <p:nvSpPr>
          <p:cNvPr id="6" name="Date Placeholder 5">
            <a:extLst>
              <a:ext uri="{FF2B5EF4-FFF2-40B4-BE49-F238E27FC236}">
                <a16:creationId xmlns:a16="http://schemas.microsoft.com/office/drawing/2014/main" id="{670C2A8D-85E0-5953-8CAF-D87352CCAA23}"/>
              </a:ext>
            </a:extLst>
          </p:cNvPr>
          <p:cNvSpPr>
            <a:spLocks noGrp="1"/>
          </p:cNvSpPr>
          <p:nvPr>
            <p:ph type="dt" sz="half" idx="10"/>
          </p:nvPr>
        </p:nvSpPr>
        <p:spPr/>
        <p:txBody>
          <a:bodyPr/>
          <a:lstStyle/>
          <a:p>
            <a:r>
              <a:rPr lang="en-US"/>
              <a:t>5/3/2025</a:t>
            </a:r>
          </a:p>
        </p:txBody>
      </p:sp>
      <p:sp>
        <p:nvSpPr>
          <p:cNvPr id="9" name="Content Placeholder 2">
            <a:extLst>
              <a:ext uri="{FF2B5EF4-FFF2-40B4-BE49-F238E27FC236}">
                <a16:creationId xmlns:a16="http://schemas.microsoft.com/office/drawing/2014/main" id="{D60DCF46-B525-8585-1F5B-14D55196A975}"/>
              </a:ext>
            </a:extLst>
          </p:cNvPr>
          <p:cNvSpPr txBox="1">
            <a:spLocks/>
          </p:cNvSpPr>
          <p:nvPr/>
        </p:nvSpPr>
        <p:spPr>
          <a:xfrm>
            <a:off x="6808875" y="1845734"/>
            <a:ext cx="5258253"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spcAft>
                <a:spcPts val="0"/>
              </a:spcAft>
              <a:buFont typeface="Calibri" panose="020F0502020204030204" pitchFamily="34" charset="0"/>
              <a:buNone/>
            </a:pPr>
            <a:r>
              <a:rPr lang="en-US" sz="1800" b="1"/>
              <a:t>Size &amp; Scope</a:t>
            </a:r>
          </a:p>
          <a:p>
            <a:pPr>
              <a:spcBef>
                <a:spcPts val="600"/>
              </a:spcBef>
              <a:spcAft>
                <a:spcPts val="0"/>
              </a:spcAft>
              <a:buFont typeface="Calibri" panose="020F0502020204030204" pitchFamily="34" charset="0"/>
              <a:buNone/>
            </a:pPr>
            <a:r>
              <a:rPr lang="en-US" sz="1800" b="1"/>
              <a:t>In Scope</a:t>
            </a:r>
            <a:r>
              <a:rPr lang="en-US" sz="1800"/>
              <a:t>:</a:t>
            </a:r>
          </a:p>
          <a:p>
            <a:pPr lvl="1">
              <a:buFont typeface="Arial" panose="020B0604020202020204" pitchFamily="34" charset="0"/>
              <a:buChar char="•"/>
            </a:pPr>
            <a:r>
              <a:rPr lang="en-US"/>
              <a:t>Manage customer job orders (date, location, issue)</a:t>
            </a:r>
          </a:p>
          <a:p>
            <a:pPr lvl="1">
              <a:buFont typeface="Arial" panose="020B0604020202020204" pitchFamily="34" charset="0"/>
              <a:buChar char="•"/>
            </a:pPr>
            <a:r>
              <a:rPr lang="en-US"/>
              <a:t>Dispatcher job assignment by skill/availability</a:t>
            </a:r>
          </a:p>
          <a:p>
            <a:pPr lvl="1">
              <a:buFont typeface="Arial" panose="020B0604020202020204" pitchFamily="34" charset="0"/>
              <a:buChar char="•"/>
            </a:pPr>
            <a:r>
              <a:rPr lang="en-US"/>
              <a:t>Technician job updates and service notes</a:t>
            </a:r>
          </a:p>
          <a:p>
            <a:pPr lvl="1">
              <a:buFont typeface="Arial" panose="020B0604020202020204" pitchFamily="34" charset="0"/>
              <a:buChar char="•"/>
            </a:pPr>
            <a:r>
              <a:rPr lang="en-US"/>
              <a:t>Invoice and report generation/storage</a:t>
            </a:r>
          </a:p>
          <a:p>
            <a:pPr marL="0" indent="0">
              <a:buNone/>
            </a:pPr>
            <a:r>
              <a:rPr lang="en-US" sz="1800" b="1"/>
              <a:t>Out of Scope</a:t>
            </a:r>
            <a:r>
              <a:rPr lang="en-US" sz="1800"/>
              <a:t>:</a:t>
            </a:r>
          </a:p>
          <a:p>
            <a:pPr lvl="1">
              <a:buFont typeface="Arial" panose="020B0604020202020204" pitchFamily="34" charset="0"/>
              <a:buChar char="•"/>
            </a:pPr>
            <a:r>
              <a:rPr lang="en-US" sz="1600"/>
              <a:t>Payroll and HR functions</a:t>
            </a:r>
          </a:p>
          <a:p>
            <a:pPr lvl="1">
              <a:buFont typeface="Arial" panose="020B0604020202020204" pitchFamily="34" charset="0"/>
              <a:buChar char="•"/>
            </a:pPr>
            <a:r>
              <a:rPr lang="en-US" sz="1600"/>
              <a:t>Real time GPS tracking</a:t>
            </a:r>
          </a:p>
          <a:p>
            <a:pPr lvl="1">
              <a:buFont typeface="Arial" panose="020B0604020202020204" pitchFamily="34" charset="0"/>
              <a:buChar char="•"/>
            </a:pPr>
            <a:r>
              <a:rPr lang="en-US" sz="1600"/>
              <a:t>Full CRM features</a:t>
            </a:r>
          </a:p>
          <a:p>
            <a:pPr lvl="1">
              <a:buFont typeface="Arial" panose="020B0604020202020204" pitchFamily="34" charset="0"/>
              <a:buChar char="•"/>
            </a:pPr>
            <a:r>
              <a:rPr lang="en-US" sz="1600"/>
              <a:t>Customer access to the system</a:t>
            </a:r>
          </a:p>
          <a:p>
            <a:pPr marL="0" indent="0">
              <a:buNone/>
            </a:pPr>
            <a:endParaRPr lang="en-US"/>
          </a:p>
        </p:txBody>
      </p:sp>
    </p:spTree>
    <p:extLst>
      <p:ext uri="{BB962C8B-B14F-4D97-AF65-F5344CB8AC3E}">
        <p14:creationId xmlns:p14="http://schemas.microsoft.com/office/powerpoint/2010/main" val="362161438"/>
      </p:ext>
    </p:extLst>
  </p:cSld>
  <p:clrMapOvr>
    <a:masterClrMapping/>
  </p:clrMapOvr>
</p:sld>
</file>

<file path=ppt/theme/theme1.xml><?xml version="1.0" encoding="utf-8"?>
<a:theme xmlns:a="http://schemas.openxmlformats.org/drawingml/2006/main" name="Retrospec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1340</Words>
  <Application>Microsoft Office PowerPoint</Application>
  <PresentationFormat>Widescreen</PresentationFormat>
  <Paragraphs>169</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Aptos</vt:lpstr>
      <vt:lpstr>Arial</vt:lpstr>
      <vt:lpstr>Calibri</vt:lpstr>
      <vt:lpstr>Calibri Light</vt:lpstr>
      <vt:lpstr>Courier New</vt:lpstr>
      <vt:lpstr>Times New Roman</vt:lpstr>
      <vt:lpstr>Wingdings</vt:lpstr>
      <vt:lpstr>Retrospect</vt:lpstr>
      <vt:lpstr> Field Service Management System for Price Heating &amp; Air</vt:lpstr>
      <vt:lpstr>Outline</vt:lpstr>
      <vt:lpstr>Section 1 - Problem Statement</vt:lpstr>
      <vt:lpstr>Section 1 - Feasibility Study</vt:lpstr>
      <vt:lpstr>Section 1 - Feasibility Study</vt:lpstr>
      <vt:lpstr>Section 2 - System Requirements</vt:lpstr>
      <vt:lpstr>Section 3 - Preliminary Design  </vt:lpstr>
      <vt:lpstr>Section 3 - Preliminary Design </vt:lpstr>
      <vt:lpstr>Section 4 - Detailed Design </vt:lpstr>
      <vt:lpstr>Section 4 - Detailed Design</vt:lpstr>
      <vt:lpstr>Section 5 - Project Management</vt:lpstr>
      <vt:lpstr>Section 5 - Project Management</vt:lpstr>
      <vt:lpstr>Section 6 - Prototype Mockup</vt:lpstr>
      <vt:lpstr>Section 6 - Prototype Mockup </vt:lpstr>
      <vt:lpstr>Section 6 - Prototype Mockup</vt:lpstr>
      <vt:lpstr>Closing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Jacob Fielder</dc:creator>
  <cp:lastModifiedBy>Fielder, Jacob Lynn</cp:lastModifiedBy>
  <cp:revision>1</cp:revision>
  <dcterms:created xsi:type="dcterms:W3CDTF">2025-05-03T18:20:30Z</dcterms:created>
  <dcterms:modified xsi:type="dcterms:W3CDTF">2025-05-04T23:44:50Z</dcterms:modified>
</cp:coreProperties>
</file>