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1"/>
  </p:normalViewPr>
  <p:slideViewPr>
    <p:cSldViewPr snapToGrid="0" snapToObjects="1">
      <p:cViewPr varScale="1">
        <p:scale>
          <a:sx n="83" d="100"/>
          <a:sy n="83" d="100"/>
        </p:scale>
        <p:origin x="11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20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755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968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406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557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719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1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0285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441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44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60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117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24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45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9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328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1/21/17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495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1/21/17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02199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elightsinthetunne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mazon.com/Race-Against-The-Machine-ebook/dp/B005WTR4ZI" TargetMode="External"/><Relationship Id="rId3"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telligenc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rshallbrain.com/robotic-freedom.htm" TargetMode="External"/><Relationship Id="rId3"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obotswillstealyourjob.com/" TargetMode="External"/><Relationship Id="rId3" Type="http://schemas.openxmlformats.org/officeDocument/2006/relationships/hyperlink" Target="http://opensourceecology.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ocialistwebzine.blogspot.com/2009/09/automation-socialism.html" TargetMode="External"/><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hyperlink" Target="http://www.thevenusprojec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TECHNOLOGICAL UNEMPLOYMENT</a:t>
            </a:r>
            <a:endParaRPr lang="en-US" dirty="0"/>
          </a:p>
        </p:txBody>
      </p:sp>
    </p:spTree>
    <p:extLst>
      <p:ext uri="{BB962C8B-B14F-4D97-AF65-F5344CB8AC3E}">
        <p14:creationId xmlns:p14="http://schemas.microsoft.com/office/powerpoint/2010/main" val="400825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969576"/>
            <a:ext cx="9905998" cy="3124201"/>
          </a:xfrm>
        </p:spPr>
        <p:txBody>
          <a:bodyPr/>
          <a:lstStyle/>
          <a:p>
            <a:r>
              <a:rPr lang="en-US" b="1" dirty="0" smtClean="0">
                <a:effectLst/>
              </a:rPr>
              <a:t>5) WEALTH </a:t>
            </a:r>
            <a:r>
              <a:rPr lang="en-US" b="1" dirty="0">
                <a:effectLst/>
              </a:rPr>
              <a:t>REDISTRIBUTION ACCORDING TO AN INCENTIVE </a:t>
            </a:r>
            <a:r>
              <a:rPr lang="en-US" b="1" dirty="0" smtClean="0">
                <a:effectLst/>
              </a:rPr>
              <a:t>SYSTEM</a:t>
            </a:r>
          </a:p>
          <a:p>
            <a:r>
              <a:rPr lang="en-US" dirty="0">
                <a:effectLst/>
              </a:rPr>
              <a:t>This approach is advocated by Martin Ford in his book </a:t>
            </a:r>
            <a:r>
              <a:rPr lang="en-US" i="1" dirty="0">
                <a:effectLst/>
                <a:hlinkClick r:id="rId2"/>
              </a:rPr>
              <a:t>The Lights in the Tunnel</a:t>
            </a:r>
            <a:r>
              <a:rPr lang="en-US" dirty="0">
                <a:effectLst/>
              </a:rPr>
              <a:t>.  His approach overlaps heavily with the unconditional basic income idea in that his goal is the same: put money directly in people’s hands so they can spend it and keep the market economy going. The main difference is that instead of making the income unconditional, Ford advocates doling out money according to an incentive scheme that encourages behavior society desires. Among the hypothetical examples Ford mentions is paying people to read books.</a:t>
            </a:r>
            <a:endParaRPr lang="en-US" dirty="0"/>
          </a:p>
        </p:txBody>
      </p:sp>
      <p:sp>
        <p:nvSpPr>
          <p:cNvPr id="4" name="Rectangle 3"/>
          <p:cNvSpPr/>
          <p:nvPr/>
        </p:nvSpPr>
        <p:spPr>
          <a:xfrm>
            <a:off x="231777" y="6297500"/>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95995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943" y="929900"/>
            <a:ext cx="6865750" cy="5186766"/>
          </a:xfrm>
        </p:spPr>
        <p:txBody>
          <a:bodyPr>
            <a:normAutofit fontScale="92500" lnSpcReduction="20000"/>
          </a:bodyPr>
          <a:lstStyle/>
          <a:p>
            <a:r>
              <a:rPr lang="en-US" b="1" dirty="0" smtClean="0">
                <a:effectLst/>
              </a:rPr>
              <a:t>6) WORK </a:t>
            </a:r>
            <a:r>
              <a:rPr lang="en-US" b="1" dirty="0">
                <a:effectLst/>
              </a:rPr>
              <a:t>TOGETHER WITH THE </a:t>
            </a:r>
            <a:r>
              <a:rPr lang="en-US" b="1" dirty="0" smtClean="0">
                <a:effectLst/>
              </a:rPr>
              <a:t>MACHINES</a:t>
            </a:r>
            <a:endParaRPr lang="en-US" b="1" dirty="0">
              <a:effectLst/>
            </a:endParaRPr>
          </a:p>
          <a:p>
            <a:pPr fontAlgn="base"/>
            <a:r>
              <a:rPr lang="en-US" dirty="0">
                <a:effectLst/>
              </a:rPr>
              <a:t>In their book </a:t>
            </a:r>
            <a:r>
              <a:rPr lang="en-US" i="1" dirty="0">
                <a:effectLst/>
                <a:hlinkClick r:id="rId2"/>
              </a:rPr>
              <a:t>Race Against the Machine</a:t>
            </a:r>
            <a:r>
              <a:rPr lang="en-US" dirty="0">
                <a:effectLst/>
              </a:rPr>
              <a:t>, Andrew McAfee and Erik </a:t>
            </a:r>
            <a:r>
              <a:rPr lang="en-US" dirty="0" err="1">
                <a:effectLst/>
              </a:rPr>
              <a:t>Brynjolfsson</a:t>
            </a:r>
            <a:r>
              <a:rPr lang="en-US" dirty="0">
                <a:effectLst/>
              </a:rPr>
              <a:t> suggest that we should try racing </a:t>
            </a:r>
            <a:r>
              <a:rPr lang="en-US" u="sng" dirty="0">
                <a:effectLst/>
              </a:rPr>
              <a:t>with</a:t>
            </a:r>
            <a:r>
              <a:rPr lang="en-US" dirty="0">
                <a:effectLst/>
              </a:rPr>
              <a:t> machines. In addition, seminal futurist Ray Kurzweil has repeatedly expressed his view that we are destined to “merge with machines.” How might this resolve the technological unemployment problem? Well, technological unemployment ultimately stems from the fact that automation advances much faster than people can learn new skills. So if we can find a way to directly upgrade human minds—such as through the use of brain-computer interfaces—then workers would be able to keep pace with technological change and readily adapt to new jobs and industries as quickly as they crop up. Moreover, super intelligent humans might develop new desires which would in turn stimulate new industries. Alternately humans might become enlightened and decide they no longer need a market economy. Either way the problem would be solved</a:t>
            </a:r>
            <a:r>
              <a:rPr lang="en-US" dirty="0" smtClean="0">
                <a:effectLst/>
              </a:rPr>
              <a:t>.</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8003583" y="1802969"/>
            <a:ext cx="3810000" cy="3810000"/>
          </a:xfrm>
          <a:prstGeom prst="rect">
            <a:avLst/>
          </a:prstGeom>
        </p:spPr>
      </p:pic>
      <p:sp>
        <p:nvSpPr>
          <p:cNvPr id="5" name="Rectangle 4"/>
          <p:cNvSpPr/>
          <p:nvPr/>
        </p:nvSpPr>
        <p:spPr>
          <a:xfrm>
            <a:off x="231777" y="6297500"/>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69047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883403"/>
            <a:ext cx="9905998" cy="4907797"/>
          </a:xfrm>
        </p:spPr>
        <p:txBody>
          <a:bodyPr/>
          <a:lstStyle/>
          <a:p>
            <a:r>
              <a:rPr lang="en-US" b="1" dirty="0" smtClean="0">
                <a:effectLst/>
              </a:rPr>
              <a:t>7) SMALL </a:t>
            </a:r>
            <a:r>
              <a:rPr lang="en-US" b="1" dirty="0">
                <a:effectLst/>
              </a:rPr>
              <a:t>SCALE POLICY ADJUSTMENTS DESIGNED TO ENCOURAGE EDUCATION AND FOSTER </a:t>
            </a:r>
            <a:r>
              <a:rPr lang="en-US" b="1" dirty="0" smtClean="0">
                <a:effectLst/>
              </a:rPr>
              <a:t>INNOVATION</a:t>
            </a:r>
          </a:p>
          <a:p>
            <a:r>
              <a:rPr lang="en-US" dirty="0">
                <a:effectLst/>
              </a:rPr>
              <a:t>A lot of more traditional pundits admit there is a potential problem with technological unemployment (or at least technological inequality) but seem uninterested in any of the more drastic solutions mentioned above. Instead they push for a series of common sense policy fixes, such as fixing education to better prepare people for STEM fields or reforming the patent system to mitigate drags on innovation. These policy tweaks are designed to make the economy function incrementally better in this new technological era.</a:t>
            </a:r>
            <a:endParaRPr lang="en-US" dirty="0"/>
          </a:p>
        </p:txBody>
      </p:sp>
      <p:sp>
        <p:nvSpPr>
          <p:cNvPr id="4" name="Rectangle 3"/>
          <p:cNvSpPr/>
          <p:nvPr/>
        </p:nvSpPr>
        <p:spPr>
          <a:xfrm>
            <a:off x="231777" y="6297500"/>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204519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945397"/>
            <a:ext cx="9905998" cy="4845803"/>
          </a:xfrm>
        </p:spPr>
        <p:txBody>
          <a:bodyPr/>
          <a:lstStyle/>
          <a:p>
            <a:r>
              <a:rPr lang="en-US" b="1" dirty="0" smtClean="0">
                <a:effectLst/>
              </a:rPr>
              <a:t>8) GET </a:t>
            </a:r>
            <a:r>
              <a:rPr lang="en-US" b="1" dirty="0">
                <a:effectLst/>
              </a:rPr>
              <a:t>THROUGH THIS TRANSITIONAL PERIOD AS FAST AS </a:t>
            </a:r>
            <a:r>
              <a:rPr lang="en-US" b="1" dirty="0" smtClean="0">
                <a:effectLst/>
              </a:rPr>
              <a:t>POSSIBLE</a:t>
            </a:r>
          </a:p>
          <a:p>
            <a:r>
              <a:rPr lang="en-US" dirty="0">
                <a:effectLst/>
              </a:rPr>
              <a:t>One line of reasoning argues that technological unemployment can only ever be a temporary problem, since the day is approaching when we will literally print out all of our food and other necessities. Thus the problem only arises in the awkward transitional period: after we’ve automated large numbers of jobs, but before technology has lowered the cost of living to near zero. Therefore we should try to accelerate technological progress by whatever means necessary so that we can make the painful transition as short as possible—much like tearing off a </a:t>
            </a:r>
            <a:r>
              <a:rPr lang="en-US" dirty="0" err="1">
                <a:effectLst/>
              </a:rPr>
              <a:t>bandaid</a:t>
            </a:r>
            <a:r>
              <a:rPr lang="en-US" dirty="0">
                <a:effectLst/>
              </a:rPr>
              <a:t>.</a:t>
            </a:r>
            <a:endParaRPr lang="en-US" dirty="0"/>
          </a:p>
        </p:txBody>
      </p:sp>
      <p:sp>
        <p:nvSpPr>
          <p:cNvPr id="4" name="Rectangle 3"/>
          <p:cNvSpPr/>
          <p:nvPr/>
        </p:nvSpPr>
        <p:spPr>
          <a:xfrm>
            <a:off x="231777" y="6297500"/>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86468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022889"/>
            <a:ext cx="9905998" cy="4768312"/>
          </a:xfrm>
        </p:spPr>
        <p:txBody>
          <a:bodyPr/>
          <a:lstStyle/>
          <a:p>
            <a:r>
              <a:rPr lang="en-US" b="1" dirty="0" smtClean="0">
                <a:effectLst/>
              </a:rPr>
              <a:t>9) OPTIMISTIC LIBERTARIAN</a:t>
            </a:r>
            <a:endParaRPr lang="en-US" b="1" dirty="0">
              <a:effectLst/>
            </a:endParaRPr>
          </a:p>
          <a:p>
            <a:r>
              <a:rPr lang="en-US" dirty="0">
                <a:effectLst/>
              </a:rPr>
              <a:t>This position argues that as long as government stays out of the way the transition will be relatively smooth and painless. Yes, there will be less jobs available, and certainly people’s incomes will suffer, but technology will simultaneously bring down the cost of living at a fast enough rate that people will survive just fine without the need for government invention or economic restructuring.</a:t>
            </a:r>
            <a:endParaRPr lang="en-US" dirty="0"/>
          </a:p>
        </p:txBody>
      </p:sp>
      <p:sp>
        <p:nvSpPr>
          <p:cNvPr id="4" name="Rectangle 3"/>
          <p:cNvSpPr/>
          <p:nvPr/>
        </p:nvSpPr>
        <p:spPr>
          <a:xfrm>
            <a:off x="231777" y="6297500"/>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18142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728421"/>
            <a:ext cx="9905998" cy="5062780"/>
          </a:xfrm>
        </p:spPr>
        <p:txBody>
          <a:bodyPr/>
          <a:lstStyle/>
          <a:p>
            <a:r>
              <a:rPr lang="en-US" b="1" dirty="0" smtClean="0">
                <a:effectLst/>
              </a:rPr>
              <a:t>10)</a:t>
            </a:r>
            <a:r>
              <a:rPr lang="en-US" b="1" dirty="0">
                <a:effectLst/>
              </a:rPr>
              <a:t> ISSUES LIKE TECHNOLOGICAL UNEMPLOYMENT ARE DWARFED BY EXISTENTIAL </a:t>
            </a:r>
            <a:r>
              <a:rPr lang="en-US" b="1" dirty="0" smtClean="0">
                <a:effectLst/>
              </a:rPr>
              <a:t>RISK</a:t>
            </a:r>
          </a:p>
          <a:p>
            <a:r>
              <a:rPr lang="en-US" dirty="0">
                <a:effectLst/>
              </a:rPr>
              <a:t>It’s possible a technological unemployment crisis would simply be a </a:t>
            </a:r>
            <a:r>
              <a:rPr lang="en-US" dirty="0" err="1">
                <a:effectLst/>
              </a:rPr>
              <a:t>pitstop</a:t>
            </a:r>
            <a:r>
              <a:rPr lang="en-US" dirty="0">
                <a:effectLst/>
              </a:rPr>
              <a:t> on the way to a much more dangerous crisis involving artificial general intelligence.  Once AGI arrives we will have much bigger issues to contend with, such as will the human race survive being displaced as the most intelligent beings on planet Earth? So while technological unemployment might be worth worrying about at the margins, really the bulk of our energy ought to be devoted to this more substantial threat on the horizon. This position is advocated by the </a:t>
            </a:r>
            <a:r>
              <a:rPr lang="en-US" dirty="0">
                <a:effectLst/>
                <a:hlinkClick r:id="rId2"/>
              </a:rPr>
              <a:t>Machine Intelligence Research Institute</a:t>
            </a:r>
            <a:r>
              <a:rPr lang="en-US" dirty="0">
                <a:effectLst/>
              </a:rPr>
              <a:t> and others.</a:t>
            </a:r>
            <a:endParaRPr lang="en-US" dirty="0" smtClean="0">
              <a:effectLst/>
            </a:endParaRPr>
          </a:p>
        </p:txBody>
      </p:sp>
      <p:sp>
        <p:nvSpPr>
          <p:cNvPr id="4" name="Rectangle 3"/>
          <p:cNvSpPr/>
          <p:nvPr/>
        </p:nvSpPr>
        <p:spPr>
          <a:xfrm>
            <a:off x="231777" y="6297500"/>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27848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a:effectLst/>
              </a:rPr>
              <a:t>Technological unemployment occurs when technological change causes some workers to lose their jobs.</a:t>
            </a:r>
          </a:p>
          <a:p>
            <a:r>
              <a:rPr lang="en-US" dirty="0">
                <a:effectLst/>
              </a:rPr>
              <a:t>Technological unemployment is considered to be part of a wider concept known as structural unemployment.</a:t>
            </a:r>
          </a:p>
          <a:p>
            <a:r>
              <a:rPr lang="en-US" dirty="0">
                <a:effectLst/>
              </a:rPr>
              <a:t>Example.</a:t>
            </a:r>
          </a:p>
          <a:p>
            <a:r>
              <a:rPr lang="en-US" dirty="0">
                <a:effectLst/>
              </a:rPr>
              <a:t>When </a:t>
            </a:r>
            <a:r>
              <a:rPr lang="en-US" dirty="0" err="1">
                <a:effectLst/>
              </a:rPr>
              <a:t>labour</a:t>
            </a:r>
            <a:r>
              <a:rPr lang="en-US" dirty="0">
                <a:effectLst/>
              </a:rPr>
              <a:t> saving machines are introduced into the productive process, a firm can get rid of workers and produce the same amount of goods than before. Therefore some workers can lose their job</a:t>
            </a:r>
            <a:r>
              <a:rPr lang="en-US" dirty="0" smtClean="0">
                <a:effectLst/>
              </a:rPr>
              <a:t>.</a:t>
            </a:r>
            <a:endParaRPr lang="en-US" dirty="0">
              <a:effectLst/>
            </a:endParaRPr>
          </a:p>
          <a:p>
            <a:endParaRPr lang="en-US" dirty="0"/>
          </a:p>
        </p:txBody>
      </p:sp>
      <p:sp>
        <p:nvSpPr>
          <p:cNvPr id="4" name="Rectangle 3"/>
          <p:cNvSpPr/>
          <p:nvPr/>
        </p:nvSpPr>
        <p:spPr>
          <a:xfrm>
            <a:off x="340963" y="6329482"/>
            <a:ext cx="9934414" cy="369332"/>
          </a:xfrm>
          <a:prstGeom prst="rect">
            <a:avLst/>
          </a:prstGeom>
        </p:spPr>
        <p:txBody>
          <a:bodyPr wrap="square">
            <a:spAutoFit/>
          </a:bodyPr>
          <a:lstStyle/>
          <a:p>
            <a:r>
              <a:rPr lang="en-US" dirty="0"/>
              <a:t>http://</a:t>
            </a:r>
            <a:r>
              <a:rPr lang="en-US" dirty="0" err="1"/>
              <a:t>www.economicshelp.org</a:t>
            </a:r>
            <a:r>
              <a:rPr lang="en-US" dirty="0"/>
              <a:t>/blog/glossary/technological-unemployment/</a:t>
            </a:r>
          </a:p>
        </p:txBody>
      </p:sp>
    </p:spTree>
    <p:extLst>
      <p:ext uri="{BB962C8B-B14F-4D97-AF65-F5344CB8AC3E}">
        <p14:creationId xmlns:p14="http://schemas.microsoft.com/office/powerpoint/2010/main" val="145117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impact on unemployment: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Technological change doesn’t have to increase overall unemployment, even though some types of workers may temporarily lose their jobs.</a:t>
            </a:r>
          </a:p>
          <a:p>
            <a:r>
              <a:rPr lang="en-US" dirty="0">
                <a:effectLst/>
              </a:rPr>
              <a:t>For example, in 1800, the majority of British workers were employed in agriculture. </a:t>
            </a:r>
            <a:r>
              <a:rPr lang="en-US" dirty="0" err="1">
                <a:effectLst/>
              </a:rPr>
              <a:t>Labour</a:t>
            </a:r>
            <a:r>
              <a:rPr lang="en-US" dirty="0">
                <a:effectLst/>
              </a:rPr>
              <a:t> saving technology meant that food could be produced with less workers and so some agricultural </a:t>
            </a:r>
            <a:r>
              <a:rPr lang="en-US" dirty="0" err="1">
                <a:effectLst/>
              </a:rPr>
              <a:t>labourers</a:t>
            </a:r>
            <a:r>
              <a:rPr lang="en-US" dirty="0">
                <a:effectLst/>
              </a:rPr>
              <a:t> lost their jobs as farms used more machines.</a:t>
            </a:r>
          </a:p>
          <a:p>
            <a:r>
              <a:rPr lang="en-US" dirty="0">
                <a:effectLst/>
              </a:rPr>
              <a:t>However, as jobs were lost in agriculture, new jobs were created in producing machines.</a:t>
            </a:r>
          </a:p>
          <a:p>
            <a:r>
              <a:rPr lang="en-US" dirty="0">
                <a:effectLst/>
              </a:rPr>
              <a:t>Similarly, advances in computers and robots meant that firms could produce manufactured goods with fewer workers. The increased productivity in manufactured goods meant that the relative cost fell, giving more opportunities for people to work in the service sector</a:t>
            </a:r>
            <a:r>
              <a:rPr lang="en-US" dirty="0" smtClean="0">
                <a:effectLst/>
              </a:rPr>
              <a:t>.</a:t>
            </a:r>
          </a:p>
          <a:p>
            <a:endParaRPr lang="en-US" dirty="0"/>
          </a:p>
        </p:txBody>
      </p:sp>
      <p:sp>
        <p:nvSpPr>
          <p:cNvPr id="4" name="Rectangle 3"/>
          <p:cNvSpPr/>
          <p:nvPr/>
        </p:nvSpPr>
        <p:spPr>
          <a:xfrm>
            <a:off x="247973" y="6344981"/>
            <a:ext cx="9934414" cy="369332"/>
          </a:xfrm>
          <a:prstGeom prst="rect">
            <a:avLst/>
          </a:prstGeom>
        </p:spPr>
        <p:txBody>
          <a:bodyPr wrap="square">
            <a:spAutoFit/>
          </a:bodyPr>
          <a:lstStyle/>
          <a:p>
            <a:r>
              <a:rPr lang="en-US" dirty="0"/>
              <a:t>http://</a:t>
            </a:r>
            <a:r>
              <a:rPr lang="en-US" dirty="0" err="1"/>
              <a:t>www.economicshelp.org</a:t>
            </a:r>
            <a:r>
              <a:rPr lang="en-US" dirty="0"/>
              <a:t>/blog/glossary/technological-unemployment/</a:t>
            </a:r>
          </a:p>
        </p:txBody>
      </p:sp>
    </p:spTree>
    <p:extLst>
      <p:ext uri="{BB962C8B-B14F-4D97-AF65-F5344CB8AC3E}">
        <p14:creationId xmlns:p14="http://schemas.microsoft.com/office/powerpoint/2010/main" val="213721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economic impact:</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A common economic implication of technology is that it creates an inverse relationship between productivity and employment levels. According to economic theory, one would anticipate employment levels to increase, due to increases in productivity of the workforce, but this has not been the case due to innovation and technology. The growth of technology has successfully managed to increase economic growth for nations by raising productivity, efficiency and output levels, paradoxically at the cost of hampering employment opportunities within specific sectors. In turn, GDP would elevate due to the evolution of technology whilst median income and employment figures may indeed shrink at the same time, generating greater inequality. Thus, it can be said that tech is likely to drag on the gap between the rich and poor as wealthier individuals and nations will be presented with more prospects (i.e. employment and investment) compared to those with softer skills and minimal education.</a:t>
            </a:r>
            <a:endParaRPr lang="en-US" dirty="0"/>
          </a:p>
        </p:txBody>
      </p:sp>
      <p:sp>
        <p:nvSpPr>
          <p:cNvPr id="4" name="Rectangle 3"/>
          <p:cNvSpPr/>
          <p:nvPr/>
        </p:nvSpPr>
        <p:spPr>
          <a:xfrm>
            <a:off x="371959" y="6313985"/>
            <a:ext cx="10507851" cy="369332"/>
          </a:xfrm>
          <a:prstGeom prst="rect">
            <a:avLst/>
          </a:prstGeom>
        </p:spPr>
        <p:txBody>
          <a:bodyPr wrap="square">
            <a:spAutoFit/>
          </a:bodyPr>
          <a:lstStyle/>
          <a:p>
            <a:r>
              <a:rPr lang="en-US" dirty="0"/>
              <a:t>http://</a:t>
            </a:r>
            <a:r>
              <a:rPr lang="en-US" dirty="0" err="1"/>
              <a:t>themarketmogul.com</a:t>
            </a:r>
            <a:r>
              <a:rPr lang="en-US" dirty="0"/>
              <a:t>/the-impact-of-technology-on-unemployment/</a:t>
            </a:r>
          </a:p>
        </p:txBody>
      </p:sp>
    </p:spTree>
    <p:extLst>
      <p:ext uri="{BB962C8B-B14F-4D97-AF65-F5344CB8AC3E}">
        <p14:creationId xmlns:p14="http://schemas.microsoft.com/office/powerpoint/2010/main" val="41391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007391"/>
            <a:ext cx="9905998" cy="4783810"/>
          </a:xfrm>
        </p:spPr>
        <p:txBody>
          <a:bodyPr>
            <a:normAutofit/>
          </a:bodyPr>
          <a:lstStyle/>
          <a:p>
            <a:r>
              <a:rPr lang="en-US" dirty="0">
                <a:effectLst/>
              </a:rPr>
              <a:t>However, past technological shocks have seemed to relatively increase the overall employment rate for nations. A technological shock will indeed decrease demand for low skilled workers, but it is likely that such workers will be able to re-train and find employment elsewhere. This however depends on the flexibility of the </a:t>
            </a:r>
            <a:r>
              <a:rPr lang="en-US" dirty="0" err="1">
                <a:effectLst/>
              </a:rPr>
              <a:t>labour</a:t>
            </a:r>
            <a:r>
              <a:rPr lang="en-US" dirty="0">
                <a:effectLst/>
              </a:rPr>
              <a:t> force in regards to changes in technology. If a </a:t>
            </a:r>
            <a:r>
              <a:rPr lang="en-US" dirty="0" err="1">
                <a:effectLst/>
              </a:rPr>
              <a:t>labour</a:t>
            </a:r>
            <a:r>
              <a:rPr lang="en-US" dirty="0">
                <a:effectLst/>
              </a:rPr>
              <a:t> market is highly adaptable and responsive to technological changes then employment levels are not likely to be reduced or even possibly increasing in the future. Less </a:t>
            </a:r>
            <a:r>
              <a:rPr lang="en-US" dirty="0" err="1">
                <a:effectLst/>
              </a:rPr>
              <a:t>skilful</a:t>
            </a:r>
            <a:r>
              <a:rPr lang="en-US" dirty="0">
                <a:effectLst/>
              </a:rPr>
              <a:t> workers will need to stay intact with technology movements by developing IT, social and even creative skills. Today, computing skills are applied to various sectors including healthcare, education and financial services where employment possibilities continuously arise. In the short-run, technology developments will benefit some and cause harm to others, but in the long run the overall employment rate will not be significantly hampered.</a:t>
            </a:r>
            <a:endParaRPr lang="en-US" dirty="0"/>
          </a:p>
        </p:txBody>
      </p:sp>
      <p:sp>
        <p:nvSpPr>
          <p:cNvPr id="4" name="Rectangle 3"/>
          <p:cNvSpPr/>
          <p:nvPr/>
        </p:nvSpPr>
        <p:spPr>
          <a:xfrm>
            <a:off x="371959" y="6313985"/>
            <a:ext cx="10507851" cy="369332"/>
          </a:xfrm>
          <a:prstGeom prst="rect">
            <a:avLst/>
          </a:prstGeom>
        </p:spPr>
        <p:txBody>
          <a:bodyPr wrap="square">
            <a:spAutoFit/>
          </a:bodyPr>
          <a:lstStyle/>
          <a:p>
            <a:r>
              <a:rPr lang="en-US" dirty="0"/>
              <a:t>http://</a:t>
            </a:r>
            <a:r>
              <a:rPr lang="en-US" dirty="0" err="1"/>
              <a:t>themarketmogul.com</a:t>
            </a:r>
            <a:r>
              <a:rPr lang="en-US" dirty="0"/>
              <a:t>/the-impact-of-technology-on-unemployment/</a:t>
            </a:r>
          </a:p>
        </p:txBody>
      </p:sp>
    </p:spTree>
    <p:extLst>
      <p:ext uri="{BB962C8B-B14F-4D97-AF65-F5344CB8AC3E}">
        <p14:creationId xmlns:p14="http://schemas.microsoft.com/office/powerpoint/2010/main" val="40782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Responses on the problems of technological unemployment</a:t>
            </a:r>
            <a:endParaRPr lang="en-US" dirty="0"/>
          </a:p>
        </p:txBody>
      </p:sp>
      <p:sp>
        <p:nvSpPr>
          <p:cNvPr id="3" name="Content Placeholder 2"/>
          <p:cNvSpPr>
            <a:spLocks noGrp="1"/>
          </p:cNvSpPr>
          <p:nvPr>
            <p:ph idx="1"/>
          </p:nvPr>
        </p:nvSpPr>
        <p:spPr>
          <a:xfrm>
            <a:off x="815948" y="2514600"/>
            <a:ext cx="7754614" cy="3124201"/>
          </a:xfrm>
        </p:spPr>
        <p:txBody>
          <a:bodyPr>
            <a:normAutofit fontScale="85000" lnSpcReduction="10000"/>
          </a:bodyPr>
          <a:lstStyle/>
          <a:p>
            <a:r>
              <a:rPr lang="en-US" dirty="0" smtClean="0"/>
              <a:t>1) </a:t>
            </a:r>
            <a:r>
              <a:rPr lang="en-US" b="1" dirty="0">
                <a:effectLst/>
              </a:rPr>
              <a:t>THERE IS NO PROBLEM; TECHNOLOGICAL UNEMPLOYMENT IS A </a:t>
            </a:r>
            <a:r>
              <a:rPr lang="en-US" b="1" dirty="0" smtClean="0">
                <a:effectLst/>
              </a:rPr>
              <a:t>MYTH</a:t>
            </a:r>
          </a:p>
          <a:p>
            <a:r>
              <a:rPr lang="en-US" dirty="0">
                <a:effectLst/>
              </a:rPr>
              <a:t>There are many economists who still maintain that technological unemployment cannot happen, at least not on the large scale described above. The reasoning for this argument is called the </a:t>
            </a:r>
            <a:r>
              <a:rPr lang="en-US" i="1" dirty="0">
                <a:effectLst/>
              </a:rPr>
              <a:t>luddite fallacy</a:t>
            </a:r>
            <a:r>
              <a:rPr lang="en-US" dirty="0">
                <a:effectLst/>
              </a:rPr>
              <a:t>, which explains that although automation does displace workers, it simultaneously leads to lower prices. These lower prices in turn stimulate consumer demand and provide the basis for new industries, which in turn hire more workers. The luddite fallacy has more or less held true for two hundred years. The question is will it continue to hold true in the face of the computer revolution and accelerating technological progress? How can we be sure new jobs will arrive fast enough to offset the jobs lost?</a:t>
            </a:r>
            <a:endParaRPr lang="en-US" dirty="0"/>
          </a:p>
        </p:txBody>
      </p:sp>
      <p:pic>
        <p:nvPicPr>
          <p:cNvPr id="4" name="Picture 3"/>
          <p:cNvPicPr>
            <a:picLocks noChangeAspect="1"/>
          </p:cNvPicPr>
          <p:nvPr/>
        </p:nvPicPr>
        <p:blipFill>
          <a:blip r:embed="rId2"/>
          <a:stretch>
            <a:fillRect/>
          </a:stretch>
        </p:blipFill>
        <p:spPr>
          <a:xfrm>
            <a:off x="8974569" y="2820692"/>
            <a:ext cx="2739418" cy="2556790"/>
          </a:xfrm>
          <a:prstGeom prst="rect">
            <a:avLst/>
          </a:prstGeom>
        </p:spPr>
      </p:pic>
      <p:sp>
        <p:nvSpPr>
          <p:cNvPr id="5" name="Rectangle 4"/>
          <p:cNvSpPr/>
          <p:nvPr/>
        </p:nvSpPr>
        <p:spPr>
          <a:xfrm>
            <a:off x="231777" y="6297500"/>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71046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467" y="1208868"/>
            <a:ext cx="6809218" cy="4535838"/>
          </a:xfrm>
        </p:spPr>
        <p:txBody>
          <a:bodyPr>
            <a:normAutofit fontScale="92500" lnSpcReduction="20000"/>
          </a:bodyPr>
          <a:lstStyle/>
          <a:p>
            <a:r>
              <a:rPr lang="en-US" b="1" dirty="0" smtClean="0">
                <a:effectLst/>
              </a:rPr>
              <a:t>2) UNCONDITIONAL </a:t>
            </a:r>
            <a:r>
              <a:rPr lang="en-US" b="1" dirty="0">
                <a:effectLst/>
              </a:rPr>
              <a:t>BASIC </a:t>
            </a:r>
            <a:r>
              <a:rPr lang="en-US" b="1" dirty="0" smtClean="0">
                <a:effectLst/>
              </a:rPr>
              <a:t>INCOME</a:t>
            </a:r>
          </a:p>
          <a:p>
            <a:r>
              <a:rPr lang="en-US" dirty="0">
                <a:effectLst/>
              </a:rPr>
              <a:t>This is a fairly straightforward solution. Since growing numbers of people won’t be able to earn money from their labor, it might make sense to just give everyone a guaranteed income whether or not they work. This would allow the market economy as we know it to continue, since putting money in people’s hands would prop up the cycle of consumer spending. Often this idea is characterized as socialist, and in some senses it is, but this characterization overlooks that the goal of a UBI is actually to </a:t>
            </a:r>
            <a:r>
              <a:rPr lang="en-US" i="1" dirty="0">
                <a:effectLst/>
              </a:rPr>
              <a:t>save</a:t>
            </a:r>
            <a:r>
              <a:rPr lang="en-US" dirty="0">
                <a:effectLst/>
              </a:rPr>
              <a:t> </a:t>
            </a:r>
            <a:r>
              <a:rPr lang="en-US" i="1" dirty="0">
                <a:effectLst/>
              </a:rPr>
              <a:t>market</a:t>
            </a:r>
            <a:r>
              <a:rPr lang="en-US" dirty="0">
                <a:effectLst/>
              </a:rPr>
              <a:t> </a:t>
            </a:r>
            <a:r>
              <a:rPr lang="en-US" i="1" dirty="0">
                <a:effectLst/>
              </a:rPr>
              <a:t>capitalism</a:t>
            </a:r>
            <a:r>
              <a:rPr lang="en-US" dirty="0">
                <a:effectLst/>
              </a:rPr>
              <a:t>. Moreover, with a guaranteed basic income many other socialist programs like social security, unemployment, and food stamps could be dismantled and replaced with this far more streamlined system. An obvious question is, where does the money come from? A variety of ideas have been suggested; Marshall Brain details several possibilities in his essay </a:t>
            </a:r>
            <a:r>
              <a:rPr lang="en-US" i="1" dirty="0">
                <a:effectLst/>
                <a:hlinkClick r:id="rId2"/>
              </a:rPr>
              <a:t>Robotic Freedom</a:t>
            </a:r>
            <a:r>
              <a:rPr lang="en-US" dirty="0">
                <a:effectLst/>
              </a:rPr>
              <a:t>.</a:t>
            </a:r>
            <a:endParaRPr lang="en-US" dirty="0"/>
          </a:p>
        </p:txBody>
      </p:sp>
      <p:pic>
        <p:nvPicPr>
          <p:cNvPr id="4" name="Picture 3"/>
          <p:cNvPicPr>
            <a:picLocks noChangeAspect="1"/>
          </p:cNvPicPr>
          <p:nvPr/>
        </p:nvPicPr>
        <p:blipFill>
          <a:blip r:embed="rId3"/>
          <a:stretch>
            <a:fillRect/>
          </a:stretch>
        </p:blipFill>
        <p:spPr>
          <a:xfrm>
            <a:off x="7988085" y="1717837"/>
            <a:ext cx="3810000" cy="3517900"/>
          </a:xfrm>
          <a:prstGeom prst="rect">
            <a:avLst/>
          </a:prstGeom>
        </p:spPr>
      </p:pic>
      <p:sp>
        <p:nvSpPr>
          <p:cNvPr id="5" name="Rectangle 4"/>
          <p:cNvSpPr/>
          <p:nvPr/>
        </p:nvSpPr>
        <p:spPr>
          <a:xfrm>
            <a:off x="231777" y="6297500"/>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206834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7393" y="1876585"/>
            <a:ext cx="9905998" cy="3124201"/>
          </a:xfrm>
        </p:spPr>
        <p:txBody>
          <a:bodyPr>
            <a:normAutofit lnSpcReduction="10000"/>
          </a:bodyPr>
          <a:lstStyle/>
          <a:p>
            <a:r>
              <a:rPr lang="en-US" b="1" dirty="0" smtClean="0">
                <a:effectLst/>
              </a:rPr>
              <a:t>3) OPT </a:t>
            </a:r>
            <a:r>
              <a:rPr lang="en-US" b="1" dirty="0">
                <a:effectLst/>
              </a:rPr>
              <a:t>OUT OF CAPITALISM AND TAKE ADVANTAGE OF DECENTRALIZED </a:t>
            </a:r>
            <a:r>
              <a:rPr lang="en-US" b="1" dirty="0" smtClean="0">
                <a:effectLst/>
              </a:rPr>
              <a:t>TECHNOLOGIES</a:t>
            </a:r>
          </a:p>
          <a:p>
            <a:r>
              <a:rPr lang="en-US" dirty="0">
                <a:effectLst/>
              </a:rPr>
              <a:t>This is a more individual approach that does not rely on government intervention. By taking advantage of new decentralized technologies and living as cheaply as possible, people might be able to increasingly just opt out of capitalism and consumerism entirely. This approach is advocated by Federico </a:t>
            </a:r>
            <a:r>
              <a:rPr lang="en-US" dirty="0" err="1">
                <a:effectLst/>
              </a:rPr>
              <a:t>Pistono</a:t>
            </a:r>
            <a:r>
              <a:rPr lang="en-US" dirty="0">
                <a:effectLst/>
              </a:rPr>
              <a:t> in his </a:t>
            </a:r>
            <a:r>
              <a:rPr lang="en-US" dirty="0" err="1">
                <a:effectLst/>
              </a:rPr>
              <a:t>book</a:t>
            </a:r>
            <a:r>
              <a:rPr lang="en-US" i="1" dirty="0" err="1">
                <a:effectLst/>
                <a:hlinkClick r:id="rId2"/>
              </a:rPr>
              <a:t>Robots</a:t>
            </a:r>
            <a:r>
              <a:rPr lang="en-US" i="1" dirty="0">
                <a:effectLst/>
                <a:hlinkClick r:id="rId2"/>
              </a:rPr>
              <a:t> Will Steal Your Job But That’s Okay</a:t>
            </a:r>
            <a:r>
              <a:rPr lang="en-US" i="1" dirty="0">
                <a:effectLst/>
              </a:rPr>
              <a:t> </a:t>
            </a:r>
            <a:r>
              <a:rPr lang="en-US" dirty="0">
                <a:effectLst/>
              </a:rPr>
              <a:t>and could be facilitated by forward thinking engineering projects such as </a:t>
            </a:r>
            <a:r>
              <a:rPr lang="en-US" dirty="0">
                <a:effectLst/>
                <a:hlinkClick r:id="rId3"/>
              </a:rPr>
              <a:t>Open Source Ecology</a:t>
            </a:r>
            <a:r>
              <a:rPr lang="en-US" dirty="0">
                <a:effectLst/>
              </a:rPr>
              <a:t>, as well as upcoming advances in technologies like solar panels and 3D printers.</a:t>
            </a:r>
            <a:endParaRPr lang="en-US" dirty="0"/>
          </a:p>
        </p:txBody>
      </p:sp>
      <p:sp>
        <p:nvSpPr>
          <p:cNvPr id="4" name="Rectangle 3"/>
          <p:cNvSpPr/>
          <p:nvPr/>
        </p:nvSpPr>
        <p:spPr>
          <a:xfrm>
            <a:off x="231777" y="6297500"/>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10718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78" y="710339"/>
            <a:ext cx="7010695" cy="6147661"/>
          </a:xfrm>
        </p:spPr>
        <p:txBody>
          <a:bodyPr>
            <a:normAutofit lnSpcReduction="10000"/>
          </a:bodyPr>
          <a:lstStyle/>
          <a:p>
            <a:r>
              <a:rPr lang="en-US" b="1" dirty="0" smtClean="0">
                <a:effectLst/>
              </a:rPr>
              <a:t>4) RESOURCE </a:t>
            </a:r>
            <a:r>
              <a:rPr lang="en-US" b="1" dirty="0">
                <a:effectLst/>
              </a:rPr>
              <a:t>BASED ECONOMY (OR AUTOMATION SOCIALISM</a:t>
            </a:r>
            <a:r>
              <a:rPr lang="en-US" b="1" dirty="0" smtClean="0">
                <a:effectLst/>
              </a:rPr>
              <a:t>?)</a:t>
            </a:r>
          </a:p>
          <a:p>
            <a:pPr fontAlgn="base"/>
            <a:r>
              <a:rPr lang="en-US" dirty="0">
                <a:effectLst/>
              </a:rPr>
              <a:t>This is an alternate economic system advocated by </a:t>
            </a:r>
            <a:r>
              <a:rPr lang="en-US" dirty="0">
                <a:effectLst/>
                <a:hlinkClick r:id="rId2"/>
              </a:rPr>
              <a:t>The Venus Project</a:t>
            </a:r>
            <a:r>
              <a:rPr lang="en-US" dirty="0">
                <a:effectLst/>
              </a:rPr>
              <a:t> “in which all goods and services are available without the use of money, credits, barter or any other system of debt or servitude. All resources become the common heritage of all of the inhabitants, not just a select few.” This arrangement is made possible by aggressive use of advanced technologies to create an abundance of resources and thereby negate the need for any sort of rationing. Although Jacques Fresco, the founder of the Venus Project, claims his system is distinct from socialism, it appears to me to be fairly consistent with an extreme version of what has been called “</a:t>
            </a:r>
            <a:r>
              <a:rPr lang="en-US" dirty="0">
                <a:effectLst/>
                <a:hlinkClick r:id="rId3"/>
              </a:rPr>
              <a:t>automation socialism</a:t>
            </a:r>
            <a:r>
              <a:rPr lang="en-US" dirty="0">
                <a:effectLst/>
              </a:rPr>
              <a:t>.” I believe the socialist comparison is apt since RBE implies the end of both private property and wealth concentration. In any event, this system sounds idyllic in principle but naturally raises the question “How could we get from here to there</a:t>
            </a:r>
            <a:r>
              <a:rPr lang="en-US" dirty="0" smtClean="0">
                <a:effectLst/>
              </a:rPr>
              <a:t>?”</a:t>
            </a:r>
            <a:r>
              <a:rPr lang="en-US" dirty="0"/>
              <a:t/>
            </a:r>
            <a:br>
              <a:rPr lang="en-US" dirty="0"/>
            </a:br>
            <a:endParaRPr lang="en-US" b="1" dirty="0">
              <a:effectLst/>
            </a:endParaRPr>
          </a:p>
        </p:txBody>
      </p:sp>
      <p:pic>
        <p:nvPicPr>
          <p:cNvPr id="4" name="Picture 3"/>
          <p:cNvPicPr>
            <a:picLocks noChangeAspect="1"/>
          </p:cNvPicPr>
          <p:nvPr/>
        </p:nvPicPr>
        <p:blipFill>
          <a:blip r:embed="rId4"/>
          <a:stretch>
            <a:fillRect/>
          </a:stretch>
        </p:blipFill>
        <p:spPr>
          <a:xfrm>
            <a:off x="7817603" y="2212383"/>
            <a:ext cx="3810000" cy="2743200"/>
          </a:xfrm>
          <a:prstGeom prst="rect">
            <a:avLst/>
          </a:prstGeom>
        </p:spPr>
      </p:pic>
      <p:sp>
        <p:nvSpPr>
          <p:cNvPr id="5" name="Rectangle 4"/>
          <p:cNvSpPr/>
          <p:nvPr/>
        </p:nvSpPr>
        <p:spPr>
          <a:xfrm>
            <a:off x="7563173" y="6312999"/>
            <a:ext cx="4461478" cy="369332"/>
          </a:xfrm>
          <a:prstGeom prst="rect">
            <a:avLst/>
          </a:prstGeom>
        </p:spPr>
        <p:txBody>
          <a:bodyPr wrap="none">
            <a:spAutoFit/>
          </a:bodyPr>
          <a:lstStyle/>
          <a:p>
            <a:r>
              <a:rPr lang="en-US" dirty="0"/>
              <a:t>http://</a:t>
            </a:r>
            <a:r>
              <a:rPr lang="en-US" dirty="0" err="1"/>
              <a:t>declineofscarcity.com</a:t>
            </a:r>
            <a:r>
              <a:rPr lang="en-US" dirty="0"/>
              <a:t>/?p=2790</a:t>
            </a:r>
          </a:p>
        </p:txBody>
      </p:sp>
    </p:spTree>
    <p:extLst>
      <p:ext uri="{BB962C8B-B14F-4D97-AF65-F5344CB8AC3E}">
        <p14:creationId xmlns:p14="http://schemas.microsoft.com/office/powerpoint/2010/main" val="97509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4315</TotalTime>
  <Words>1012</Words>
  <Application>Microsoft Macintosh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Arial</vt:lpstr>
      <vt:lpstr>Mesh</vt:lpstr>
      <vt:lpstr>TECHNOLOGICAL UNEMPLOYMENT</vt:lpstr>
      <vt:lpstr>What is it?</vt:lpstr>
      <vt:lpstr>Overall impact on unemployment:</vt:lpstr>
      <vt:lpstr>The economic impact:</vt:lpstr>
      <vt:lpstr>PowerPoint Presentation</vt:lpstr>
      <vt:lpstr>Responses on the problems of technological unemployment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UNEMPLOYMENT</dc:title>
  <dc:creator>Microsoft Office User</dc:creator>
  <cp:lastModifiedBy>Microsoft Office User</cp:lastModifiedBy>
  <cp:revision>6</cp:revision>
  <dcterms:created xsi:type="dcterms:W3CDTF">2017-01-21T14:27:50Z</dcterms:created>
  <dcterms:modified xsi:type="dcterms:W3CDTF">2017-01-24T14:23:20Z</dcterms:modified>
</cp:coreProperties>
</file>