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64" r:id="rId4"/>
    <p:sldId id="261" r:id="rId5"/>
    <p:sldId id="260" r:id="rId6"/>
    <p:sldId id="259"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hael Hotaling" initials="MH" lastIdx="1" clrIdx="0">
    <p:extLst>
      <p:ext uri="{19B8F6BF-5375-455C-9EA6-DF929625EA0E}">
        <p15:presenceInfo xmlns:p15="http://schemas.microsoft.com/office/powerpoint/2012/main" userId="c72773cca3d9a4e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86BC25"/>
    <a:srgbClr val="6495E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73" d="100"/>
          <a:sy n="73" d="100"/>
        </p:scale>
        <p:origin x="78"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7C1F0-4D74-41FF-B432-ED01F20A3B8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4725E58-A242-4EE6-9EEB-3C3849E7918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608D840-1B6A-49AF-A109-9618781DFC12}"/>
              </a:ext>
            </a:extLst>
          </p:cNvPr>
          <p:cNvSpPr>
            <a:spLocks noGrp="1"/>
          </p:cNvSpPr>
          <p:nvPr>
            <p:ph type="dt" sz="half" idx="10"/>
          </p:nvPr>
        </p:nvSpPr>
        <p:spPr/>
        <p:txBody>
          <a:bodyPr/>
          <a:lstStyle/>
          <a:p>
            <a:fld id="{C485E642-9FA7-492F-9031-EF6B9194ECFE}" type="datetimeFigureOut">
              <a:rPr lang="en-US" smtClean="0"/>
              <a:t>4/21/2021</a:t>
            </a:fld>
            <a:endParaRPr lang="en-US"/>
          </a:p>
        </p:txBody>
      </p:sp>
      <p:sp>
        <p:nvSpPr>
          <p:cNvPr id="5" name="Footer Placeholder 4">
            <a:extLst>
              <a:ext uri="{FF2B5EF4-FFF2-40B4-BE49-F238E27FC236}">
                <a16:creationId xmlns:a16="http://schemas.microsoft.com/office/drawing/2014/main" id="{299657FD-35E9-4F80-994C-28AA2CDCDB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38F291-3AD0-4AD8-89D3-CC2466D95119}"/>
              </a:ext>
            </a:extLst>
          </p:cNvPr>
          <p:cNvSpPr>
            <a:spLocks noGrp="1"/>
          </p:cNvSpPr>
          <p:nvPr>
            <p:ph type="sldNum" sz="quarter" idx="12"/>
          </p:nvPr>
        </p:nvSpPr>
        <p:spPr/>
        <p:txBody>
          <a:bodyPr/>
          <a:lstStyle/>
          <a:p>
            <a:fld id="{D4F7DA53-2A5A-4A17-A451-6126EDF4E7CD}" type="slidenum">
              <a:rPr lang="en-US" smtClean="0"/>
              <a:t>‹#›</a:t>
            </a:fld>
            <a:endParaRPr lang="en-US"/>
          </a:p>
        </p:txBody>
      </p:sp>
    </p:spTree>
    <p:extLst>
      <p:ext uri="{BB962C8B-B14F-4D97-AF65-F5344CB8AC3E}">
        <p14:creationId xmlns:p14="http://schemas.microsoft.com/office/powerpoint/2010/main" val="26760788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0DB40-409F-4A6D-BAC5-85F598E59ED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1574190-380E-4D75-A01C-AB47A1639EB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8B2C09A-965B-46DA-9E4F-B004959857B5}"/>
              </a:ext>
            </a:extLst>
          </p:cNvPr>
          <p:cNvSpPr>
            <a:spLocks noGrp="1"/>
          </p:cNvSpPr>
          <p:nvPr>
            <p:ph type="dt" sz="half" idx="10"/>
          </p:nvPr>
        </p:nvSpPr>
        <p:spPr/>
        <p:txBody>
          <a:bodyPr/>
          <a:lstStyle/>
          <a:p>
            <a:fld id="{C485E642-9FA7-492F-9031-EF6B9194ECFE}" type="datetimeFigureOut">
              <a:rPr lang="en-US" smtClean="0"/>
              <a:t>4/21/2021</a:t>
            </a:fld>
            <a:endParaRPr lang="en-US"/>
          </a:p>
        </p:txBody>
      </p:sp>
      <p:sp>
        <p:nvSpPr>
          <p:cNvPr id="5" name="Footer Placeholder 4">
            <a:extLst>
              <a:ext uri="{FF2B5EF4-FFF2-40B4-BE49-F238E27FC236}">
                <a16:creationId xmlns:a16="http://schemas.microsoft.com/office/drawing/2014/main" id="{E6C14E5F-696D-4F20-9068-11EF366E5E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A8CBE2-3E8D-45EE-A6BE-1F493395DEC9}"/>
              </a:ext>
            </a:extLst>
          </p:cNvPr>
          <p:cNvSpPr>
            <a:spLocks noGrp="1"/>
          </p:cNvSpPr>
          <p:nvPr>
            <p:ph type="sldNum" sz="quarter" idx="12"/>
          </p:nvPr>
        </p:nvSpPr>
        <p:spPr/>
        <p:txBody>
          <a:bodyPr/>
          <a:lstStyle/>
          <a:p>
            <a:fld id="{D4F7DA53-2A5A-4A17-A451-6126EDF4E7CD}" type="slidenum">
              <a:rPr lang="en-US" smtClean="0"/>
              <a:t>‹#›</a:t>
            </a:fld>
            <a:endParaRPr lang="en-US"/>
          </a:p>
        </p:txBody>
      </p:sp>
    </p:spTree>
    <p:extLst>
      <p:ext uri="{BB962C8B-B14F-4D97-AF65-F5344CB8AC3E}">
        <p14:creationId xmlns:p14="http://schemas.microsoft.com/office/powerpoint/2010/main" val="14709011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525E195-7D08-4429-8D8A-ED6E65A1FD6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9B43FCA-D9EF-438E-9E1A-4979EDEEA3A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189AF56-A614-489E-980C-BFC01DC2AEE1}"/>
              </a:ext>
            </a:extLst>
          </p:cNvPr>
          <p:cNvSpPr>
            <a:spLocks noGrp="1"/>
          </p:cNvSpPr>
          <p:nvPr>
            <p:ph type="dt" sz="half" idx="10"/>
          </p:nvPr>
        </p:nvSpPr>
        <p:spPr/>
        <p:txBody>
          <a:bodyPr/>
          <a:lstStyle/>
          <a:p>
            <a:fld id="{C485E642-9FA7-492F-9031-EF6B9194ECFE}" type="datetimeFigureOut">
              <a:rPr lang="en-US" smtClean="0"/>
              <a:t>4/21/2021</a:t>
            </a:fld>
            <a:endParaRPr lang="en-US"/>
          </a:p>
        </p:txBody>
      </p:sp>
      <p:sp>
        <p:nvSpPr>
          <p:cNvPr id="5" name="Footer Placeholder 4">
            <a:extLst>
              <a:ext uri="{FF2B5EF4-FFF2-40B4-BE49-F238E27FC236}">
                <a16:creationId xmlns:a16="http://schemas.microsoft.com/office/drawing/2014/main" id="{8FD086DE-1B14-4FEE-B8E6-32A1296C9C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6523B0-284F-417E-92B4-A564EE431047}"/>
              </a:ext>
            </a:extLst>
          </p:cNvPr>
          <p:cNvSpPr>
            <a:spLocks noGrp="1"/>
          </p:cNvSpPr>
          <p:nvPr>
            <p:ph type="sldNum" sz="quarter" idx="12"/>
          </p:nvPr>
        </p:nvSpPr>
        <p:spPr/>
        <p:txBody>
          <a:bodyPr/>
          <a:lstStyle/>
          <a:p>
            <a:fld id="{D4F7DA53-2A5A-4A17-A451-6126EDF4E7CD}" type="slidenum">
              <a:rPr lang="en-US" smtClean="0"/>
              <a:t>‹#›</a:t>
            </a:fld>
            <a:endParaRPr lang="en-US"/>
          </a:p>
        </p:txBody>
      </p:sp>
    </p:spTree>
    <p:extLst>
      <p:ext uri="{BB962C8B-B14F-4D97-AF65-F5344CB8AC3E}">
        <p14:creationId xmlns:p14="http://schemas.microsoft.com/office/powerpoint/2010/main" val="27873319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AADD4-3377-456B-A0F9-E06173B99CA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0200CEC-A4B0-4101-98A4-DA2C2ABD4FB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FF89FBA-FE65-4033-86F7-0A81AEFBC82D}"/>
              </a:ext>
            </a:extLst>
          </p:cNvPr>
          <p:cNvSpPr>
            <a:spLocks noGrp="1"/>
          </p:cNvSpPr>
          <p:nvPr>
            <p:ph type="dt" sz="half" idx="10"/>
          </p:nvPr>
        </p:nvSpPr>
        <p:spPr/>
        <p:txBody>
          <a:bodyPr/>
          <a:lstStyle/>
          <a:p>
            <a:fld id="{C485E642-9FA7-492F-9031-EF6B9194ECFE}" type="datetimeFigureOut">
              <a:rPr lang="en-US" smtClean="0"/>
              <a:t>4/21/2021</a:t>
            </a:fld>
            <a:endParaRPr lang="en-US"/>
          </a:p>
        </p:txBody>
      </p:sp>
      <p:sp>
        <p:nvSpPr>
          <p:cNvPr id="5" name="Footer Placeholder 4">
            <a:extLst>
              <a:ext uri="{FF2B5EF4-FFF2-40B4-BE49-F238E27FC236}">
                <a16:creationId xmlns:a16="http://schemas.microsoft.com/office/drawing/2014/main" id="{B8B00B44-62EB-4427-BBB8-5D8018B070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2FE247-038E-4F68-B8E6-2D9B44ECE734}"/>
              </a:ext>
            </a:extLst>
          </p:cNvPr>
          <p:cNvSpPr>
            <a:spLocks noGrp="1"/>
          </p:cNvSpPr>
          <p:nvPr>
            <p:ph type="sldNum" sz="quarter" idx="12"/>
          </p:nvPr>
        </p:nvSpPr>
        <p:spPr/>
        <p:txBody>
          <a:bodyPr/>
          <a:lstStyle/>
          <a:p>
            <a:fld id="{D4F7DA53-2A5A-4A17-A451-6126EDF4E7CD}" type="slidenum">
              <a:rPr lang="en-US" smtClean="0"/>
              <a:t>‹#›</a:t>
            </a:fld>
            <a:endParaRPr lang="en-US"/>
          </a:p>
        </p:txBody>
      </p:sp>
    </p:spTree>
    <p:extLst>
      <p:ext uri="{BB962C8B-B14F-4D97-AF65-F5344CB8AC3E}">
        <p14:creationId xmlns:p14="http://schemas.microsoft.com/office/powerpoint/2010/main" val="42669956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D8379-9742-4030-A120-4E8A4FC0B80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F359CBE-E081-49E8-823D-BA1DCCB89A8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CC0E4F5-2D58-4856-99AC-66BB0E8B6843}"/>
              </a:ext>
            </a:extLst>
          </p:cNvPr>
          <p:cNvSpPr>
            <a:spLocks noGrp="1"/>
          </p:cNvSpPr>
          <p:nvPr>
            <p:ph type="dt" sz="half" idx="10"/>
          </p:nvPr>
        </p:nvSpPr>
        <p:spPr/>
        <p:txBody>
          <a:bodyPr/>
          <a:lstStyle/>
          <a:p>
            <a:fld id="{C485E642-9FA7-492F-9031-EF6B9194ECFE}" type="datetimeFigureOut">
              <a:rPr lang="en-US" smtClean="0"/>
              <a:t>4/21/2021</a:t>
            </a:fld>
            <a:endParaRPr lang="en-US"/>
          </a:p>
        </p:txBody>
      </p:sp>
      <p:sp>
        <p:nvSpPr>
          <p:cNvPr id="5" name="Footer Placeholder 4">
            <a:extLst>
              <a:ext uri="{FF2B5EF4-FFF2-40B4-BE49-F238E27FC236}">
                <a16:creationId xmlns:a16="http://schemas.microsoft.com/office/drawing/2014/main" id="{0C834958-7455-4AAE-8140-A81F11568B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6B584D-8EB7-43B5-8431-48B65118A04B}"/>
              </a:ext>
            </a:extLst>
          </p:cNvPr>
          <p:cNvSpPr>
            <a:spLocks noGrp="1"/>
          </p:cNvSpPr>
          <p:nvPr>
            <p:ph type="sldNum" sz="quarter" idx="12"/>
          </p:nvPr>
        </p:nvSpPr>
        <p:spPr/>
        <p:txBody>
          <a:bodyPr/>
          <a:lstStyle/>
          <a:p>
            <a:fld id="{D4F7DA53-2A5A-4A17-A451-6126EDF4E7CD}" type="slidenum">
              <a:rPr lang="en-US" smtClean="0"/>
              <a:t>‹#›</a:t>
            </a:fld>
            <a:endParaRPr lang="en-US"/>
          </a:p>
        </p:txBody>
      </p:sp>
    </p:spTree>
    <p:extLst>
      <p:ext uri="{BB962C8B-B14F-4D97-AF65-F5344CB8AC3E}">
        <p14:creationId xmlns:p14="http://schemas.microsoft.com/office/powerpoint/2010/main" val="42434257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467AE2-73B0-4416-B1B6-EFE3B3B0D8C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CBDC62F-3BE0-42FB-844E-E884CE0D502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C916F68-4C1D-4D7B-A185-525A8513156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2D38EE5-A35A-46D7-AACE-FC3A183AE96F}"/>
              </a:ext>
            </a:extLst>
          </p:cNvPr>
          <p:cNvSpPr>
            <a:spLocks noGrp="1"/>
          </p:cNvSpPr>
          <p:nvPr>
            <p:ph type="dt" sz="half" idx="10"/>
          </p:nvPr>
        </p:nvSpPr>
        <p:spPr/>
        <p:txBody>
          <a:bodyPr/>
          <a:lstStyle/>
          <a:p>
            <a:fld id="{C485E642-9FA7-492F-9031-EF6B9194ECFE}" type="datetimeFigureOut">
              <a:rPr lang="en-US" smtClean="0"/>
              <a:t>4/21/2021</a:t>
            </a:fld>
            <a:endParaRPr lang="en-US"/>
          </a:p>
        </p:txBody>
      </p:sp>
      <p:sp>
        <p:nvSpPr>
          <p:cNvPr id="6" name="Footer Placeholder 5">
            <a:extLst>
              <a:ext uri="{FF2B5EF4-FFF2-40B4-BE49-F238E27FC236}">
                <a16:creationId xmlns:a16="http://schemas.microsoft.com/office/drawing/2014/main" id="{6333BCEB-FC25-4EB3-B104-E88A54CEEC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22724C-85AB-4432-A6B5-F0C805E7A7C0}"/>
              </a:ext>
            </a:extLst>
          </p:cNvPr>
          <p:cNvSpPr>
            <a:spLocks noGrp="1"/>
          </p:cNvSpPr>
          <p:nvPr>
            <p:ph type="sldNum" sz="quarter" idx="12"/>
          </p:nvPr>
        </p:nvSpPr>
        <p:spPr/>
        <p:txBody>
          <a:bodyPr/>
          <a:lstStyle/>
          <a:p>
            <a:fld id="{D4F7DA53-2A5A-4A17-A451-6126EDF4E7CD}" type="slidenum">
              <a:rPr lang="en-US" smtClean="0"/>
              <a:t>‹#›</a:t>
            </a:fld>
            <a:endParaRPr lang="en-US"/>
          </a:p>
        </p:txBody>
      </p:sp>
    </p:spTree>
    <p:extLst>
      <p:ext uri="{BB962C8B-B14F-4D97-AF65-F5344CB8AC3E}">
        <p14:creationId xmlns:p14="http://schemas.microsoft.com/office/powerpoint/2010/main" val="38154096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E3E330-3692-4EF2-AFC9-9A23ED162C5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8E55AB5-33D8-4115-A94C-AA54709EDDD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F1DC238-122B-4B10-BA75-942B1E87664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A040FAB-82E8-4776-A0FF-9A2C5CD630D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7BAF792-9BCD-4D29-8240-DE5FE98A6A9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6D2057E-8F5F-4851-8A30-A463A2F7B384}"/>
              </a:ext>
            </a:extLst>
          </p:cNvPr>
          <p:cNvSpPr>
            <a:spLocks noGrp="1"/>
          </p:cNvSpPr>
          <p:nvPr>
            <p:ph type="dt" sz="half" idx="10"/>
          </p:nvPr>
        </p:nvSpPr>
        <p:spPr/>
        <p:txBody>
          <a:bodyPr/>
          <a:lstStyle/>
          <a:p>
            <a:fld id="{C485E642-9FA7-492F-9031-EF6B9194ECFE}" type="datetimeFigureOut">
              <a:rPr lang="en-US" smtClean="0"/>
              <a:t>4/21/2021</a:t>
            </a:fld>
            <a:endParaRPr lang="en-US"/>
          </a:p>
        </p:txBody>
      </p:sp>
      <p:sp>
        <p:nvSpPr>
          <p:cNvPr id="8" name="Footer Placeholder 7">
            <a:extLst>
              <a:ext uri="{FF2B5EF4-FFF2-40B4-BE49-F238E27FC236}">
                <a16:creationId xmlns:a16="http://schemas.microsoft.com/office/drawing/2014/main" id="{B10EADBD-E2C0-4705-A643-833B3C6D0A1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194A6C9-041C-4D43-9EAA-E1458E4AC8C3}"/>
              </a:ext>
            </a:extLst>
          </p:cNvPr>
          <p:cNvSpPr>
            <a:spLocks noGrp="1"/>
          </p:cNvSpPr>
          <p:nvPr>
            <p:ph type="sldNum" sz="quarter" idx="12"/>
          </p:nvPr>
        </p:nvSpPr>
        <p:spPr/>
        <p:txBody>
          <a:bodyPr/>
          <a:lstStyle/>
          <a:p>
            <a:fld id="{D4F7DA53-2A5A-4A17-A451-6126EDF4E7CD}" type="slidenum">
              <a:rPr lang="en-US" smtClean="0"/>
              <a:t>‹#›</a:t>
            </a:fld>
            <a:endParaRPr lang="en-US"/>
          </a:p>
        </p:txBody>
      </p:sp>
    </p:spTree>
    <p:extLst>
      <p:ext uri="{BB962C8B-B14F-4D97-AF65-F5344CB8AC3E}">
        <p14:creationId xmlns:p14="http://schemas.microsoft.com/office/powerpoint/2010/main" val="34640293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56012-F5D1-4240-B832-F6B22C5C86B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01D52BE-9717-4A75-94AA-A09806C005C1}"/>
              </a:ext>
            </a:extLst>
          </p:cNvPr>
          <p:cNvSpPr>
            <a:spLocks noGrp="1"/>
          </p:cNvSpPr>
          <p:nvPr>
            <p:ph type="dt" sz="half" idx="10"/>
          </p:nvPr>
        </p:nvSpPr>
        <p:spPr/>
        <p:txBody>
          <a:bodyPr/>
          <a:lstStyle/>
          <a:p>
            <a:fld id="{C485E642-9FA7-492F-9031-EF6B9194ECFE}" type="datetimeFigureOut">
              <a:rPr lang="en-US" smtClean="0"/>
              <a:t>4/21/2021</a:t>
            </a:fld>
            <a:endParaRPr lang="en-US"/>
          </a:p>
        </p:txBody>
      </p:sp>
      <p:sp>
        <p:nvSpPr>
          <p:cNvPr id="4" name="Footer Placeholder 3">
            <a:extLst>
              <a:ext uri="{FF2B5EF4-FFF2-40B4-BE49-F238E27FC236}">
                <a16:creationId xmlns:a16="http://schemas.microsoft.com/office/drawing/2014/main" id="{27F07DCB-3945-4F02-BC3F-7FEF7F76AF8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9B3B7B9-E128-4B1B-A0F8-703663DBB863}"/>
              </a:ext>
            </a:extLst>
          </p:cNvPr>
          <p:cNvSpPr>
            <a:spLocks noGrp="1"/>
          </p:cNvSpPr>
          <p:nvPr>
            <p:ph type="sldNum" sz="quarter" idx="12"/>
          </p:nvPr>
        </p:nvSpPr>
        <p:spPr/>
        <p:txBody>
          <a:bodyPr/>
          <a:lstStyle/>
          <a:p>
            <a:fld id="{D4F7DA53-2A5A-4A17-A451-6126EDF4E7CD}" type="slidenum">
              <a:rPr lang="en-US" smtClean="0"/>
              <a:t>‹#›</a:t>
            </a:fld>
            <a:endParaRPr lang="en-US"/>
          </a:p>
        </p:txBody>
      </p:sp>
    </p:spTree>
    <p:extLst>
      <p:ext uri="{BB962C8B-B14F-4D97-AF65-F5344CB8AC3E}">
        <p14:creationId xmlns:p14="http://schemas.microsoft.com/office/powerpoint/2010/main" val="20935043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A5A33BA-218E-4502-880B-287492C55800}"/>
              </a:ext>
            </a:extLst>
          </p:cNvPr>
          <p:cNvSpPr>
            <a:spLocks noGrp="1"/>
          </p:cNvSpPr>
          <p:nvPr>
            <p:ph type="dt" sz="half" idx="10"/>
          </p:nvPr>
        </p:nvSpPr>
        <p:spPr/>
        <p:txBody>
          <a:bodyPr/>
          <a:lstStyle/>
          <a:p>
            <a:fld id="{C485E642-9FA7-492F-9031-EF6B9194ECFE}" type="datetimeFigureOut">
              <a:rPr lang="en-US" smtClean="0"/>
              <a:t>4/21/2021</a:t>
            </a:fld>
            <a:endParaRPr lang="en-US"/>
          </a:p>
        </p:txBody>
      </p:sp>
      <p:sp>
        <p:nvSpPr>
          <p:cNvPr id="3" name="Footer Placeholder 2">
            <a:extLst>
              <a:ext uri="{FF2B5EF4-FFF2-40B4-BE49-F238E27FC236}">
                <a16:creationId xmlns:a16="http://schemas.microsoft.com/office/drawing/2014/main" id="{CF476FCC-4DE0-4F17-A3EA-4F020802D50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5748B56-6F0D-4AF5-A243-91F85B9D2BC7}"/>
              </a:ext>
            </a:extLst>
          </p:cNvPr>
          <p:cNvSpPr>
            <a:spLocks noGrp="1"/>
          </p:cNvSpPr>
          <p:nvPr>
            <p:ph type="sldNum" sz="quarter" idx="12"/>
          </p:nvPr>
        </p:nvSpPr>
        <p:spPr/>
        <p:txBody>
          <a:bodyPr/>
          <a:lstStyle/>
          <a:p>
            <a:fld id="{D4F7DA53-2A5A-4A17-A451-6126EDF4E7CD}" type="slidenum">
              <a:rPr lang="en-US" smtClean="0"/>
              <a:t>‹#›</a:t>
            </a:fld>
            <a:endParaRPr lang="en-US"/>
          </a:p>
        </p:txBody>
      </p:sp>
    </p:spTree>
    <p:extLst>
      <p:ext uri="{BB962C8B-B14F-4D97-AF65-F5344CB8AC3E}">
        <p14:creationId xmlns:p14="http://schemas.microsoft.com/office/powerpoint/2010/main" val="1297663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E1096-0FE9-4B70-B390-F1AF2261D8D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389A463-DEEB-4545-A689-B7F4FEBD176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B2C4CCD-DC7B-4187-9B36-512F6DF133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FCEEE4B-5B63-4CDE-B3C7-87F86DB50BE6}"/>
              </a:ext>
            </a:extLst>
          </p:cNvPr>
          <p:cNvSpPr>
            <a:spLocks noGrp="1"/>
          </p:cNvSpPr>
          <p:nvPr>
            <p:ph type="dt" sz="half" idx="10"/>
          </p:nvPr>
        </p:nvSpPr>
        <p:spPr/>
        <p:txBody>
          <a:bodyPr/>
          <a:lstStyle/>
          <a:p>
            <a:fld id="{C485E642-9FA7-492F-9031-EF6B9194ECFE}" type="datetimeFigureOut">
              <a:rPr lang="en-US" smtClean="0"/>
              <a:t>4/21/2021</a:t>
            </a:fld>
            <a:endParaRPr lang="en-US"/>
          </a:p>
        </p:txBody>
      </p:sp>
      <p:sp>
        <p:nvSpPr>
          <p:cNvPr id="6" name="Footer Placeholder 5">
            <a:extLst>
              <a:ext uri="{FF2B5EF4-FFF2-40B4-BE49-F238E27FC236}">
                <a16:creationId xmlns:a16="http://schemas.microsoft.com/office/drawing/2014/main" id="{9D31320A-029C-4D7E-94B3-DF477FB5E90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917740-7ABA-49E7-89CD-753F2034895D}"/>
              </a:ext>
            </a:extLst>
          </p:cNvPr>
          <p:cNvSpPr>
            <a:spLocks noGrp="1"/>
          </p:cNvSpPr>
          <p:nvPr>
            <p:ph type="sldNum" sz="quarter" idx="12"/>
          </p:nvPr>
        </p:nvSpPr>
        <p:spPr/>
        <p:txBody>
          <a:bodyPr/>
          <a:lstStyle/>
          <a:p>
            <a:fld id="{D4F7DA53-2A5A-4A17-A451-6126EDF4E7CD}" type="slidenum">
              <a:rPr lang="en-US" smtClean="0"/>
              <a:t>‹#›</a:t>
            </a:fld>
            <a:endParaRPr lang="en-US"/>
          </a:p>
        </p:txBody>
      </p:sp>
    </p:spTree>
    <p:extLst>
      <p:ext uri="{BB962C8B-B14F-4D97-AF65-F5344CB8AC3E}">
        <p14:creationId xmlns:p14="http://schemas.microsoft.com/office/powerpoint/2010/main" val="9079507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4661D-3A60-47B7-B28F-C66324C0B72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18DAC2A-746D-4EAB-9388-C945A37E836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3C65155-F6BA-40E7-83D3-474A1F79A5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E68F037-5C7A-4BE0-BCE2-388F6F13D421}"/>
              </a:ext>
            </a:extLst>
          </p:cNvPr>
          <p:cNvSpPr>
            <a:spLocks noGrp="1"/>
          </p:cNvSpPr>
          <p:nvPr>
            <p:ph type="dt" sz="half" idx="10"/>
          </p:nvPr>
        </p:nvSpPr>
        <p:spPr/>
        <p:txBody>
          <a:bodyPr/>
          <a:lstStyle/>
          <a:p>
            <a:fld id="{C485E642-9FA7-492F-9031-EF6B9194ECFE}" type="datetimeFigureOut">
              <a:rPr lang="en-US" smtClean="0"/>
              <a:t>4/21/2021</a:t>
            </a:fld>
            <a:endParaRPr lang="en-US"/>
          </a:p>
        </p:txBody>
      </p:sp>
      <p:sp>
        <p:nvSpPr>
          <p:cNvPr id="6" name="Footer Placeholder 5">
            <a:extLst>
              <a:ext uri="{FF2B5EF4-FFF2-40B4-BE49-F238E27FC236}">
                <a16:creationId xmlns:a16="http://schemas.microsoft.com/office/drawing/2014/main" id="{89F6907E-C51D-4D0B-AB0F-4098F6A9CC3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BA4B8B9-79D2-4B58-B464-5B316938EB65}"/>
              </a:ext>
            </a:extLst>
          </p:cNvPr>
          <p:cNvSpPr>
            <a:spLocks noGrp="1"/>
          </p:cNvSpPr>
          <p:nvPr>
            <p:ph type="sldNum" sz="quarter" idx="12"/>
          </p:nvPr>
        </p:nvSpPr>
        <p:spPr/>
        <p:txBody>
          <a:bodyPr/>
          <a:lstStyle/>
          <a:p>
            <a:fld id="{D4F7DA53-2A5A-4A17-A451-6126EDF4E7CD}" type="slidenum">
              <a:rPr lang="en-US" smtClean="0"/>
              <a:t>‹#›</a:t>
            </a:fld>
            <a:endParaRPr lang="en-US"/>
          </a:p>
        </p:txBody>
      </p:sp>
    </p:spTree>
    <p:extLst>
      <p:ext uri="{BB962C8B-B14F-4D97-AF65-F5344CB8AC3E}">
        <p14:creationId xmlns:p14="http://schemas.microsoft.com/office/powerpoint/2010/main" val="23277094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1C6243E-CAB1-4BC3-90AE-86F478E1DC7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743E1C0-B85B-443A-836E-5AACFEBCF8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27F1AC5-6B8C-441A-B035-59225FFB7EA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85E642-9FA7-492F-9031-EF6B9194ECFE}" type="datetimeFigureOut">
              <a:rPr lang="en-US" smtClean="0"/>
              <a:t>4/21/2021</a:t>
            </a:fld>
            <a:endParaRPr lang="en-US"/>
          </a:p>
        </p:txBody>
      </p:sp>
      <p:sp>
        <p:nvSpPr>
          <p:cNvPr id="5" name="Footer Placeholder 4">
            <a:extLst>
              <a:ext uri="{FF2B5EF4-FFF2-40B4-BE49-F238E27FC236}">
                <a16:creationId xmlns:a16="http://schemas.microsoft.com/office/drawing/2014/main" id="{D2C261AC-8879-450A-8092-6A7817AA119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7254A23-B63A-455B-BC9A-69872A391B8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F7DA53-2A5A-4A17-A451-6126EDF4E7CD}" type="slidenum">
              <a:rPr lang="en-US" smtClean="0"/>
              <a:t>‹#›</a:t>
            </a:fld>
            <a:endParaRPr lang="en-US"/>
          </a:p>
        </p:txBody>
      </p:sp>
    </p:spTree>
    <p:extLst>
      <p:ext uri="{BB962C8B-B14F-4D97-AF65-F5344CB8AC3E}">
        <p14:creationId xmlns:p14="http://schemas.microsoft.com/office/powerpoint/2010/main" val="29463989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86A333A4-D0A0-456F-A4B7-22A347127979}"/>
              </a:ext>
            </a:extLst>
          </p:cNvPr>
          <p:cNvPicPr>
            <a:picLocks noChangeAspect="1"/>
          </p:cNvPicPr>
          <p:nvPr/>
        </p:nvPicPr>
        <p:blipFill rotWithShape="1">
          <a:blip r:embed="rId2">
            <a:extLst>
              <a:ext uri="{BEBA8EAE-BF5A-486C-A8C5-ECC9F3942E4B}">
                <a14:imgProps xmlns:a14="http://schemas.microsoft.com/office/drawing/2010/main">
                  <a14:imgLayer r:embed="rId3">
                    <a14:imgEffect>
                      <a14:artisticBlur radius="42"/>
                    </a14:imgEffect>
                  </a14:imgLayer>
                </a14:imgProps>
              </a:ext>
              <a:ext uri="{28A0092B-C50C-407E-A947-70E740481C1C}">
                <a14:useLocalDpi xmlns:a14="http://schemas.microsoft.com/office/drawing/2010/main" val="0"/>
              </a:ext>
            </a:extLst>
          </a:blip>
          <a:srcRect l="3518" t="12583"/>
          <a:stretch/>
        </p:blipFill>
        <p:spPr>
          <a:xfrm flipH="1">
            <a:off x="0" y="0"/>
            <a:ext cx="12192000" cy="6858000"/>
          </a:xfrm>
          <a:prstGeom prst="rect">
            <a:avLst/>
          </a:prstGeom>
        </p:spPr>
      </p:pic>
      <p:pic>
        <p:nvPicPr>
          <p:cNvPr id="8" name="Picture 7">
            <a:extLst>
              <a:ext uri="{FF2B5EF4-FFF2-40B4-BE49-F238E27FC236}">
                <a16:creationId xmlns:a16="http://schemas.microsoft.com/office/drawing/2014/main" id="{EA9CFB8B-9185-430A-8789-9F63E0B93B0D}"/>
              </a:ext>
            </a:extLst>
          </p:cNvPr>
          <p:cNvPicPr>
            <a:picLocks noChangeAspect="1"/>
          </p:cNvPicPr>
          <p:nvPr/>
        </p:nvPicPr>
        <p:blipFill rotWithShape="1">
          <a:blip r:embed="rId4">
            <a:extLst>
              <a:ext uri="{28A0092B-C50C-407E-A947-70E740481C1C}">
                <a14:useLocalDpi xmlns:a14="http://schemas.microsoft.com/office/drawing/2010/main" val="0"/>
              </a:ext>
            </a:extLst>
          </a:blip>
          <a:srcRect l="19800" t="21811" r="44420" b="22340"/>
          <a:stretch/>
        </p:blipFill>
        <p:spPr>
          <a:xfrm flipH="1">
            <a:off x="5613399" y="723900"/>
            <a:ext cx="4521200" cy="4381500"/>
          </a:xfrm>
          <a:prstGeom prst="ellipse">
            <a:avLst/>
          </a:prstGeom>
          <a:ln w="76200">
            <a:solidFill>
              <a:schemeClr val="bg1"/>
            </a:solidFill>
          </a:ln>
        </p:spPr>
      </p:pic>
      <p:sp>
        <p:nvSpPr>
          <p:cNvPr id="9" name="TextBox 8">
            <a:extLst>
              <a:ext uri="{FF2B5EF4-FFF2-40B4-BE49-F238E27FC236}">
                <a16:creationId xmlns:a16="http://schemas.microsoft.com/office/drawing/2014/main" id="{A5FA57FA-DB59-4085-8FA1-099C00B619C3}"/>
              </a:ext>
            </a:extLst>
          </p:cNvPr>
          <p:cNvSpPr txBox="1"/>
          <p:nvPr/>
        </p:nvSpPr>
        <p:spPr>
          <a:xfrm>
            <a:off x="171450" y="4109718"/>
            <a:ext cx="4521200" cy="3077766"/>
          </a:xfrm>
          <a:prstGeom prst="rect">
            <a:avLst/>
          </a:prstGeom>
          <a:noFill/>
        </p:spPr>
        <p:txBody>
          <a:bodyPr wrap="square" rtlCol="0">
            <a:spAutoFit/>
          </a:bodyPr>
          <a:lstStyle/>
          <a:p>
            <a:r>
              <a:rPr lang="en-US" sz="2800" b="1" dirty="0">
                <a:solidFill>
                  <a:schemeClr val="bg1"/>
                </a:solidFill>
                <a:latin typeface="+mj-lt"/>
                <a:ea typeface="Verdana" panose="020B0604030504040204" pitchFamily="34" charset="0"/>
              </a:rPr>
              <a:t>Focusing on Safety Concerns </a:t>
            </a:r>
          </a:p>
          <a:p>
            <a:r>
              <a:rPr lang="en-US" sz="2800" b="1" dirty="0">
                <a:solidFill>
                  <a:schemeClr val="bg1"/>
                </a:solidFill>
                <a:latin typeface="+mj-lt"/>
                <a:ea typeface="Verdana" panose="020B0604030504040204" pitchFamily="34" charset="0"/>
              </a:rPr>
              <a:t>in the Aerospace Industry</a:t>
            </a:r>
          </a:p>
          <a:p>
            <a:r>
              <a:rPr lang="en-US" sz="2400" dirty="0">
                <a:solidFill>
                  <a:schemeClr val="bg1"/>
                </a:solidFill>
                <a:latin typeface="+mj-lt"/>
                <a:ea typeface="Verdana" panose="020B0604030504040204" pitchFamily="34" charset="0"/>
              </a:rPr>
              <a:t>An in-depth analysis of flight records, airline history, and </a:t>
            </a:r>
          </a:p>
          <a:p>
            <a:r>
              <a:rPr lang="en-US" sz="2400" dirty="0">
                <a:solidFill>
                  <a:schemeClr val="bg1"/>
                </a:solidFill>
                <a:latin typeface="+mj-lt"/>
                <a:ea typeface="Verdana" panose="020B0604030504040204" pitchFamily="34" charset="0"/>
              </a:rPr>
              <a:t>public sentiment</a:t>
            </a:r>
            <a:br>
              <a:rPr lang="en-US" sz="2400" dirty="0">
                <a:solidFill>
                  <a:schemeClr val="bg1"/>
                </a:solidFill>
                <a:latin typeface="+mj-lt"/>
                <a:ea typeface="Verdana" panose="020B0604030504040204" pitchFamily="34" charset="0"/>
              </a:rPr>
            </a:br>
            <a:r>
              <a:rPr lang="en-US" sz="2400" dirty="0">
                <a:solidFill>
                  <a:schemeClr val="bg1"/>
                </a:solidFill>
                <a:latin typeface="+mj-lt"/>
                <a:ea typeface="Verdana" panose="020B0604030504040204" pitchFamily="34" charset="0"/>
              </a:rPr>
              <a:t> </a:t>
            </a:r>
          </a:p>
          <a:p>
            <a:pPr algn="just"/>
            <a:r>
              <a:rPr lang="en-US" dirty="0">
                <a:solidFill>
                  <a:schemeClr val="bg1"/>
                </a:solidFill>
                <a:latin typeface="+mj-lt"/>
                <a:ea typeface="Verdana" panose="020B0604030504040204" pitchFamily="34" charset="0"/>
              </a:rPr>
              <a:t>April 2021</a:t>
            </a:r>
          </a:p>
          <a:p>
            <a:r>
              <a:rPr lang="en-US" sz="2400" dirty="0">
                <a:solidFill>
                  <a:schemeClr val="bg1"/>
                </a:solidFill>
                <a:latin typeface="+mj-lt"/>
                <a:ea typeface="Verdana" panose="020B0604030504040204" pitchFamily="34" charset="0"/>
              </a:rPr>
              <a:t> </a:t>
            </a:r>
            <a:endParaRPr lang="en-US" dirty="0">
              <a:latin typeface="+mj-lt"/>
              <a:ea typeface="Verdana" panose="020B0604030504040204" pitchFamily="34" charset="0"/>
            </a:endParaRPr>
          </a:p>
        </p:txBody>
      </p:sp>
      <p:sp>
        <p:nvSpPr>
          <p:cNvPr id="10" name="TextBox 9">
            <a:extLst>
              <a:ext uri="{FF2B5EF4-FFF2-40B4-BE49-F238E27FC236}">
                <a16:creationId xmlns:a16="http://schemas.microsoft.com/office/drawing/2014/main" id="{96CDD5F1-D4BD-406C-87B7-6410132FD023}"/>
              </a:ext>
            </a:extLst>
          </p:cNvPr>
          <p:cNvSpPr txBox="1"/>
          <p:nvPr/>
        </p:nvSpPr>
        <p:spPr>
          <a:xfrm>
            <a:off x="3813175" y="-369332"/>
            <a:ext cx="8661400" cy="369332"/>
          </a:xfrm>
          <a:prstGeom prst="rect">
            <a:avLst/>
          </a:prstGeom>
          <a:noFill/>
        </p:spPr>
        <p:txBody>
          <a:bodyPr wrap="square" rtlCol="0">
            <a:spAutoFit/>
          </a:bodyPr>
          <a:lstStyle/>
          <a:p>
            <a:r>
              <a:rPr lang="en-US" dirty="0"/>
              <a:t>Background source: https://pixabay.com/photos/airplane-sky-sunrise-sunset-6074629/</a:t>
            </a:r>
          </a:p>
        </p:txBody>
      </p:sp>
      <p:sp>
        <p:nvSpPr>
          <p:cNvPr id="15" name="TextBox 14">
            <a:extLst>
              <a:ext uri="{FF2B5EF4-FFF2-40B4-BE49-F238E27FC236}">
                <a16:creationId xmlns:a16="http://schemas.microsoft.com/office/drawing/2014/main" id="{BB8AC32F-B842-475F-B211-A439B03F9E9D}"/>
              </a:ext>
            </a:extLst>
          </p:cNvPr>
          <p:cNvSpPr txBox="1"/>
          <p:nvPr/>
        </p:nvSpPr>
        <p:spPr>
          <a:xfrm>
            <a:off x="4692650" y="7022742"/>
            <a:ext cx="6238874" cy="1200329"/>
          </a:xfrm>
          <a:prstGeom prst="rect">
            <a:avLst/>
          </a:prstGeom>
          <a:noFill/>
        </p:spPr>
        <p:txBody>
          <a:bodyPr wrap="square">
            <a:spAutoFit/>
          </a:bodyPr>
          <a:lstStyle/>
          <a:p>
            <a:r>
              <a:rPr lang="en-US" dirty="0"/>
              <a:t>Inspired by: https://www2.deloitte.com/content/dam/Deloitte/de/Documents/energy-resources/IPuC_COVID-19_Impact_on_Aerospace_industry.pdf</a:t>
            </a:r>
          </a:p>
        </p:txBody>
      </p:sp>
    </p:spTree>
    <p:extLst>
      <p:ext uri="{BB962C8B-B14F-4D97-AF65-F5344CB8AC3E}">
        <p14:creationId xmlns:p14="http://schemas.microsoft.com/office/powerpoint/2010/main" val="32299870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37DB2EBB-B99B-4750-B7F7-EA0C0BCADEC6}"/>
              </a:ext>
            </a:extLst>
          </p:cNvPr>
          <p:cNvSpPr txBox="1"/>
          <p:nvPr/>
        </p:nvSpPr>
        <p:spPr>
          <a:xfrm>
            <a:off x="286768" y="224782"/>
            <a:ext cx="11637514" cy="1569660"/>
          </a:xfrm>
          <a:prstGeom prst="rect">
            <a:avLst/>
          </a:prstGeom>
          <a:noFill/>
        </p:spPr>
        <p:txBody>
          <a:bodyPr wrap="square" rtlCol="0">
            <a:spAutoFit/>
          </a:bodyPr>
          <a:lstStyle/>
          <a:p>
            <a:r>
              <a:rPr lang="en-US" sz="2400" b="1" dirty="0">
                <a:latin typeface="+mj-lt"/>
                <a:ea typeface="Verdana" panose="020B0604030504040204" pitchFamily="34" charset="0"/>
              </a:rPr>
              <a:t>How prevalent is air travel?</a:t>
            </a:r>
          </a:p>
          <a:p>
            <a:r>
              <a:rPr lang="en-US" sz="2400" dirty="0">
                <a:latin typeface="+mj-lt"/>
                <a:ea typeface="Verdana" panose="020B0604030504040204" pitchFamily="34" charset="0"/>
              </a:rPr>
              <a:t>In 2019, commercial airlines were responsible for transporting 3.7 billion people, almost half of the worlds total population. Growth in the number of flights and passengers continue to grow exponentially each year, indicating no slowdown or disruption to the industry  </a:t>
            </a:r>
          </a:p>
        </p:txBody>
      </p:sp>
      <p:sp>
        <p:nvSpPr>
          <p:cNvPr id="15" name="TextBox 14">
            <a:extLst>
              <a:ext uri="{FF2B5EF4-FFF2-40B4-BE49-F238E27FC236}">
                <a16:creationId xmlns:a16="http://schemas.microsoft.com/office/drawing/2014/main" id="{3B2BE0DA-94EE-47ED-9776-37F7325CF98F}"/>
              </a:ext>
            </a:extLst>
          </p:cNvPr>
          <p:cNvSpPr txBox="1"/>
          <p:nvPr/>
        </p:nvSpPr>
        <p:spPr>
          <a:xfrm>
            <a:off x="5412581" y="6987659"/>
            <a:ext cx="6100762" cy="646331"/>
          </a:xfrm>
          <a:prstGeom prst="rect">
            <a:avLst/>
          </a:prstGeom>
          <a:noFill/>
        </p:spPr>
        <p:txBody>
          <a:bodyPr wrap="square">
            <a:spAutoFit/>
          </a:bodyPr>
          <a:lstStyle/>
          <a:p>
            <a:r>
              <a:rPr lang="en-US" dirty="0"/>
              <a:t>Number of </a:t>
            </a:r>
            <a:r>
              <a:rPr lang="en-US" dirty="0" err="1"/>
              <a:t>passangers</a:t>
            </a:r>
            <a:r>
              <a:rPr lang="en-US" dirty="0"/>
              <a:t> flown dataset: https://data.worldbank.org/indicator/IS.AIR.PSGR</a:t>
            </a:r>
          </a:p>
        </p:txBody>
      </p:sp>
      <p:pic>
        <p:nvPicPr>
          <p:cNvPr id="2076" name="Picture 28">
            <a:extLst>
              <a:ext uri="{FF2B5EF4-FFF2-40B4-BE49-F238E27FC236}">
                <a16:creationId xmlns:a16="http://schemas.microsoft.com/office/drawing/2014/main" id="{170AB2C8-61E4-45E6-AB48-0318406A99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6768" y="1847682"/>
            <a:ext cx="11637514" cy="46403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77009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37DB2EBB-B99B-4750-B7F7-EA0C0BCADEC6}"/>
              </a:ext>
            </a:extLst>
          </p:cNvPr>
          <p:cNvSpPr txBox="1"/>
          <p:nvPr/>
        </p:nvSpPr>
        <p:spPr>
          <a:xfrm>
            <a:off x="286768" y="224782"/>
            <a:ext cx="11637514" cy="1938992"/>
          </a:xfrm>
          <a:prstGeom prst="rect">
            <a:avLst/>
          </a:prstGeom>
          <a:noFill/>
        </p:spPr>
        <p:txBody>
          <a:bodyPr wrap="square" rtlCol="0">
            <a:spAutoFit/>
          </a:bodyPr>
          <a:lstStyle/>
          <a:p>
            <a:r>
              <a:rPr lang="en-US" sz="2400" b="1" dirty="0">
                <a:latin typeface="+mj-lt"/>
                <a:ea typeface="Verdana" panose="020B0604030504040204" pitchFamily="34" charset="0"/>
              </a:rPr>
              <a:t>Are incidents on the rise? Not exactly.</a:t>
            </a:r>
            <a:endParaRPr lang="en-US" sz="2400" dirty="0">
              <a:latin typeface="+mj-lt"/>
              <a:ea typeface="Verdana" panose="020B0604030504040204" pitchFamily="34" charset="0"/>
            </a:endParaRPr>
          </a:p>
          <a:p>
            <a:r>
              <a:rPr lang="en-US" sz="2400" dirty="0">
                <a:latin typeface="+mj-lt"/>
                <a:ea typeface="Verdana" panose="020B0604030504040204" pitchFamily="34" charset="0"/>
              </a:rPr>
              <a:t>Despite the increase of flights and passengers and the current rhetoric of airline travel being unsafe, the number of fatalities and incidences have been going down in recent years. Improvements in preventive maintenance as well as modernizing flight technology have allowed airlines to remain the safest form of travel</a:t>
            </a:r>
          </a:p>
        </p:txBody>
      </p:sp>
      <p:sp>
        <p:nvSpPr>
          <p:cNvPr id="15" name="TextBox 14">
            <a:extLst>
              <a:ext uri="{FF2B5EF4-FFF2-40B4-BE49-F238E27FC236}">
                <a16:creationId xmlns:a16="http://schemas.microsoft.com/office/drawing/2014/main" id="{3B2BE0DA-94EE-47ED-9776-37F7325CF98F}"/>
              </a:ext>
            </a:extLst>
          </p:cNvPr>
          <p:cNvSpPr txBox="1"/>
          <p:nvPr/>
        </p:nvSpPr>
        <p:spPr>
          <a:xfrm>
            <a:off x="5412581" y="6987659"/>
            <a:ext cx="6100762" cy="646331"/>
          </a:xfrm>
          <a:prstGeom prst="rect">
            <a:avLst/>
          </a:prstGeom>
          <a:noFill/>
        </p:spPr>
        <p:txBody>
          <a:bodyPr wrap="square">
            <a:spAutoFit/>
          </a:bodyPr>
          <a:lstStyle/>
          <a:p>
            <a:br>
              <a:rPr lang="en-US" dirty="0"/>
            </a:br>
            <a:r>
              <a:rPr lang="en-US" dirty="0"/>
              <a:t>https://data.worldbank.org/indicator/IS.AIR.PSGR</a:t>
            </a:r>
          </a:p>
        </p:txBody>
      </p:sp>
      <p:pic>
        <p:nvPicPr>
          <p:cNvPr id="8200" name="Picture 8">
            <a:extLst>
              <a:ext uri="{FF2B5EF4-FFF2-40B4-BE49-F238E27FC236}">
                <a16:creationId xmlns:a16="http://schemas.microsoft.com/office/drawing/2014/main" id="{36EFDD6E-A468-4567-9E35-502CE299BF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6768" y="2280293"/>
            <a:ext cx="11601450" cy="4352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55744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C8CF9A8-747D-4CF5-B29D-59C61382FF37}"/>
              </a:ext>
            </a:extLst>
          </p:cNvPr>
          <p:cNvSpPr txBox="1"/>
          <p:nvPr/>
        </p:nvSpPr>
        <p:spPr>
          <a:xfrm>
            <a:off x="3419475" y="6858000"/>
            <a:ext cx="6096000" cy="369332"/>
          </a:xfrm>
          <a:prstGeom prst="rect">
            <a:avLst/>
          </a:prstGeom>
          <a:noFill/>
        </p:spPr>
        <p:txBody>
          <a:bodyPr wrap="square">
            <a:spAutoFit/>
          </a:bodyPr>
          <a:lstStyle/>
          <a:p>
            <a:r>
              <a:rPr lang="en-US" dirty="0"/>
              <a:t>https://data.oecd.org/transport/road-accidents.htm</a:t>
            </a:r>
          </a:p>
        </p:txBody>
      </p:sp>
      <p:pic>
        <p:nvPicPr>
          <p:cNvPr id="4108" name="Picture 12">
            <a:extLst>
              <a:ext uri="{FF2B5EF4-FFF2-40B4-BE49-F238E27FC236}">
                <a16:creationId xmlns:a16="http://schemas.microsoft.com/office/drawing/2014/main" id="{18FE8F7A-D6F6-42B2-BF55-45B1552F502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95241" y="100012"/>
            <a:ext cx="5829300" cy="6657975"/>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97D239F3-6A7B-42FA-9A55-96150AACFE53}"/>
              </a:ext>
            </a:extLst>
          </p:cNvPr>
          <p:cNvSpPr txBox="1"/>
          <p:nvPr/>
        </p:nvSpPr>
        <p:spPr>
          <a:xfrm>
            <a:off x="249382" y="100012"/>
            <a:ext cx="5107710" cy="4801314"/>
          </a:xfrm>
          <a:prstGeom prst="rect">
            <a:avLst/>
          </a:prstGeom>
          <a:noFill/>
        </p:spPr>
        <p:txBody>
          <a:bodyPr wrap="square" rtlCol="0">
            <a:spAutoFit/>
          </a:bodyPr>
          <a:lstStyle/>
          <a:p>
            <a:r>
              <a:rPr lang="en-US" sz="2400" b="1" dirty="0">
                <a:latin typeface="+mj-lt"/>
                <a:ea typeface="Verdana" panose="020B0604030504040204" pitchFamily="34" charset="0"/>
              </a:rPr>
              <a:t>Flying or Driving? Which is Safer?</a:t>
            </a:r>
            <a:br>
              <a:rPr lang="en-US" sz="2400" b="1" dirty="0">
                <a:latin typeface="+mj-lt"/>
                <a:ea typeface="Verdana" panose="020B0604030504040204" pitchFamily="34" charset="0"/>
              </a:rPr>
            </a:br>
            <a:endParaRPr lang="en-US" sz="2400" b="1" dirty="0">
              <a:latin typeface="+mj-lt"/>
              <a:ea typeface="Verdana" panose="020B0604030504040204" pitchFamily="34" charset="0"/>
            </a:endParaRPr>
          </a:p>
          <a:p>
            <a:r>
              <a:rPr lang="en-US" dirty="0">
                <a:latin typeface="+mj-lt"/>
                <a:ea typeface="Verdana" panose="020B0604030504040204" pitchFamily="34" charset="0"/>
              </a:rPr>
              <a:t>Every year, approximately 1.35 million people die from vehicle collisions, averaging out to 3,700 fatalities per day</a:t>
            </a:r>
          </a:p>
          <a:p>
            <a:endParaRPr lang="en-US" dirty="0">
              <a:latin typeface="+mj-lt"/>
              <a:ea typeface="Verdana" panose="020B0604030504040204" pitchFamily="34" charset="0"/>
            </a:endParaRPr>
          </a:p>
          <a:p>
            <a:r>
              <a:rPr lang="en-US" dirty="0">
                <a:latin typeface="+mj-lt"/>
                <a:ea typeface="Verdana" panose="020B0604030504040204" pitchFamily="34" charset="0"/>
              </a:rPr>
              <a:t>For comparison, the worst year for airline fatalities (1972) totaled 2937 casualties. </a:t>
            </a:r>
          </a:p>
          <a:p>
            <a:endParaRPr lang="en-US" dirty="0">
              <a:latin typeface="+mj-lt"/>
              <a:ea typeface="Verdana" panose="020B0604030504040204" pitchFamily="34" charset="0"/>
            </a:endParaRPr>
          </a:p>
          <a:p>
            <a:r>
              <a:rPr lang="en-US" dirty="0">
                <a:latin typeface="+mj-lt"/>
                <a:ea typeface="Verdana" panose="020B0604030504040204" pitchFamily="34" charset="0"/>
              </a:rPr>
              <a:t>These statistics prove that air travel is over 10,000 times safer than driving</a:t>
            </a:r>
          </a:p>
          <a:p>
            <a:endParaRPr lang="en-US" sz="2400" dirty="0">
              <a:latin typeface="+mj-lt"/>
              <a:ea typeface="Verdana" panose="020B0604030504040204" pitchFamily="34" charset="0"/>
            </a:endParaRPr>
          </a:p>
          <a:p>
            <a:endParaRPr lang="en-US" sz="2400" dirty="0">
              <a:latin typeface="+mj-lt"/>
              <a:ea typeface="Verdana" panose="020B0604030504040204" pitchFamily="34" charset="0"/>
            </a:endParaRPr>
          </a:p>
          <a:p>
            <a:endParaRPr lang="en-US" sz="2400" dirty="0">
              <a:latin typeface="+mj-lt"/>
              <a:ea typeface="Verdana" panose="020B0604030504040204" pitchFamily="34" charset="0"/>
            </a:endParaRPr>
          </a:p>
          <a:p>
            <a:endParaRPr lang="en-US" sz="2400" b="1" dirty="0">
              <a:latin typeface="+mj-lt"/>
              <a:ea typeface="Verdana" panose="020B0604030504040204" pitchFamily="34" charset="0"/>
            </a:endParaRPr>
          </a:p>
        </p:txBody>
      </p:sp>
      <p:pic>
        <p:nvPicPr>
          <p:cNvPr id="4120" name="Picture 24">
            <a:extLst>
              <a:ext uri="{FF2B5EF4-FFF2-40B4-BE49-F238E27FC236}">
                <a16:creationId xmlns:a16="http://schemas.microsoft.com/office/drawing/2014/main" id="{ABF61CB7-A40E-4633-9AD7-C249FFACAEA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7459" y="3467100"/>
            <a:ext cx="4743450" cy="3390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84476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B9C3B32F-E666-407A-BE08-C1CF671F4007}"/>
              </a:ext>
            </a:extLst>
          </p:cNvPr>
          <p:cNvSpPr txBox="1"/>
          <p:nvPr/>
        </p:nvSpPr>
        <p:spPr>
          <a:xfrm>
            <a:off x="228600" y="201611"/>
            <a:ext cx="5192485" cy="5770811"/>
          </a:xfrm>
          <a:prstGeom prst="rect">
            <a:avLst/>
          </a:prstGeom>
          <a:noFill/>
        </p:spPr>
        <p:txBody>
          <a:bodyPr wrap="square" rtlCol="0">
            <a:spAutoFit/>
          </a:bodyPr>
          <a:lstStyle/>
          <a:p>
            <a:r>
              <a:rPr lang="en-US" sz="2400" b="1" dirty="0">
                <a:latin typeface="+mj-lt"/>
                <a:ea typeface="Verdana" panose="020B0604030504040204" pitchFamily="34" charset="0"/>
              </a:rPr>
              <a:t>When things go wrong, what is to blame?</a:t>
            </a:r>
          </a:p>
          <a:p>
            <a:endParaRPr lang="en-US" sz="1500" b="1" dirty="0">
              <a:latin typeface="+mj-lt"/>
              <a:ea typeface="Verdana" panose="020B0604030504040204" pitchFamily="34" charset="0"/>
            </a:endParaRPr>
          </a:p>
          <a:p>
            <a:r>
              <a:rPr lang="en-US" sz="1500" dirty="0">
                <a:latin typeface="+mj-lt"/>
                <a:ea typeface="Verdana" panose="020B0604030504040204" pitchFamily="34" charset="0"/>
              </a:rPr>
              <a:t>By analyzing the text from each of our incident summaries, we can get a general idea of each type of failure and take preventive measures to ensure fatalities are minimized</a:t>
            </a:r>
          </a:p>
          <a:p>
            <a:endParaRPr lang="en-US" sz="1500" dirty="0">
              <a:latin typeface="+mj-lt"/>
              <a:ea typeface="Verdana" panose="020B0604030504040204" pitchFamily="34" charset="0"/>
            </a:endParaRPr>
          </a:p>
          <a:p>
            <a:r>
              <a:rPr lang="en-US" sz="1500" dirty="0">
                <a:latin typeface="+mj-lt"/>
                <a:ea typeface="Verdana" panose="020B0604030504040204" pitchFamily="34" charset="0"/>
              </a:rPr>
              <a:t>From our data, we can see that most of our incidence happen on or near the runway, implying that taking off and landing are the most dangerous parts of the trip. Ensuring landing areas are well lit and free of hazards should be our #1 priority. We can also recommend airlines provide their pilots with recurring trainings and checkups to verify their ability to fly isn’t compromised.</a:t>
            </a:r>
          </a:p>
          <a:p>
            <a:endParaRPr lang="en-US" sz="1500" dirty="0">
              <a:latin typeface="+mj-lt"/>
              <a:ea typeface="Verdana" panose="020B0604030504040204" pitchFamily="34" charset="0"/>
            </a:endParaRPr>
          </a:p>
          <a:p>
            <a:r>
              <a:rPr lang="en-US" sz="1500" dirty="0">
                <a:latin typeface="+mj-lt"/>
                <a:ea typeface="Verdana" panose="020B0604030504040204" pitchFamily="34" charset="0"/>
              </a:rPr>
              <a:t>Weather conditions are also sited several times. Heavy rain and poor weather impact the pilots ability to see and control the plane which can put the flight at risk. Diverting flight traffic around inclement weather is already recommended by the FAA, so early detection of these weather patterns should be a top priority.</a:t>
            </a:r>
          </a:p>
          <a:p>
            <a:endParaRPr lang="en-US" sz="1500" dirty="0">
              <a:latin typeface="+mj-lt"/>
              <a:ea typeface="Verdana" panose="020B0604030504040204" pitchFamily="34" charset="0"/>
            </a:endParaRPr>
          </a:p>
          <a:p>
            <a:r>
              <a:rPr lang="en-US" sz="1500" dirty="0">
                <a:latin typeface="+mj-lt"/>
                <a:ea typeface="Verdana" panose="020B0604030504040204" pitchFamily="34" charset="0"/>
              </a:rPr>
              <a:t>Mechanical issues such as engine failures, landing gear errors, and loss of control are also cited in several reports. Improving preventive maintenance procedure can ensure these issues are mitigated before they become incidences.</a:t>
            </a:r>
          </a:p>
        </p:txBody>
      </p:sp>
      <p:pic>
        <p:nvPicPr>
          <p:cNvPr id="3086" name="Picture 14">
            <a:extLst>
              <a:ext uri="{FF2B5EF4-FFF2-40B4-BE49-F238E27FC236}">
                <a16:creationId xmlns:a16="http://schemas.microsoft.com/office/drawing/2014/main" id="{4C240CE6-1CEC-4154-BE79-830C155F0E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16130" y="-34636"/>
            <a:ext cx="6572250" cy="6791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67712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903E8628-20C0-4A62-8D4F-7E80BEE3719A}"/>
              </a:ext>
            </a:extLst>
          </p:cNvPr>
          <p:cNvSpPr txBox="1"/>
          <p:nvPr/>
        </p:nvSpPr>
        <p:spPr>
          <a:xfrm>
            <a:off x="19050" y="245328"/>
            <a:ext cx="6076950" cy="369332"/>
          </a:xfrm>
          <a:prstGeom prst="rect">
            <a:avLst/>
          </a:prstGeom>
          <a:noFill/>
        </p:spPr>
        <p:txBody>
          <a:bodyPr wrap="square" rtlCol="0">
            <a:spAutoFit/>
          </a:bodyPr>
          <a:lstStyle/>
          <a:p>
            <a:r>
              <a:rPr lang="en-US" b="1" dirty="0">
                <a:latin typeface="Segoe UI" panose="020B0502040204020203" pitchFamily="34" charset="0"/>
                <a:ea typeface="Verdana" panose="020B0604030504040204" pitchFamily="34" charset="0"/>
                <a:cs typeface="Segoe UI" panose="020B0502040204020203" pitchFamily="34" charset="0"/>
              </a:rPr>
              <a:t>Turbulence in the </a:t>
            </a:r>
            <a:r>
              <a:rPr lang="en-US" b="1" dirty="0" err="1">
                <a:latin typeface="Segoe UI" panose="020B0502040204020203" pitchFamily="34" charset="0"/>
                <a:ea typeface="Verdana" panose="020B0604030504040204" pitchFamily="34" charset="0"/>
                <a:cs typeface="Segoe UI" panose="020B0502040204020203" pitchFamily="34" charset="0"/>
              </a:rPr>
              <a:t>Twitterverse</a:t>
            </a:r>
            <a:r>
              <a:rPr lang="en-US" b="1" dirty="0">
                <a:latin typeface="Segoe UI" panose="020B0502040204020203" pitchFamily="34" charset="0"/>
                <a:ea typeface="Verdana" panose="020B0604030504040204" pitchFamily="34" charset="0"/>
                <a:cs typeface="Segoe UI" panose="020B0502040204020203" pitchFamily="34" charset="0"/>
              </a:rPr>
              <a:t>?</a:t>
            </a:r>
          </a:p>
        </p:txBody>
      </p:sp>
      <p:sp>
        <p:nvSpPr>
          <p:cNvPr id="10" name="TextBox 9">
            <a:extLst>
              <a:ext uri="{FF2B5EF4-FFF2-40B4-BE49-F238E27FC236}">
                <a16:creationId xmlns:a16="http://schemas.microsoft.com/office/drawing/2014/main" id="{C3E58F91-E861-4C1B-8664-BF2D3CA94F5B}"/>
              </a:ext>
            </a:extLst>
          </p:cNvPr>
          <p:cNvSpPr txBox="1"/>
          <p:nvPr/>
        </p:nvSpPr>
        <p:spPr>
          <a:xfrm>
            <a:off x="19049" y="646058"/>
            <a:ext cx="11952371" cy="584775"/>
          </a:xfrm>
          <a:prstGeom prst="rect">
            <a:avLst/>
          </a:prstGeom>
          <a:noFill/>
        </p:spPr>
        <p:txBody>
          <a:bodyPr wrap="square" rtlCol="0">
            <a:spAutoFit/>
          </a:bodyPr>
          <a:lstStyle/>
          <a:p>
            <a:r>
              <a:rPr lang="en-US" sz="1600" dirty="0">
                <a:latin typeface="Segoe UI" panose="020B0502040204020203" pitchFamily="34" charset="0"/>
                <a:ea typeface="Nirmala UI" panose="020B0502040204020203" pitchFamily="34" charset="0"/>
                <a:cs typeface="Segoe UI" panose="020B0502040204020203" pitchFamily="34" charset="0"/>
              </a:rPr>
              <a:t>Despite the recent airline crashes and media focus, the overall sentiment of air travel is positive. There are very few mentions of these incidences. Most passengers are concerned about travel risks associated with the COVID-19 pandemic</a:t>
            </a:r>
          </a:p>
        </p:txBody>
      </p:sp>
      <p:pic>
        <p:nvPicPr>
          <p:cNvPr id="16" name="Picture 15">
            <a:extLst>
              <a:ext uri="{FF2B5EF4-FFF2-40B4-BE49-F238E27FC236}">
                <a16:creationId xmlns:a16="http://schemas.microsoft.com/office/drawing/2014/main" id="{98D74DD0-E507-48D1-8DD7-449527A53864}"/>
              </a:ext>
            </a:extLst>
          </p:cNvPr>
          <p:cNvPicPr>
            <a:picLocks noChangeAspect="1"/>
          </p:cNvPicPr>
          <p:nvPr/>
        </p:nvPicPr>
        <p:blipFill rotWithShape="1">
          <a:blip r:embed="rId2">
            <a:extLst>
              <a:ext uri="{28A0092B-C50C-407E-A947-70E740481C1C}">
                <a14:useLocalDpi xmlns:a14="http://schemas.microsoft.com/office/drawing/2010/main" val="0"/>
              </a:ext>
            </a:extLst>
          </a:blip>
          <a:srcRect l="11692" t="32553" r="8616" b="34858"/>
          <a:stretch/>
        </p:blipFill>
        <p:spPr>
          <a:xfrm>
            <a:off x="31078" y="1290993"/>
            <a:ext cx="12172950" cy="4979844"/>
          </a:xfrm>
          <a:prstGeom prst="rect">
            <a:avLst/>
          </a:prstGeom>
        </p:spPr>
      </p:pic>
      <p:cxnSp>
        <p:nvCxnSpPr>
          <p:cNvPr id="18" name="Straight Connector 17">
            <a:extLst>
              <a:ext uri="{FF2B5EF4-FFF2-40B4-BE49-F238E27FC236}">
                <a16:creationId xmlns:a16="http://schemas.microsoft.com/office/drawing/2014/main" id="{10EB0579-7652-456A-859F-593B43CA1A01}"/>
              </a:ext>
            </a:extLst>
          </p:cNvPr>
          <p:cNvCxnSpPr/>
          <p:nvPr/>
        </p:nvCxnSpPr>
        <p:spPr>
          <a:xfrm>
            <a:off x="168439" y="1686804"/>
            <a:ext cx="11815010" cy="0"/>
          </a:xfrm>
          <a:prstGeom prst="line">
            <a:avLst/>
          </a:prstGeom>
          <a:ln w="38100">
            <a:solidFill>
              <a:srgbClr val="86BC25"/>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63327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2916</TotalTime>
  <Words>544</Words>
  <Application>Microsoft Office PowerPoint</Application>
  <PresentationFormat>Widescreen</PresentationFormat>
  <Paragraphs>34</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Segoe UI</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Michael Hotaling</dc:creator>
  <cp:lastModifiedBy>Michael Hotaling</cp:lastModifiedBy>
  <cp:revision>38</cp:revision>
  <dcterms:created xsi:type="dcterms:W3CDTF">2021-04-21T18:26:22Z</dcterms:created>
  <dcterms:modified xsi:type="dcterms:W3CDTF">2021-04-23T19:02:30Z</dcterms:modified>
</cp:coreProperties>
</file>