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Default Extension="xx&amp;tp=7&amp;oh=6633d777a6fa71260e022de48b71af3c&amp;oe=5FD928DB"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61" r:id="rId5"/>
    <p:sldId id="262" r:id="rId6"/>
    <p:sldId id="264" r:id="rId7"/>
    <p:sldId id="281" r:id="rId8"/>
    <p:sldId id="282" r:id="rId9"/>
    <p:sldId id="283" r:id="rId10"/>
    <p:sldId id="284" r:id="rId11"/>
    <p:sldId id="271" r:id="rId12"/>
    <p:sldId id="266" r:id="rId13"/>
    <p:sldId id="272" r:id="rId14"/>
    <p:sldId id="294" r:id="rId15"/>
    <p:sldId id="273" r:id="rId16"/>
    <p:sldId id="269" r:id="rId17"/>
    <p:sldId id="287" r:id="rId18"/>
    <p:sldId id="265" r:id="rId19"/>
    <p:sldId id="270" r:id="rId20"/>
    <p:sldId id="268" r:id="rId21"/>
    <p:sldId id="274" r:id="rId22"/>
    <p:sldId id="275" r:id="rId23"/>
    <p:sldId id="276" r:id="rId24"/>
    <p:sldId id="292" r:id="rId25"/>
    <p:sldId id="295" r:id="rId26"/>
    <p:sldId id="278" r:id="rId27"/>
    <p:sldId id="285" r:id="rId28"/>
    <p:sldId id="286" r:id="rId29"/>
    <p:sldId id="277" r:id="rId30"/>
    <p:sldId id="288" r:id="rId31"/>
    <p:sldId id="289"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2" autoAdjust="0"/>
    <p:restoredTop sz="94660"/>
  </p:normalViewPr>
  <p:slideViewPr>
    <p:cSldViewPr snapToGrid="0">
      <p:cViewPr varScale="1">
        <p:scale>
          <a:sx n="62" d="100"/>
          <a:sy n="62" d="100"/>
        </p:scale>
        <p:origin x="84"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DCBB-3301-4F86-90CD-E80E7748DA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08E5-7420-48C6-AD74-82F989220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C6E7F-CDA1-4F90-89A4-F7701E77DD43}"/>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DC78E621-90AC-4618-9874-21BF58888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BCC16-F2D4-4CAA-B80F-94323DAFB373}"/>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223285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8FA-8783-4731-889C-F34BD43AA3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B56739-74D1-44D1-9704-A9D82A90C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BFA1A-D000-414E-BE4E-9EAF29121645}"/>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B71CB8D2-B0FB-42F0-8075-F44769B5B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0624C-6F60-437F-917D-F8F6ABF11C5A}"/>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372112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A4294-6BFF-4D37-A9E0-FC459E7BA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6C5328-5697-42EE-BD50-E28B978DD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CDCF6-D916-4A7B-99D6-0037C8DD0933}"/>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B34AEB3E-B48F-4412-9AFE-B228FEF08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08C9F-CACD-4559-92E6-2642D5A1341E}"/>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311526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FB1F-9B81-4C5A-B0CB-76D57F97A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A5A91-D253-4645-B05F-5DB0E2D4B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12309-F401-494E-AF00-0AD86137D98B}"/>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EDFC5DEC-9EBE-4C3C-ABDA-59B4D6A55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4D00A-1122-4540-8307-AA556A534AD3}"/>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13782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B0EE-F20E-449E-A77B-DFBF616E8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4E878E-A9A1-44CF-9F61-0D54090C6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2BCD5-7533-4975-9403-800D6D1CD6B2}"/>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A8E37E4D-44A2-437C-B7B3-2F70B9F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4BD55-5412-40F5-BE71-58D2B4E98D7C}"/>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2066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F0C1-7E52-4D8B-9FC4-FB068B226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D5005-3AB9-42C0-BE88-88C20AD40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FF5B0C-E5E9-4298-825B-FDC4AE57B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A270C-4EC0-41B0-A6E3-7C51630835EE}"/>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6" name="Footer Placeholder 5">
            <a:extLst>
              <a:ext uri="{FF2B5EF4-FFF2-40B4-BE49-F238E27FC236}">
                <a16:creationId xmlns:a16="http://schemas.microsoft.com/office/drawing/2014/main" id="{48F4C365-4E60-4364-946C-6734B4B51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5343D-FFCE-4B81-B90E-C497146C6860}"/>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413291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BDEF-C071-44A4-BBAB-09AA6237C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0EB04-FB24-4E5F-A9AC-706EE401D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96279-3556-423D-A975-BCDCA8F61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9D642-949C-47BD-94E6-6E78AA277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8B56B-143A-4263-8972-04506EFB5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C96CC-6758-4297-B06C-E3848A38E9CF}"/>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8" name="Footer Placeholder 7">
            <a:extLst>
              <a:ext uri="{FF2B5EF4-FFF2-40B4-BE49-F238E27FC236}">
                <a16:creationId xmlns:a16="http://schemas.microsoft.com/office/drawing/2014/main" id="{5AB40946-040A-4AB5-AD67-256ED37A14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467389-755F-45D0-84C0-C89986DC4B86}"/>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301540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4994-A082-4D03-85E9-C2D6666B8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628998-F2AA-41BE-89C7-454FD26F95EC}"/>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4" name="Footer Placeholder 3">
            <a:extLst>
              <a:ext uri="{FF2B5EF4-FFF2-40B4-BE49-F238E27FC236}">
                <a16:creationId xmlns:a16="http://schemas.microsoft.com/office/drawing/2014/main" id="{4C8FA379-D675-413A-93FC-B7366E8B5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994E45-F1B6-481A-BA99-4B47E188F400}"/>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294553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760EB-1041-45DF-AF3B-72BCA16FC81A}"/>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3" name="Footer Placeholder 2">
            <a:extLst>
              <a:ext uri="{FF2B5EF4-FFF2-40B4-BE49-F238E27FC236}">
                <a16:creationId xmlns:a16="http://schemas.microsoft.com/office/drawing/2014/main" id="{3ECB5585-F1AF-4D58-9F29-16B1462AEF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4DBDB5-029D-4027-9572-953A9DAC4E3B}"/>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47929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2BA2-8D2A-4E06-9FFC-C0E939149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72C9A-1BEB-43C4-8E50-A5A6EF00A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4C998-8866-4184-B479-AE2863000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3DA10-7C77-40B2-8B1A-8A188BCE5861}"/>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6" name="Footer Placeholder 5">
            <a:extLst>
              <a:ext uri="{FF2B5EF4-FFF2-40B4-BE49-F238E27FC236}">
                <a16:creationId xmlns:a16="http://schemas.microsoft.com/office/drawing/2014/main" id="{45698094-5025-48CE-8B7C-CC62465C1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9B2AE-0767-47B4-9422-4921937A63F3}"/>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188475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FCDA-43AA-47C8-BD37-7D03593A6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92CFD-2C99-434F-8A2B-48283D59B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0E5A28-AB14-4CEF-BB9A-8A05801C7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ECD0E-0A04-436D-BC9A-08F4F629EA73}"/>
              </a:ext>
            </a:extLst>
          </p:cNvPr>
          <p:cNvSpPr>
            <a:spLocks noGrp="1"/>
          </p:cNvSpPr>
          <p:nvPr>
            <p:ph type="dt" sz="half" idx="10"/>
          </p:nvPr>
        </p:nvSpPr>
        <p:spPr/>
        <p:txBody>
          <a:bodyPr/>
          <a:lstStyle/>
          <a:p>
            <a:fld id="{A106D6E6-8E1C-466B-B7D5-CBAF5A9DB624}" type="datetimeFigureOut">
              <a:rPr lang="en-US" smtClean="0"/>
              <a:t>11/21/2020</a:t>
            </a:fld>
            <a:endParaRPr lang="en-US"/>
          </a:p>
        </p:txBody>
      </p:sp>
      <p:sp>
        <p:nvSpPr>
          <p:cNvPr id="6" name="Footer Placeholder 5">
            <a:extLst>
              <a:ext uri="{FF2B5EF4-FFF2-40B4-BE49-F238E27FC236}">
                <a16:creationId xmlns:a16="http://schemas.microsoft.com/office/drawing/2014/main" id="{CC6C6225-41B8-43A4-AA7E-38EF4236F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E1D08-5D13-45DD-8BFB-3A2667A5D432}"/>
              </a:ext>
            </a:extLst>
          </p:cNvPr>
          <p:cNvSpPr>
            <a:spLocks noGrp="1"/>
          </p:cNvSpPr>
          <p:nvPr>
            <p:ph type="sldNum" sz="quarter" idx="12"/>
          </p:nvPr>
        </p:nvSpPr>
        <p:spPr/>
        <p:txBody>
          <a:bodyPr/>
          <a:lstStyle/>
          <a:p>
            <a:fld id="{C082EC9C-BB7C-4DEF-AF8C-038AB9E08F70}" type="slidenum">
              <a:rPr lang="en-US" smtClean="0"/>
              <a:t>‹#›</a:t>
            </a:fld>
            <a:endParaRPr lang="en-US"/>
          </a:p>
        </p:txBody>
      </p:sp>
    </p:spTree>
    <p:extLst>
      <p:ext uri="{BB962C8B-B14F-4D97-AF65-F5344CB8AC3E}">
        <p14:creationId xmlns:p14="http://schemas.microsoft.com/office/powerpoint/2010/main" val="361264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70A74-709F-49D2-8F03-3C98117E6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39F90-5595-4207-8B81-A642DA82A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C7209-2A5E-44B4-ADB6-C73CFB3AA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6D6E6-8E1C-466B-B7D5-CBAF5A9DB624}" type="datetimeFigureOut">
              <a:rPr lang="en-US" smtClean="0"/>
              <a:t>11/21/2020</a:t>
            </a:fld>
            <a:endParaRPr lang="en-US"/>
          </a:p>
        </p:txBody>
      </p:sp>
      <p:sp>
        <p:nvSpPr>
          <p:cNvPr id="5" name="Footer Placeholder 4">
            <a:extLst>
              <a:ext uri="{FF2B5EF4-FFF2-40B4-BE49-F238E27FC236}">
                <a16:creationId xmlns:a16="http://schemas.microsoft.com/office/drawing/2014/main" id="{E15F8504-4D34-47D5-BC88-DC645D0B7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9A632-1952-4C80-8703-23BBC35D6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2EC9C-BB7C-4DEF-AF8C-038AB9E08F70}" type="slidenum">
              <a:rPr lang="en-US" smtClean="0"/>
              <a:t>‹#›</a:t>
            </a:fld>
            <a:endParaRPr lang="en-US"/>
          </a:p>
        </p:txBody>
      </p:sp>
    </p:spTree>
    <p:extLst>
      <p:ext uri="{BB962C8B-B14F-4D97-AF65-F5344CB8AC3E}">
        <p14:creationId xmlns:p14="http://schemas.microsoft.com/office/powerpoint/2010/main" val="36995339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xx&amp;tp=7&amp;oh=6633d777a6fa71260e022de48b71af3c&amp;oe=5FD928DB"/><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gif"/><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naek/chess"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hyperlink" Target="https://github.com/MichaelHotaling/dsc530/blob/master/Final/The%20First-move%20Advantage%20-%20Final.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365chess.com/eco.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Joshua Colas moves his queen during the simultaneous chess matches at the Hill Center in Washington, D.C. on May 16, 2016. .">
            <a:extLst>
              <a:ext uri="{FF2B5EF4-FFF2-40B4-BE49-F238E27FC236}">
                <a16:creationId xmlns:a16="http://schemas.microsoft.com/office/drawing/2014/main" id="{16FEF855-9989-4DA5-A0FC-5C5FED555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52" r="23298" b="573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EA1D26-6230-4FBC-AA50-A4F230BDB9B6}"/>
              </a:ext>
            </a:extLst>
          </p:cNvPr>
          <p:cNvSpPr>
            <a:spLocks noGrp="1"/>
          </p:cNvSpPr>
          <p:nvPr>
            <p:ph type="ctrTitle"/>
          </p:nvPr>
        </p:nvSpPr>
        <p:spPr>
          <a:xfrm>
            <a:off x="477981" y="1122363"/>
            <a:ext cx="4023360" cy="3204134"/>
          </a:xfrm>
        </p:spPr>
        <p:txBody>
          <a:bodyPr anchor="b">
            <a:normAutofit fontScale="90000"/>
          </a:bodyPr>
          <a:lstStyle/>
          <a:p>
            <a:pPr algn="l"/>
            <a:r>
              <a:rPr lang="en-US" sz="4800" dirty="0"/>
              <a:t>The First-move Advantage: An Analysis of 20,000 Chess Games</a:t>
            </a:r>
          </a:p>
        </p:txBody>
      </p:sp>
      <p:sp>
        <p:nvSpPr>
          <p:cNvPr id="3" name="Subtitle 2">
            <a:extLst>
              <a:ext uri="{FF2B5EF4-FFF2-40B4-BE49-F238E27FC236}">
                <a16:creationId xmlns:a16="http://schemas.microsoft.com/office/drawing/2014/main" id="{30135769-36A7-4B7B-AB04-98B514D5DCEA}"/>
              </a:ext>
            </a:extLst>
          </p:cNvPr>
          <p:cNvSpPr>
            <a:spLocks noGrp="1"/>
          </p:cNvSpPr>
          <p:nvPr>
            <p:ph type="subTitle" idx="1"/>
          </p:nvPr>
        </p:nvSpPr>
        <p:spPr>
          <a:xfrm>
            <a:off x="477980" y="4872922"/>
            <a:ext cx="4023359" cy="1208141"/>
          </a:xfrm>
        </p:spPr>
        <p:txBody>
          <a:bodyPr>
            <a:normAutofit/>
          </a:bodyPr>
          <a:lstStyle/>
          <a:p>
            <a:pPr algn="l"/>
            <a:r>
              <a:rPr lang="en-US" sz="2000"/>
              <a:t>Michael Hotaling</a:t>
            </a:r>
            <a:br>
              <a:rPr lang="en-US" sz="2000"/>
            </a:br>
            <a:r>
              <a:rPr lang="en-US" sz="2000"/>
              <a:t>DSC530</a:t>
            </a:r>
            <a:br>
              <a:rPr lang="en-US" sz="2000"/>
            </a:br>
            <a:r>
              <a:rPr lang="en-US" sz="2000"/>
              <a:t>Bellevue University</a:t>
            </a:r>
            <a:endParaRPr lang="en-US" sz="2000" dirty="0"/>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utoShape 4" descr="Joshua Colas moves his queen during the simultaneous chess matches at the Hill Center in Washington, D.C. on May 16, 2016. .">
            <a:extLst>
              <a:ext uri="{FF2B5EF4-FFF2-40B4-BE49-F238E27FC236}">
                <a16:creationId xmlns:a16="http://schemas.microsoft.com/office/drawing/2014/main" id="{2A6DA382-EA6A-4F58-9131-E645684E08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F2ACEED-EA82-4EE4-86A5-BD4389ED3A1A}"/>
              </a:ext>
            </a:extLst>
          </p:cNvPr>
          <p:cNvSpPr txBox="1"/>
          <p:nvPr/>
        </p:nvSpPr>
        <p:spPr>
          <a:xfrm>
            <a:off x="6343651" y="6838950"/>
            <a:ext cx="9582150" cy="338554"/>
          </a:xfrm>
          <a:prstGeom prst="rect">
            <a:avLst/>
          </a:prstGeom>
          <a:noFill/>
        </p:spPr>
        <p:txBody>
          <a:bodyPr wrap="square" rtlCol="0">
            <a:spAutoFit/>
          </a:bodyPr>
          <a:lstStyle/>
          <a:p>
            <a:r>
              <a:rPr lang="en-US" sz="800" dirty="0"/>
              <a:t>Sources: https://theundefeated.com/features/chess-masters-these-black-boys-aint-no-rook-ies/</a:t>
            </a:r>
          </a:p>
          <a:p>
            <a:endParaRPr lang="en-US" sz="800" dirty="0"/>
          </a:p>
        </p:txBody>
      </p:sp>
    </p:spTree>
    <p:extLst>
      <p:ext uri="{BB962C8B-B14F-4D97-AF65-F5344CB8AC3E}">
        <p14:creationId xmlns:p14="http://schemas.microsoft.com/office/powerpoint/2010/main" val="18959330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fontScale="90000"/>
          </a:bodyPr>
          <a:lstStyle/>
          <a:p>
            <a:r>
              <a:rPr lang="en-US" dirty="0">
                <a:solidFill>
                  <a:srgbClr val="FFFFFF"/>
                </a:solidFill>
              </a:rPr>
              <a:t>Model Distribution #2: Pareto Distribution for Modeling Differences Between Players</a:t>
            </a:r>
          </a:p>
        </p:txBody>
      </p:sp>
      <p:pic>
        <p:nvPicPr>
          <p:cNvPr id="22530" name="Picture 2">
            <a:extLst>
              <a:ext uri="{FF2B5EF4-FFF2-40B4-BE49-F238E27FC236}">
                <a16:creationId xmlns:a16="http://schemas.microsoft.com/office/drawing/2014/main" id="{5A7C8119-4DE3-4A2A-B5F8-D6EF77F6C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034" r="1" b="1"/>
          <a:stretch/>
        </p:blipFill>
        <p:spPr bwMode="auto">
          <a:xfrm>
            <a:off x="327547" y="2285998"/>
            <a:ext cx="7058306" cy="424915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Since most of our match ups occur within a few points of each other, a pareto model is a good fit to represent this data. We have very few outliers where inexperienced players are matched up with world-class players, which is pretty unfortunate for them. </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77DAF27F-EFFA-4BD3-A445-F3294B6AE50A}"/>
              </a:ext>
            </a:extLst>
          </p:cNvPr>
          <p:cNvPicPr>
            <a:picLocks noChangeAspect="1"/>
          </p:cNvPicPr>
          <p:nvPr/>
        </p:nvPicPr>
        <p:blipFill>
          <a:blip r:embed="rId3"/>
          <a:stretch>
            <a:fillRect/>
          </a:stretch>
        </p:blipFill>
        <p:spPr>
          <a:xfrm>
            <a:off x="1500187" y="2921863"/>
            <a:ext cx="1266825" cy="571500"/>
          </a:xfrm>
          <a:prstGeom prst="rect">
            <a:avLst/>
          </a:prstGeom>
        </p:spPr>
      </p:pic>
    </p:spTree>
    <p:extLst>
      <p:ext uri="{BB962C8B-B14F-4D97-AF65-F5344CB8AC3E}">
        <p14:creationId xmlns:p14="http://schemas.microsoft.com/office/powerpoint/2010/main" val="42540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CDF #1: Rating Differences Between Players</a:t>
            </a:r>
          </a:p>
        </p:txBody>
      </p:sp>
      <p:pic>
        <p:nvPicPr>
          <p:cNvPr id="6" name="Picture 4">
            <a:extLst>
              <a:ext uri="{FF2B5EF4-FFF2-40B4-BE49-F238E27FC236}">
                <a16:creationId xmlns:a16="http://schemas.microsoft.com/office/drawing/2014/main" id="{4007EDD6-C8B0-4B24-B045-D35C355AE5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 r="528" b="-1"/>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7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We can see that half of our matchups occur within 115 points of each other. There is a difficult balance of matching players of equal skill with each other and getting players into a match quickly, but </a:t>
            </a:r>
            <a:r>
              <a:rPr lang="en-US" sz="2000" dirty="0" err="1">
                <a:solidFill>
                  <a:srgbClr val="FFFFFF"/>
                </a:solidFill>
              </a:rPr>
              <a:t>Lichess</a:t>
            </a:r>
            <a:r>
              <a:rPr lang="en-US" sz="2000" dirty="0">
                <a:solidFill>
                  <a:srgbClr val="FFFFFF"/>
                </a:solidFill>
              </a:rPr>
              <a:t> does find a good balance between those two factors.</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9B05D687-7C0E-4C12-901D-8526B2B59879}"/>
              </a:ext>
            </a:extLst>
          </p:cNvPr>
          <p:cNvPicPr>
            <a:picLocks noChangeAspect="1"/>
          </p:cNvPicPr>
          <p:nvPr/>
        </p:nvPicPr>
        <p:blipFill>
          <a:blip r:embed="rId3"/>
          <a:stretch>
            <a:fillRect/>
          </a:stretch>
        </p:blipFill>
        <p:spPr>
          <a:xfrm>
            <a:off x="2849316" y="3343906"/>
            <a:ext cx="1362075" cy="876300"/>
          </a:xfrm>
          <a:prstGeom prst="rect">
            <a:avLst/>
          </a:prstGeom>
        </p:spPr>
      </p:pic>
    </p:spTree>
    <p:extLst>
      <p:ext uri="{BB962C8B-B14F-4D97-AF65-F5344CB8AC3E}">
        <p14:creationId xmlns:p14="http://schemas.microsoft.com/office/powerpoint/2010/main" val="251775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B961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Scatterplot #1: Player vs Player Ratings</a:t>
            </a:r>
          </a:p>
        </p:txBody>
      </p:sp>
      <p:pic>
        <p:nvPicPr>
          <p:cNvPr id="6146" name="Picture 2">
            <a:extLst>
              <a:ext uri="{FF2B5EF4-FFF2-40B4-BE49-F238E27FC236}">
                <a16:creationId xmlns:a16="http://schemas.microsoft.com/office/drawing/2014/main" id="{B890F307-4CAF-413C-91AC-BEA07502A7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700" dirty="0">
                <a:solidFill>
                  <a:srgbClr val="FFFFFF"/>
                </a:solidFill>
              </a:rPr>
              <a:t>Comparing each players score against their opponent, we can see that players with a Elo score larger than their opponent often are victorious. We can also see most draws happen around the same Elo score.</a:t>
            </a:r>
          </a:p>
        </p:txBody>
      </p:sp>
      <p:pic>
        <p:nvPicPr>
          <p:cNvPr id="6" name="Picture 5">
            <a:extLst>
              <a:ext uri="{FF2B5EF4-FFF2-40B4-BE49-F238E27FC236}">
                <a16:creationId xmlns:a16="http://schemas.microsoft.com/office/drawing/2014/main" id="{7AD35085-4DD6-4B32-9FF4-A5583212165F}"/>
              </a:ext>
            </a:extLst>
          </p:cNvPr>
          <p:cNvPicPr>
            <a:picLocks noChangeAspect="1"/>
          </p:cNvPicPr>
          <p:nvPr/>
        </p:nvPicPr>
        <p:blipFill>
          <a:blip r:embed="rId3"/>
          <a:stretch>
            <a:fillRect/>
          </a:stretch>
        </p:blipFill>
        <p:spPr>
          <a:xfrm>
            <a:off x="737942" y="2667508"/>
            <a:ext cx="2400300" cy="333375"/>
          </a:xfrm>
          <a:prstGeom prst="rect">
            <a:avLst/>
          </a:prstGeom>
        </p:spPr>
      </p:pic>
    </p:spTree>
    <p:extLst>
      <p:ext uri="{BB962C8B-B14F-4D97-AF65-F5344CB8AC3E}">
        <p14:creationId xmlns:p14="http://schemas.microsoft.com/office/powerpoint/2010/main" val="403199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Scatterplot #2: Games Ending in Draw</a:t>
            </a:r>
          </a:p>
        </p:txBody>
      </p:sp>
      <p:pic>
        <p:nvPicPr>
          <p:cNvPr id="9218" name="Picture 2">
            <a:extLst>
              <a:ext uri="{FF2B5EF4-FFF2-40B4-BE49-F238E27FC236}">
                <a16:creationId xmlns:a16="http://schemas.microsoft.com/office/drawing/2014/main" id="{AA5562F0-838A-4DAF-9229-D874ED6E53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Similar to our first scatter plot, plotting players ratings against each other when comparing draw games shows us that most draw games occur when player ratings are close. We have a tighter Pearson correlation coefficient in this dataset, indicating a significant trend.</a:t>
            </a:r>
          </a:p>
        </p:txBody>
      </p:sp>
      <p:pic>
        <p:nvPicPr>
          <p:cNvPr id="4" name="Picture 3">
            <a:extLst>
              <a:ext uri="{FF2B5EF4-FFF2-40B4-BE49-F238E27FC236}">
                <a16:creationId xmlns:a16="http://schemas.microsoft.com/office/drawing/2014/main" id="{F2BC72B8-BD13-47C4-B8C9-B193EDE9B4DA}"/>
              </a:ext>
            </a:extLst>
          </p:cNvPr>
          <p:cNvPicPr>
            <a:picLocks noChangeAspect="1"/>
          </p:cNvPicPr>
          <p:nvPr/>
        </p:nvPicPr>
        <p:blipFill>
          <a:blip r:embed="rId3"/>
          <a:stretch>
            <a:fillRect/>
          </a:stretch>
        </p:blipFill>
        <p:spPr>
          <a:xfrm>
            <a:off x="737942" y="2720127"/>
            <a:ext cx="2457450" cy="352425"/>
          </a:xfrm>
          <a:prstGeom prst="rect">
            <a:avLst/>
          </a:prstGeom>
        </p:spPr>
      </p:pic>
    </p:spTree>
    <p:extLst>
      <p:ext uri="{BB962C8B-B14F-4D97-AF65-F5344CB8AC3E}">
        <p14:creationId xmlns:p14="http://schemas.microsoft.com/office/powerpoint/2010/main" val="189349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B4563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Logistic Regression: Winner based on simulated scores	</a:t>
            </a:r>
          </a:p>
        </p:txBody>
      </p:sp>
      <p:pic>
        <p:nvPicPr>
          <p:cNvPr id="2050" name="Picture 2">
            <a:extLst>
              <a:ext uri="{FF2B5EF4-FFF2-40B4-BE49-F238E27FC236}">
                <a16:creationId xmlns:a16="http://schemas.microsoft.com/office/drawing/2014/main" id="{ABB12273-7ED7-4018-A017-5ADF78AC3C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5" r="2"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We can use logistic regression to estimate the winner of each game based on Elo scores. We can see that we have a straight line between both White and Black, but with White encroaching slightly over the y=x line. This might hint at a slight advantage for White.</a:t>
            </a:r>
          </a:p>
        </p:txBody>
      </p:sp>
    </p:spTree>
    <p:extLst>
      <p:ext uri="{BB962C8B-B14F-4D97-AF65-F5344CB8AC3E}">
        <p14:creationId xmlns:p14="http://schemas.microsoft.com/office/powerpoint/2010/main" val="313770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393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Histogram #3: Number of Moves in Each Game</a:t>
            </a:r>
          </a:p>
        </p:txBody>
      </p:sp>
      <p:pic>
        <p:nvPicPr>
          <p:cNvPr id="10242" name="Picture 2">
            <a:extLst>
              <a:ext uri="{FF2B5EF4-FFF2-40B4-BE49-F238E27FC236}">
                <a16:creationId xmlns:a16="http://schemas.microsoft.com/office/drawing/2014/main" id="{86F45C8E-D6E9-4083-8599-95AA0CA700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A typical game of chess lasts for around 50 moves. We have a nice distribution around with a few outliers. The longest game we had in our dataset was 349 moves which ended in time-out. </a:t>
            </a:r>
          </a:p>
        </p:txBody>
      </p:sp>
      <p:pic>
        <p:nvPicPr>
          <p:cNvPr id="4" name="Picture 3">
            <a:extLst>
              <a:ext uri="{FF2B5EF4-FFF2-40B4-BE49-F238E27FC236}">
                <a16:creationId xmlns:a16="http://schemas.microsoft.com/office/drawing/2014/main" id="{519D4A52-7BDB-4B29-BB66-299648C6CACF}"/>
              </a:ext>
            </a:extLst>
          </p:cNvPr>
          <p:cNvPicPr>
            <a:picLocks noChangeAspect="1"/>
          </p:cNvPicPr>
          <p:nvPr/>
        </p:nvPicPr>
        <p:blipFill>
          <a:blip r:embed="rId3"/>
          <a:stretch>
            <a:fillRect/>
          </a:stretch>
        </p:blipFill>
        <p:spPr>
          <a:xfrm>
            <a:off x="2415929" y="2762249"/>
            <a:ext cx="2228850" cy="666750"/>
          </a:xfrm>
          <a:prstGeom prst="rect">
            <a:avLst/>
          </a:prstGeom>
        </p:spPr>
      </p:pic>
    </p:spTree>
    <p:extLst>
      <p:ext uri="{BB962C8B-B14F-4D97-AF65-F5344CB8AC3E}">
        <p14:creationId xmlns:p14="http://schemas.microsoft.com/office/powerpoint/2010/main" val="402586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725954">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PDF #1: Number of Moves in Each Game</a:t>
            </a:r>
          </a:p>
        </p:txBody>
      </p:sp>
      <p:pic>
        <p:nvPicPr>
          <p:cNvPr id="11266" name="Picture 2">
            <a:extLst>
              <a:ext uri="{FF2B5EF4-FFF2-40B4-BE49-F238E27FC236}">
                <a16:creationId xmlns:a16="http://schemas.microsoft.com/office/drawing/2014/main" id="{1BF0018F-C91B-49B5-A147-E7269C6F0B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2" b="2"/>
          <a:stretch/>
        </p:blipFill>
        <p:spPr bwMode="auto">
          <a:xfrm>
            <a:off x="270397" y="2454903"/>
            <a:ext cx="70964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700" dirty="0">
                <a:solidFill>
                  <a:srgbClr val="FFFFFF"/>
                </a:solidFill>
              </a:rPr>
              <a:t>Using a PDF, we can easily see the difference in distribution between games ending in checkmate or resignation and games ending in timeouts. </a:t>
            </a:r>
          </a:p>
          <a:p>
            <a:r>
              <a:rPr lang="en-US" sz="1700" dirty="0">
                <a:solidFill>
                  <a:srgbClr val="FFFFFF"/>
                </a:solidFill>
              </a:rPr>
              <a:t>We have a lot of outliers for our timeout subset at 0 and 1. This is likely due to players abandoning the game without resigning, letting the clock run out.</a:t>
            </a:r>
          </a:p>
        </p:txBody>
      </p:sp>
    </p:spTree>
    <p:extLst>
      <p:ext uri="{BB962C8B-B14F-4D97-AF65-F5344CB8AC3E}">
        <p14:creationId xmlns:p14="http://schemas.microsoft.com/office/powerpoint/2010/main" val="210811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PDF #1: Number of Moves in Each Game</a:t>
            </a:r>
          </a:p>
        </p:txBody>
      </p:sp>
      <p:pic>
        <p:nvPicPr>
          <p:cNvPr id="25602" name="Picture 2">
            <a:extLst>
              <a:ext uri="{FF2B5EF4-FFF2-40B4-BE49-F238E27FC236}">
                <a16:creationId xmlns:a16="http://schemas.microsoft.com/office/drawing/2014/main" id="{9FDC1A47-94CD-48A6-B24C-22BFD38F19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5" r="2" b="2"/>
          <a:stretch/>
        </p:blipFill>
        <p:spPr bwMode="auto">
          <a:xfrm>
            <a:off x="337072"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700" dirty="0">
                <a:solidFill>
                  <a:srgbClr val="FFFFFF"/>
                </a:solidFill>
              </a:rPr>
              <a:t>Using a PDF, we can easily see the difference in distribution between games ending in checkmate or resignation and games ending in timeouts. </a:t>
            </a:r>
          </a:p>
          <a:p>
            <a:r>
              <a:rPr lang="en-US" sz="1700" dirty="0">
                <a:solidFill>
                  <a:srgbClr val="FFFFFF"/>
                </a:solidFill>
              </a:rPr>
              <a:t>We have a lot of outliers for our timeout subset at 0 and 1. This is likely due to players abandoning the game without resigning, letting the clock run out.</a:t>
            </a:r>
          </a:p>
        </p:txBody>
      </p:sp>
    </p:spTree>
    <p:extLst>
      <p:ext uri="{BB962C8B-B14F-4D97-AF65-F5344CB8AC3E}">
        <p14:creationId xmlns:p14="http://schemas.microsoft.com/office/powerpoint/2010/main" val="86408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A34F3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Histogram #4: Duration of Each Game in Minutes</a:t>
            </a:r>
          </a:p>
        </p:txBody>
      </p:sp>
      <p:pic>
        <p:nvPicPr>
          <p:cNvPr id="5" name="Picture 10">
            <a:extLst>
              <a:ext uri="{FF2B5EF4-FFF2-40B4-BE49-F238E27FC236}">
                <a16:creationId xmlns:a16="http://schemas.microsoft.com/office/drawing/2014/main" id="{1C738BDC-E0C6-4DEA-B664-BEFB70E1EE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9" b="-2"/>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lnSpcReduction="10000"/>
          </a:bodyPr>
          <a:lstStyle/>
          <a:p>
            <a:r>
              <a:rPr lang="en-US" sz="2000">
                <a:solidFill>
                  <a:srgbClr val="FFFFFF"/>
                </a:solidFill>
              </a:rPr>
              <a:t>Since we have the start time and end time of each game, we can take those attributes and engineer a new one. Subtracting the starting time from the ending time outputs the number of seconds each game lasted. </a:t>
            </a:r>
          </a:p>
          <a:p>
            <a:r>
              <a:rPr lang="en-US" sz="2000">
                <a:solidFill>
                  <a:srgbClr val="FFFFFF"/>
                </a:solidFill>
              </a:rPr>
              <a:t>We can see that most games last 20 minutes, which makes sense since, in the average game, both players have 10 minutes to use. Some games have longer time limits, so we still see some games lasting longer than 20 minutes.</a:t>
            </a:r>
            <a:endParaRPr lang="en-US" sz="2000" dirty="0">
              <a:solidFill>
                <a:srgbClr val="FFFFFF"/>
              </a:solidFill>
            </a:endParaRPr>
          </a:p>
        </p:txBody>
      </p:sp>
      <p:pic>
        <p:nvPicPr>
          <p:cNvPr id="4" name="Picture 3">
            <a:extLst>
              <a:ext uri="{FF2B5EF4-FFF2-40B4-BE49-F238E27FC236}">
                <a16:creationId xmlns:a16="http://schemas.microsoft.com/office/drawing/2014/main" id="{5462B8C8-7609-438C-83D2-5F8032A8083F}"/>
              </a:ext>
            </a:extLst>
          </p:cNvPr>
          <p:cNvPicPr>
            <a:picLocks noChangeAspect="1"/>
          </p:cNvPicPr>
          <p:nvPr/>
        </p:nvPicPr>
        <p:blipFill>
          <a:blip r:embed="rId3"/>
          <a:stretch>
            <a:fillRect/>
          </a:stretch>
        </p:blipFill>
        <p:spPr>
          <a:xfrm>
            <a:off x="2536397" y="688718"/>
            <a:ext cx="2628900" cy="790575"/>
          </a:xfrm>
          <a:prstGeom prst="rect">
            <a:avLst/>
          </a:prstGeom>
        </p:spPr>
      </p:pic>
    </p:spTree>
    <p:extLst>
      <p:ext uri="{BB962C8B-B14F-4D97-AF65-F5344CB8AC3E}">
        <p14:creationId xmlns:p14="http://schemas.microsoft.com/office/powerpoint/2010/main" val="406446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E07B6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PDF #2: Duration of Each Game in Minutes</a:t>
            </a:r>
          </a:p>
        </p:txBody>
      </p:sp>
      <p:pic>
        <p:nvPicPr>
          <p:cNvPr id="2050" name="Picture 2">
            <a:extLst>
              <a:ext uri="{FF2B5EF4-FFF2-40B4-BE49-F238E27FC236}">
                <a16:creationId xmlns:a16="http://schemas.microsoft.com/office/drawing/2014/main" id="{F9B1581B-2A3A-4792-A1FA-FC6EB1D35D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900" dirty="0">
                <a:solidFill>
                  <a:srgbClr val="FFFFFF"/>
                </a:solidFill>
              </a:rPr>
              <a:t>Using a PDF, we can see that there is a large drop off at 20 minutes. This makes sense since most games start with both players having 10 minutes to use. If the game ends by timeout, either of the players fully consume their 10 minutes. We have several games lasting longer than 20 minutes though, indicating the game settings are slightly different</a:t>
            </a:r>
          </a:p>
        </p:txBody>
      </p:sp>
    </p:spTree>
    <p:extLst>
      <p:ext uri="{BB962C8B-B14F-4D97-AF65-F5344CB8AC3E}">
        <p14:creationId xmlns:p14="http://schemas.microsoft.com/office/powerpoint/2010/main" val="40346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5009-E98E-4CE2-AC3C-7CD252BB53DE}"/>
              </a:ext>
            </a:extLst>
          </p:cNvPr>
          <p:cNvSpPr>
            <a:spLocks noGrp="1"/>
          </p:cNvSpPr>
          <p:nvPr>
            <p:ph type="title"/>
          </p:nvPr>
        </p:nvSpPr>
        <p:spPr>
          <a:xfrm>
            <a:off x="762001" y="803325"/>
            <a:ext cx="5314536" cy="1325563"/>
          </a:xfrm>
        </p:spPr>
        <p:txBody>
          <a:bodyPr>
            <a:normAutofit/>
          </a:bodyPr>
          <a:lstStyle/>
          <a:p>
            <a:r>
              <a:rPr lang="en-US"/>
              <a:t>Abstract</a:t>
            </a:r>
          </a:p>
        </p:txBody>
      </p:sp>
      <p:sp>
        <p:nvSpPr>
          <p:cNvPr id="3" name="Content Placeholder 2">
            <a:extLst>
              <a:ext uri="{FF2B5EF4-FFF2-40B4-BE49-F238E27FC236}">
                <a16:creationId xmlns:a16="http://schemas.microsoft.com/office/drawing/2014/main" id="{8B3F84D5-E310-4DF8-826D-B23902DD990E}"/>
              </a:ext>
            </a:extLst>
          </p:cNvPr>
          <p:cNvSpPr>
            <a:spLocks noGrp="1"/>
          </p:cNvSpPr>
          <p:nvPr>
            <p:ph idx="1"/>
          </p:nvPr>
        </p:nvSpPr>
        <p:spPr>
          <a:xfrm>
            <a:off x="762000" y="2279018"/>
            <a:ext cx="5314543" cy="3375920"/>
          </a:xfrm>
        </p:spPr>
        <p:txBody>
          <a:bodyPr anchor="t">
            <a:normAutofit/>
          </a:bodyPr>
          <a:lstStyle/>
          <a:p>
            <a:pPr marL="0" indent="0">
              <a:buNone/>
            </a:pPr>
            <a:r>
              <a:rPr lang="en-US" sz="1100" dirty="0"/>
              <a:t>In chess, there is a widely accepted theory that the player who moves first (typically White) has a biased advantage in the game. </a:t>
            </a:r>
          </a:p>
          <a:p>
            <a:pPr marL="0" indent="0">
              <a:buNone/>
            </a:pPr>
            <a:r>
              <a:rPr lang="en-US" sz="1100" dirty="0"/>
              <a:t>This theory first gained traction amongst chess grandmasters when debating whether or not a perfect game would results in a White victory or a draw. For example, in 1889, American chess master, Wilhelm Steinitz argued that the perfect game would results in a draw. Originally, the thought of the First-move advantage being sufficient enough to influence the game was controversial, yet statistics show it’s impact is much more pronounced than first though. </a:t>
            </a:r>
          </a:p>
          <a:p>
            <a:pPr marL="0" indent="0">
              <a:buNone/>
            </a:pPr>
            <a:r>
              <a:rPr lang="en-US" sz="1100" dirty="0"/>
              <a:t>In 1946, chess player W.F. Streeter analyzed 5,598 chess games from 45 chess tournaments between 1851 and 1932. Streeter found that White typically scored more than 52% total wins vs Black, leading him to the conclusion that White has an inherent advantage. </a:t>
            </a:r>
          </a:p>
          <a:p>
            <a:pPr marL="0" indent="0">
              <a:buNone/>
            </a:pPr>
            <a:r>
              <a:rPr lang="en-US" sz="1100" dirty="0"/>
              <a:t>This was later verified two decades later in 1969, when Arthur M. Stevens analyzed 56,000 games and came to the same conclusion. </a:t>
            </a:r>
          </a:p>
          <a:p>
            <a:pPr marL="0" indent="0">
              <a:buNone/>
            </a:pPr>
            <a:r>
              <a:rPr lang="en-US" sz="1100" dirty="0"/>
              <a:t>More recent sources indicate that White typically wins between 54% and 56% of games. Websites like Chess.com and </a:t>
            </a:r>
            <a:r>
              <a:rPr lang="en-US" sz="1100" dirty="0" err="1"/>
              <a:t>Lichess</a:t>
            </a:r>
            <a:r>
              <a:rPr lang="en-US" sz="1100" dirty="0"/>
              <a:t> have open source statistics on games, with Chess.com currently reporting White winning 54.95% of games. http://www.chessgames.com/chessstats.html</a:t>
            </a:r>
          </a:p>
        </p:txBody>
      </p:sp>
      <p:pic>
        <p:nvPicPr>
          <p:cNvPr id="7" name="Picture 6" descr="A vintage photo of a group of people sitting at a table&#10;&#10;Description automatically generated">
            <a:extLst>
              <a:ext uri="{FF2B5EF4-FFF2-40B4-BE49-F238E27FC236}">
                <a16:creationId xmlns:a16="http://schemas.microsoft.com/office/drawing/2014/main" id="{0530ED4B-CD74-4DA2-BCB1-E1DFCD145377}"/>
              </a:ext>
            </a:extLst>
          </p:cNvPr>
          <p:cNvPicPr>
            <a:picLocks noChangeAspect="1"/>
          </p:cNvPicPr>
          <p:nvPr/>
        </p:nvPicPr>
        <p:blipFill rotWithShape="1">
          <a:blip r:embed="rId2">
            <a:extLst>
              <a:ext uri="{28A0092B-C50C-407E-A947-70E740481C1C}">
                <a14:useLocalDpi xmlns:a14="http://schemas.microsoft.com/office/drawing/2010/main" val="0"/>
              </a:ext>
            </a:extLst>
          </a:blip>
          <a:srcRect r="-3" b="2836"/>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9" name="TextBox 8">
            <a:extLst>
              <a:ext uri="{FF2B5EF4-FFF2-40B4-BE49-F238E27FC236}">
                <a16:creationId xmlns:a16="http://schemas.microsoft.com/office/drawing/2014/main" id="{3F5BCBCB-6B25-4310-AF7A-4F411345E096}"/>
              </a:ext>
            </a:extLst>
          </p:cNvPr>
          <p:cNvSpPr txBox="1"/>
          <p:nvPr/>
        </p:nvSpPr>
        <p:spPr>
          <a:xfrm>
            <a:off x="6750141" y="5912529"/>
            <a:ext cx="5388013" cy="246221"/>
          </a:xfrm>
          <a:prstGeom prst="rect">
            <a:avLst/>
          </a:prstGeom>
          <a:noFill/>
        </p:spPr>
        <p:txBody>
          <a:bodyPr wrap="none" rtlCol="0">
            <a:spAutoFit/>
          </a:bodyPr>
          <a:lstStyle/>
          <a:p>
            <a:r>
              <a:rPr lang="en-US" sz="1000" dirty="0"/>
              <a:t>Source: https://www.facebook.com/pages/category/Athlete/Wilhelm-Steinitz-2059715207667147/</a:t>
            </a:r>
          </a:p>
        </p:txBody>
      </p:sp>
    </p:spTree>
    <p:extLst>
      <p:ext uri="{BB962C8B-B14F-4D97-AF65-F5344CB8AC3E}">
        <p14:creationId xmlns:p14="http://schemas.microsoft.com/office/powerpoint/2010/main" val="7786205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fontScale="90000"/>
          </a:bodyPr>
          <a:lstStyle/>
          <a:p>
            <a:r>
              <a:rPr lang="en-US" dirty="0">
                <a:solidFill>
                  <a:srgbClr val="FFFFFF"/>
                </a:solidFill>
              </a:rPr>
              <a:t>Histogram #5: Time Between Moves in Each Game</a:t>
            </a:r>
          </a:p>
        </p:txBody>
      </p:sp>
      <p:pic>
        <p:nvPicPr>
          <p:cNvPr id="7" name="Picture 2">
            <a:extLst>
              <a:ext uri="{FF2B5EF4-FFF2-40B4-BE49-F238E27FC236}">
                <a16:creationId xmlns:a16="http://schemas.microsoft.com/office/drawing/2014/main" id="{BEB8CAA9-EFEF-4214-A43A-444DAB4394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 r="1" b="167"/>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900" dirty="0">
                <a:solidFill>
                  <a:srgbClr val="FFFFFF"/>
                </a:solidFill>
              </a:rPr>
              <a:t>Using the engineered attribute from the previous exercise, we can then divide the time of each game by the number of moves in each game. This gives us an approximate time the players need to make their moves. </a:t>
            </a:r>
          </a:p>
        </p:txBody>
      </p:sp>
      <p:pic>
        <p:nvPicPr>
          <p:cNvPr id="5" name="Picture 4">
            <a:extLst>
              <a:ext uri="{FF2B5EF4-FFF2-40B4-BE49-F238E27FC236}">
                <a16:creationId xmlns:a16="http://schemas.microsoft.com/office/drawing/2014/main" id="{4351E5E4-F733-4E73-9D02-18313699FC44}"/>
              </a:ext>
            </a:extLst>
          </p:cNvPr>
          <p:cNvPicPr>
            <a:picLocks noChangeAspect="1"/>
          </p:cNvPicPr>
          <p:nvPr/>
        </p:nvPicPr>
        <p:blipFill>
          <a:blip r:embed="rId3"/>
          <a:stretch>
            <a:fillRect/>
          </a:stretch>
        </p:blipFill>
        <p:spPr>
          <a:xfrm>
            <a:off x="2065826" y="2836985"/>
            <a:ext cx="3171825" cy="762000"/>
          </a:xfrm>
          <a:prstGeom prst="rect">
            <a:avLst/>
          </a:prstGeom>
        </p:spPr>
      </p:pic>
    </p:spTree>
    <p:extLst>
      <p:ext uri="{BB962C8B-B14F-4D97-AF65-F5344CB8AC3E}">
        <p14:creationId xmlns:p14="http://schemas.microsoft.com/office/powerpoint/2010/main" val="190500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8"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767072"/>
            <a:ext cx="6594189" cy="1625210"/>
          </a:xfrm>
        </p:spPr>
        <p:txBody>
          <a:bodyPr>
            <a:normAutofit/>
          </a:bodyPr>
          <a:lstStyle/>
          <a:p>
            <a:pPr algn="r"/>
            <a:r>
              <a:rPr lang="en-US" sz="4100" dirty="0">
                <a:solidFill>
                  <a:srgbClr val="FFFFFF"/>
                </a:solidFill>
              </a:rPr>
              <a:t>Histogram #6: Number of Moves in the Opening Ply</a:t>
            </a:r>
          </a:p>
        </p:txBody>
      </p:sp>
      <p:pic>
        <p:nvPicPr>
          <p:cNvPr id="11266" name="Picture 2">
            <a:extLst>
              <a:ext uri="{FF2B5EF4-FFF2-40B4-BE49-F238E27FC236}">
                <a16:creationId xmlns:a16="http://schemas.microsoft.com/office/drawing/2014/main" id="{6DBC0850-2CB8-497E-834C-CA17CA4921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269"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lnSpcReduction="10000"/>
          </a:bodyPr>
          <a:lstStyle/>
          <a:p>
            <a:r>
              <a:rPr lang="en-US" sz="2000" dirty="0">
                <a:solidFill>
                  <a:srgbClr val="FFFFFF"/>
                </a:solidFill>
              </a:rPr>
              <a:t>Many chess games start with by-the-books openings, with names such as </a:t>
            </a:r>
            <a:r>
              <a:rPr lang="en-US" sz="2000" dirty="0" err="1">
                <a:solidFill>
                  <a:srgbClr val="FFFFFF"/>
                </a:solidFill>
              </a:rPr>
              <a:t>Ruy</a:t>
            </a:r>
            <a:r>
              <a:rPr lang="en-US" sz="2000" dirty="0">
                <a:solidFill>
                  <a:srgbClr val="FFFFFF"/>
                </a:solidFill>
              </a:rPr>
              <a:t> Lopez and The Sicilian Game. These openings have a set number of moves until they deviate into a unique game. </a:t>
            </a:r>
          </a:p>
          <a:p>
            <a:r>
              <a:rPr lang="en-US" sz="2000" dirty="0">
                <a:solidFill>
                  <a:srgbClr val="FFFFFF"/>
                </a:solidFill>
              </a:rPr>
              <a:t>The longest opening in this dataset is the “</a:t>
            </a:r>
            <a:r>
              <a:rPr lang="en-US" sz="2000" dirty="0" err="1">
                <a:solidFill>
                  <a:srgbClr val="FFFFFF"/>
                </a:solidFill>
              </a:rPr>
              <a:t>Ruy</a:t>
            </a:r>
            <a:r>
              <a:rPr lang="en-US" sz="2000" dirty="0">
                <a:solidFill>
                  <a:srgbClr val="FFFFFF"/>
                </a:solidFill>
              </a:rPr>
              <a:t> Lopez: Marshall Attack | Modern Main Line” containing 28 moves. </a:t>
            </a:r>
          </a:p>
          <a:p>
            <a:r>
              <a:rPr lang="en-US" sz="2000" dirty="0">
                <a:solidFill>
                  <a:srgbClr val="FFFFFF"/>
                </a:solidFill>
              </a:rPr>
              <a:t>This doesn’t tell us too much about the games themselves, but we might be able to see if more experienced players use more advanced </a:t>
            </a:r>
            <a:r>
              <a:rPr lang="en-US" sz="2000" dirty="0" err="1">
                <a:solidFill>
                  <a:srgbClr val="FFFFFF"/>
                </a:solidFill>
              </a:rPr>
              <a:t>plys</a:t>
            </a:r>
            <a:r>
              <a:rPr lang="en-US" sz="2000" dirty="0">
                <a:solidFill>
                  <a:srgbClr val="FFFFFF"/>
                </a:solidFill>
              </a:rPr>
              <a:t>.</a:t>
            </a:r>
          </a:p>
        </p:txBody>
      </p:sp>
      <p:pic>
        <p:nvPicPr>
          <p:cNvPr id="4" name="Picture 3">
            <a:extLst>
              <a:ext uri="{FF2B5EF4-FFF2-40B4-BE49-F238E27FC236}">
                <a16:creationId xmlns:a16="http://schemas.microsoft.com/office/drawing/2014/main" id="{175173E3-5196-42CE-9237-FC6F3AC04D5A}"/>
              </a:ext>
            </a:extLst>
          </p:cNvPr>
          <p:cNvPicPr>
            <a:picLocks noChangeAspect="1"/>
          </p:cNvPicPr>
          <p:nvPr/>
        </p:nvPicPr>
        <p:blipFill>
          <a:blip r:embed="rId3"/>
          <a:stretch>
            <a:fillRect/>
          </a:stretch>
        </p:blipFill>
        <p:spPr>
          <a:xfrm>
            <a:off x="2127371" y="917725"/>
            <a:ext cx="2028825" cy="657225"/>
          </a:xfrm>
          <a:prstGeom prst="rect">
            <a:avLst/>
          </a:prstGeom>
        </p:spPr>
      </p:pic>
    </p:spTree>
    <p:extLst>
      <p:ext uri="{BB962C8B-B14F-4D97-AF65-F5344CB8AC3E}">
        <p14:creationId xmlns:p14="http://schemas.microsoft.com/office/powerpoint/2010/main" val="308207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Scatterplot #3: Player Ratings vs Opening Ply</a:t>
            </a:r>
          </a:p>
        </p:txBody>
      </p:sp>
      <p:pic>
        <p:nvPicPr>
          <p:cNvPr id="13314" name="Picture 2">
            <a:extLst>
              <a:ext uri="{FF2B5EF4-FFF2-40B4-BE49-F238E27FC236}">
                <a16:creationId xmlns:a16="http://schemas.microsoft.com/office/drawing/2014/main" id="{75A872BD-A852-440D-BBEF-B7B3E93E9B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3" r="1" b="541"/>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1900" dirty="0">
                <a:solidFill>
                  <a:srgbClr val="FFFFFF"/>
                </a:solidFill>
              </a:rPr>
              <a:t>We have a very gradual slope in our scatterplot comparing Player Ratings and Opening </a:t>
            </a:r>
            <a:r>
              <a:rPr lang="en-US" sz="1900" dirty="0" err="1">
                <a:solidFill>
                  <a:srgbClr val="FFFFFF"/>
                </a:solidFill>
              </a:rPr>
              <a:t>Plys</a:t>
            </a:r>
            <a:r>
              <a:rPr lang="en-US" sz="1900" dirty="0">
                <a:solidFill>
                  <a:srgbClr val="FFFFFF"/>
                </a:solidFill>
              </a:rPr>
              <a:t>. </a:t>
            </a:r>
          </a:p>
          <a:p>
            <a:r>
              <a:rPr lang="en-US" sz="1900" dirty="0">
                <a:solidFill>
                  <a:srgbClr val="FFFFFF"/>
                </a:solidFill>
              </a:rPr>
              <a:t>This would indicate that more experienced players use more “by-the-book” openings while inexperienced players make more unpredictable moves.</a:t>
            </a:r>
          </a:p>
        </p:txBody>
      </p:sp>
      <p:pic>
        <p:nvPicPr>
          <p:cNvPr id="5" name="Picture 4">
            <a:extLst>
              <a:ext uri="{FF2B5EF4-FFF2-40B4-BE49-F238E27FC236}">
                <a16:creationId xmlns:a16="http://schemas.microsoft.com/office/drawing/2014/main" id="{2C664A7A-343C-4F56-9C21-E161433124FC}"/>
              </a:ext>
            </a:extLst>
          </p:cNvPr>
          <p:cNvPicPr>
            <a:picLocks noChangeAspect="1"/>
          </p:cNvPicPr>
          <p:nvPr/>
        </p:nvPicPr>
        <p:blipFill>
          <a:blip r:embed="rId3"/>
          <a:stretch>
            <a:fillRect/>
          </a:stretch>
        </p:blipFill>
        <p:spPr>
          <a:xfrm>
            <a:off x="737942" y="2755261"/>
            <a:ext cx="2971800" cy="400050"/>
          </a:xfrm>
          <a:prstGeom prst="rect">
            <a:avLst/>
          </a:prstGeom>
        </p:spPr>
      </p:pic>
    </p:spTree>
    <p:extLst>
      <p:ext uri="{BB962C8B-B14F-4D97-AF65-F5344CB8AC3E}">
        <p14:creationId xmlns:p14="http://schemas.microsoft.com/office/powerpoint/2010/main" val="183722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fontScale="90000"/>
          </a:bodyPr>
          <a:lstStyle/>
          <a:p>
            <a:r>
              <a:rPr lang="en-US" dirty="0">
                <a:solidFill>
                  <a:srgbClr val="FFFFFF"/>
                </a:solidFill>
              </a:rPr>
              <a:t>Scatterplot #4: Player Ratings vs Opening Ply (Jittered)</a:t>
            </a:r>
          </a:p>
        </p:txBody>
      </p:sp>
      <p:pic>
        <p:nvPicPr>
          <p:cNvPr id="14338" name="Picture 2">
            <a:extLst>
              <a:ext uri="{FF2B5EF4-FFF2-40B4-BE49-F238E27FC236}">
                <a16:creationId xmlns:a16="http://schemas.microsoft.com/office/drawing/2014/main" id="{4AA7BB4F-1B47-4065-B97A-76488F7F7B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83" r="1" b="1"/>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We can add some jitter to our previous chart to make the data more obvious. </a:t>
            </a:r>
          </a:p>
          <a:p>
            <a:endParaRPr lang="en-US" sz="2000" dirty="0">
              <a:solidFill>
                <a:srgbClr val="FFFFFF"/>
              </a:solidFill>
            </a:endParaRPr>
          </a:p>
        </p:txBody>
      </p:sp>
      <p:pic>
        <p:nvPicPr>
          <p:cNvPr id="4" name="Picture 3">
            <a:extLst>
              <a:ext uri="{FF2B5EF4-FFF2-40B4-BE49-F238E27FC236}">
                <a16:creationId xmlns:a16="http://schemas.microsoft.com/office/drawing/2014/main" id="{8AB2622E-D80F-4348-9FB1-421F5BF3DB9C}"/>
              </a:ext>
            </a:extLst>
          </p:cNvPr>
          <p:cNvPicPr>
            <a:picLocks noChangeAspect="1"/>
          </p:cNvPicPr>
          <p:nvPr/>
        </p:nvPicPr>
        <p:blipFill>
          <a:blip r:embed="rId3"/>
          <a:stretch>
            <a:fillRect/>
          </a:stretch>
        </p:blipFill>
        <p:spPr>
          <a:xfrm>
            <a:off x="737942" y="2734306"/>
            <a:ext cx="2971800" cy="400050"/>
          </a:xfrm>
          <a:prstGeom prst="rect">
            <a:avLst/>
          </a:prstGeom>
        </p:spPr>
      </p:pic>
    </p:spTree>
    <p:extLst>
      <p:ext uri="{BB962C8B-B14F-4D97-AF65-F5344CB8AC3E}">
        <p14:creationId xmlns:p14="http://schemas.microsoft.com/office/powerpoint/2010/main" val="421614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sz="4100" dirty="0">
                <a:solidFill>
                  <a:srgbClr val="FFFFFF"/>
                </a:solidFill>
              </a:rPr>
              <a:t>Histogram #7:Number of Moves fil First Capture</a:t>
            </a:r>
          </a:p>
        </p:txBody>
      </p:sp>
      <p:pic>
        <p:nvPicPr>
          <p:cNvPr id="1026" name="Picture 2">
            <a:extLst>
              <a:ext uri="{FF2B5EF4-FFF2-40B4-BE49-F238E27FC236}">
                <a16:creationId xmlns:a16="http://schemas.microsoft.com/office/drawing/2014/main" id="{7B48992A-E87A-4118-A40E-C2548E7B81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By parsing our move data, we can search for “x” in our string to find where the first move was made. </a:t>
            </a:r>
          </a:p>
          <a:p>
            <a:r>
              <a:rPr lang="en-US" sz="2000" dirty="0">
                <a:solidFill>
                  <a:srgbClr val="FFFFFF"/>
                </a:solidFill>
              </a:rPr>
              <a:t>Our first capture only begins at move 3 since moves 1 and 2 are spent developing pieces. </a:t>
            </a:r>
          </a:p>
          <a:p>
            <a:r>
              <a:rPr lang="en-US" sz="2000" dirty="0">
                <a:solidFill>
                  <a:srgbClr val="FFFFFF"/>
                </a:solidFill>
              </a:rPr>
              <a:t>Our mode for this data occurs on black’s turn on the 6</a:t>
            </a:r>
            <a:r>
              <a:rPr lang="en-US" sz="2000" baseline="30000" dirty="0">
                <a:solidFill>
                  <a:srgbClr val="FFFFFF"/>
                </a:solidFill>
              </a:rPr>
              <a:t>th</a:t>
            </a:r>
            <a:r>
              <a:rPr lang="en-US" sz="2000" dirty="0">
                <a:solidFill>
                  <a:srgbClr val="FFFFFF"/>
                </a:solidFill>
              </a:rPr>
              <a:t> move. </a:t>
            </a:r>
          </a:p>
          <a:p>
            <a:endParaRPr lang="en-US" sz="2000" dirty="0">
              <a:solidFill>
                <a:srgbClr val="FFFFFF"/>
              </a:solidFill>
            </a:endParaRPr>
          </a:p>
        </p:txBody>
      </p:sp>
      <p:pic>
        <p:nvPicPr>
          <p:cNvPr id="5" name="Picture 4">
            <a:extLst>
              <a:ext uri="{FF2B5EF4-FFF2-40B4-BE49-F238E27FC236}">
                <a16:creationId xmlns:a16="http://schemas.microsoft.com/office/drawing/2014/main" id="{D97D2678-92BD-4D93-9B2A-DC289435151D}"/>
              </a:ext>
            </a:extLst>
          </p:cNvPr>
          <p:cNvPicPr>
            <a:picLocks noChangeAspect="1"/>
          </p:cNvPicPr>
          <p:nvPr/>
        </p:nvPicPr>
        <p:blipFill>
          <a:blip r:embed="rId3"/>
          <a:stretch>
            <a:fillRect/>
          </a:stretch>
        </p:blipFill>
        <p:spPr>
          <a:xfrm>
            <a:off x="1911981" y="2760031"/>
            <a:ext cx="3343275" cy="876300"/>
          </a:xfrm>
          <a:prstGeom prst="rect">
            <a:avLst/>
          </a:prstGeom>
        </p:spPr>
      </p:pic>
    </p:spTree>
    <p:extLst>
      <p:ext uri="{BB962C8B-B14F-4D97-AF65-F5344CB8AC3E}">
        <p14:creationId xmlns:p14="http://schemas.microsoft.com/office/powerpoint/2010/main" val="342421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19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1051560" y="586822"/>
            <a:ext cx="3657600" cy="1645920"/>
          </a:xfrm>
        </p:spPr>
        <p:txBody>
          <a:bodyPr>
            <a:normAutofit/>
          </a:bodyPr>
          <a:lstStyle/>
          <a:p>
            <a:r>
              <a:rPr lang="en-US" sz="3000"/>
              <a:t>Line Graph: Analyzing Game Scores using Stockfish</a:t>
            </a:r>
          </a:p>
        </p:txBody>
      </p:sp>
      <p:sp>
        <p:nvSpPr>
          <p:cNvPr id="194" name="Rectangle 19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5" name="Rectangle 19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5250106" y="586822"/>
            <a:ext cx="6106742" cy="1645920"/>
          </a:xfrm>
        </p:spPr>
        <p:txBody>
          <a:bodyPr anchor="ctr">
            <a:normAutofit/>
          </a:bodyPr>
          <a:lstStyle/>
          <a:p>
            <a:r>
              <a:rPr lang="en-US" sz="1300" dirty="0"/>
              <a:t>We can utilize a chess engine, </a:t>
            </a:r>
            <a:r>
              <a:rPr lang="en-US" sz="1300" dirty="0" err="1"/>
              <a:t>Stockfish</a:t>
            </a:r>
            <a:r>
              <a:rPr lang="en-US" sz="1300" dirty="0"/>
              <a:t>, to analyze our chess games. This takes quite a long time though since each move has to be analyzed against a variety of other moves 20 moves deep. </a:t>
            </a:r>
          </a:p>
          <a:p>
            <a:r>
              <a:rPr lang="en-US" sz="1300" dirty="0"/>
              <a:t>In this game, black dominates the game having full possession of the board, forcing White to resign. </a:t>
            </a:r>
          </a:p>
          <a:p>
            <a:r>
              <a:rPr lang="en-US" sz="1300" dirty="0"/>
              <a:t>Our engine outputs a numeric value for each move. If the value is negative, black has the advantage. A positive value would indicate White has the advantage.</a:t>
            </a:r>
          </a:p>
        </p:txBody>
      </p:sp>
      <p:pic>
        <p:nvPicPr>
          <p:cNvPr id="7" name="Picture 6" descr="A picture containing diagram&#10;&#10;Description automatically generated">
            <a:extLst>
              <a:ext uri="{FF2B5EF4-FFF2-40B4-BE49-F238E27FC236}">
                <a16:creationId xmlns:a16="http://schemas.microsoft.com/office/drawing/2014/main" id="{294E46A6-A801-4133-A2CA-BDFF6F334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22" y="2702763"/>
            <a:ext cx="3956428" cy="3956428"/>
          </a:xfrm>
          <a:prstGeom prst="rect">
            <a:avLst/>
          </a:prstGeom>
        </p:spPr>
      </p:pic>
      <p:pic>
        <p:nvPicPr>
          <p:cNvPr id="3076" name="Picture 4" descr="Chart, line chart&#10;&#10;Description automatically generated">
            <a:extLst>
              <a:ext uri="{FF2B5EF4-FFF2-40B4-BE49-F238E27FC236}">
                <a16:creationId xmlns:a16="http://schemas.microsoft.com/office/drawing/2014/main" id="{5B0405B0-8F18-4060-BAB8-E6F8C92F48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 r="-2" b="-2"/>
          <a:stretch/>
        </p:blipFill>
        <p:spPr bwMode="auto">
          <a:xfrm>
            <a:off x="6198781" y="2874943"/>
            <a:ext cx="5523082" cy="3192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5D20DD9-00A5-4204-91E5-F7CA76BDB3FE}"/>
              </a:ext>
            </a:extLst>
          </p:cNvPr>
          <p:cNvPicPr>
            <a:picLocks noChangeAspect="1"/>
          </p:cNvPicPr>
          <p:nvPr/>
        </p:nvPicPr>
        <p:blipFill>
          <a:blip r:embed="rId4"/>
          <a:stretch>
            <a:fillRect/>
          </a:stretch>
        </p:blipFill>
        <p:spPr>
          <a:xfrm>
            <a:off x="6198781" y="6213261"/>
            <a:ext cx="5686425" cy="542925"/>
          </a:xfrm>
          <a:prstGeom prst="rect">
            <a:avLst/>
          </a:prstGeom>
        </p:spPr>
      </p:pic>
    </p:spTree>
    <p:extLst>
      <p:ext uri="{BB962C8B-B14F-4D97-AF65-F5344CB8AC3E}">
        <p14:creationId xmlns:p14="http://schemas.microsoft.com/office/powerpoint/2010/main" val="1405344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457201" y="412454"/>
            <a:ext cx="2381250" cy="2101850"/>
          </a:xfrm>
        </p:spPr>
        <p:txBody>
          <a:bodyPr>
            <a:normAutofit/>
          </a:bodyPr>
          <a:lstStyle/>
          <a:p>
            <a:r>
              <a:rPr lang="en-US" sz="2800"/>
              <a:t>Bar Plot #1: Win Rates</a:t>
            </a:r>
          </a:p>
        </p:txBody>
      </p:sp>
      <p:sp>
        <p:nvSpPr>
          <p:cNvPr id="139" name="Rectangle 138">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3157538" y="412454"/>
            <a:ext cx="3243262" cy="2101850"/>
          </a:xfrm>
        </p:spPr>
        <p:txBody>
          <a:bodyPr anchor="ctr">
            <a:normAutofit/>
          </a:bodyPr>
          <a:lstStyle/>
          <a:p>
            <a:r>
              <a:rPr lang="en-US" sz="1700"/>
              <a:t>From initial obervations, we can see that white does win more often than black. </a:t>
            </a:r>
          </a:p>
          <a:p>
            <a:endParaRPr lang="en-US" sz="1700"/>
          </a:p>
        </p:txBody>
      </p:sp>
      <p:pic>
        <p:nvPicPr>
          <p:cNvPr id="16386" name="Picture 2">
            <a:extLst>
              <a:ext uri="{FF2B5EF4-FFF2-40B4-BE49-F238E27FC236}">
                <a16:creationId xmlns:a16="http://schemas.microsoft.com/office/drawing/2014/main" id="{28E654E3-A978-49E3-8A53-793052EF7B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1" r="2638"/>
          <a:stretch/>
        </p:blipFill>
        <p:spPr bwMode="auto">
          <a:xfrm>
            <a:off x="20" y="2959630"/>
            <a:ext cx="6400781" cy="389837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0E1420C0-EE81-43F2-9287-601568D22B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55" r="7168"/>
          <a:stretch/>
        </p:blipFill>
        <p:spPr bwMode="auto">
          <a:xfrm>
            <a:off x="6591299" y="1"/>
            <a:ext cx="560070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8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Bar Plot #2: The First Move</a:t>
            </a:r>
          </a:p>
        </p:txBody>
      </p:sp>
      <p:pic>
        <p:nvPicPr>
          <p:cNvPr id="23554" name="Picture 2" descr="Shape, rectangle&#10;&#10;Description automatically generated">
            <a:extLst>
              <a:ext uri="{FF2B5EF4-FFF2-40B4-BE49-F238E27FC236}">
                <a16:creationId xmlns:a16="http://schemas.microsoft.com/office/drawing/2014/main" id="{05FC96B1-1F50-449C-9E10-B925E14324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60"/>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lnSpcReduction="10000"/>
          </a:bodyPr>
          <a:lstStyle/>
          <a:p>
            <a:r>
              <a:rPr lang="en-US" sz="2000" dirty="0">
                <a:solidFill>
                  <a:srgbClr val="FFFFFF"/>
                </a:solidFill>
              </a:rPr>
              <a:t>When first starting the match, white has 20 possible openings. They can move one of their 8 pawns forward 1 or 2 ranks, totaling 16 moves, or they can move one of their two knights to the two spots on the third rank, adding another 4 possible moves.</a:t>
            </a:r>
          </a:p>
          <a:p>
            <a:r>
              <a:rPr lang="en-US" sz="2000" dirty="0">
                <a:solidFill>
                  <a:srgbClr val="FFFFFF"/>
                </a:solidFill>
              </a:rPr>
              <a:t>Since the primary objective in the start of the game is to control the center of the board, we see e4, “The King’s Pawn Opening” and d4, “The Queens Pawn Opening” dominating the rest of the moves. </a:t>
            </a:r>
          </a:p>
        </p:txBody>
      </p:sp>
    </p:spTree>
    <p:extLst>
      <p:ext uri="{BB962C8B-B14F-4D97-AF65-F5344CB8AC3E}">
        <p14:creationId xmlns:p14="http://schemas.microsoft.com/office/powerpoint/2010/main" val="1953576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Bar Plot #3: Retaliation: Black’s First Move</a:t>
            </a:r>
          </a:p>
        </p:txBody>
      </p:sp>
      <p:pic>
        <p:nvPicPr>
          <p:cNvPr id="24582" name="Picture 6">
            <a:extLst>
              <a:ext uri="{FF2B5EF4-FFF2-40B4-BE49-F238E27FC236}">
                <a16:creationId xmlns:a16="http://schemas.microsoft.com/office/drawing/2014/main" id="{609DEAA5-3A22-448D-9754-33DDC7508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605"/>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Since e4 is the most common opening for White, we can check black’s retaliation. Most common retaliation in this dataset is e5, “The Kings Pawn Game,” followed by c5, “The Sicilian Defense.” </a:t>
            </a:r>
          </a:p>
        </p:txBody>
      </p:sp>
    </p:spTree>
    <p:extLst>
      <p:ext uri="{BB962C8B-B14F-4D97-AF65-F5344CB8AC3E}">
        <p14:creationId xmlns:p14="http://schemas.microsoft.com/office/powerpoint/2010/main" val="49974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7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sz="4100" dirty="0">
                <a:solidFill>
                  <a:srgbClr val="FFFFFF"/>
                </a:solidFill>
              </a:rPr>
              <a:t>Bar Plot #4: Most Common Openings and Win Rate</a:t>
            </a:r>
          </a:p>
        </p:txBody>
      </p:sp>
      <p:pic>
        <p:nvPicPr>
          <p:cNvPr id="4" name="Picture 4">
            <a:extLst>
              <a:ext uri="{FF2B5EF4-FFF2-40B4-BE49-F238E27FC236}">
                <a16:creationId xmlns:a16="http://schemas.microsoft.com/office/drawing/2014/main" id="{DFA0CBD5-1A13-4842-B20F-5BBF2B9159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46" r="1" b="901"/>
          <a:stretch/>
        </p:blipFill>
        <p:spPr bwMode="auto">
          <a:xfrm>
            <a:off x="524256" y="2285998"/>
            <a:ext cx="6334051" cy="4425520"/>
          </a:xfrm>
          <a:prstGeom prst="rect">
            <a:avLst/>
          </a:prstGeom>
          <a:noFill/>
          <a:extLst>
            <a:ext uri="{909E8E84-426E-40DD-AFC4-6F175D3DCCD1}">
              <a14:hiddenFill xmlns:a14="http://schemas.microsoft.com/office/drawing/2010/main">
                <a:solidFill>
                  <a:srgbClr val="FFFFFF"/>
                </a:solidFill>
              </a14:hiddenFill>
            </a:ext>
          </a:extLst>
        </p:spPr>
      </p:pic>
      <p:sp>
        <p:nvSpPr>
          <p:cNvPr id="15368" name="Rectangle 7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White has an advantage with the most common game openings except for the Sicilian Defense and Queens Pawn Game.</a:t>
            </a:r>
          </a:p>
          <a:p>
            <a:r>
              <a:rPr lang="en-US" sz="2000" dirty="0">
                <a:solidFill>
                  <a:srgbClr val="FFFFFF"/>
                </a:solidFill>
              </a:rPr>
              <a:t>According to this data, we can say that, if you are the black player, you have a better chance of winning the game by playing c5 in retaliation to e4. </a:t>
            </a:r>
          </a:p>
          <a:p>
            <a:r>
              <a:rPr lang="en-US" sz="2000" dirty="0">
                <a:solidFill>
                  <a:srgbClr val="FFFFFF"/>
                </a:solidFill>
              </a:rPr>
              <a:t>We can prove this statistically using the Chi-Squared test.</a:t>
            </a:r>
          </a:p>
          <a:p>
            <a:endParaRPr lang="en-US" sz="2000" dirty="0">
              <a:solidFill>
                <a:srgbClr val="FFFFFF"/>
              </a:solidFill>
            </a:endParaRPr>
          </a:p>
        </p:txBody>
      </p:sp>
    </p:spTree>
    <p:extLst>
      <p:ext uri="{BB962C8B-B14F-4D97-AF65-F5344CB8AC3E}">
        <p14:creationId xmlns:p14="http://schemas.microsoft.com/office/powerpoint/2010/main" val="95948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541E1-688E-472C-9885-287D6E15CFCB}"/>
              </a:ext>
            </a:extLst>
          </p:cNvPr>
          <p:cNvSpPr>
            <a:spLocks noGrp="1"/>
          </p:cNvSpPr>
          <p:nvPr>
            <p:ph type="title"/>
          </p:nvPr>
        </p:nvSpPr>
        <p:spPr>
          <a:xfrm>
            <a:off x="6412091" y="501651"/>
            <a:ext cx="4395340" cy="1716255"/>
          </a:xfrm>
        </p:spPr>
        <p:txBody>
          <a:bodyPr anchor="b">
            <a:normAutofit/>
          </a:bodyPr>
          <a:lstStyle/>
          <a:p>
            <a:r>
              <a:rPr lang="en-US" sz="5600"/>
              <a:t>The Data</a:t>
            </a:r>
          </a:p>
        </p:txBody>
      </p:sp>
      <p:sp>
        <p:nvSpPr>
          <p:cNvPr id="57" name="Rectangle 5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square&#10;&#10;Description automatically generated">
            <a:extLst>
              <a:ext uri="{FF2B5EF4-FFF2-40B4-BE49-F238E27FC236}">
                <a16:creationId xmlns:a16="http://schemas.microsoft.com/office/drawing/2014/main" id="{4EB063ED-D27D-4417-8538-2EFFCB9BE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794453"/>
            <a:ext cx="5221625" cy="5269094"/>
          </a:xfrm>
          <a:prstGeom prst="rect">
            <a:avLst/>
          </a:prstGeom>
        </p:spPr>
      </p:pic>
      <p:sp>
        <p:nvSpPr>
          <p:cNvPr id="3" name="Content Placeholder 2">
            <a:extLst>
              <a:ext uri="{FF2B5EF4-FFF2-40B4-BE49-F238E27FC236}">
                <a16:creationId xmlns:a16="http://schemas.microsoft.com/office/drawing/2014/main" id="{81B0F5BC-FD80-4992-A5F7-FAC83D5815B4}"/>
              </a:ext>
            </a:extLst>
          </p:cNvPr>
          <p:cNvSpPr>
            <a:spLocks noGrp="1"/>
          </p:cNvSpPr>
          <p:nvPr>
            <p:ph idx="1"/>
          </p:nvPr>
        </p:nvSpPr>
        <p:spPr>
          <a:xfrm>
            <a:off x="6392583" y="2645922"/>
            <a:ext cx="4434721" cy="3710427"/>
          </a:xfrm>
        </p:spPr>
        <p:txBody>
          <a:bodyPr anchor="t">
            <a:normAutofit/>
          </a:bodyPr>
          <a:lstStyle/>
          <a:p>
            <a:pPr marL="0" indent="0">
              <a:buNone/>
            </a:pPr>
            <a:r>
              <a:rPr lang="en-US" sz="2000" dirty="0">
                <a:solidFill>
                  <a:schemeClr val="tx1">
                    <a:alpha val="80000"/>
                  </a:schemeClr>
                </a:solidFill>
              </a:rPr>
              <a:t>For this project, I’ll be utilizing a dataset available on Kaggle.com, </a:t>
            </a:r>
            <a:r>
              <a:rPr lang="en-US" sz="2000" dirty="0">
                <a:solidFill>
                  <a:schemeClr val="tx1">
                    <a:alpha val="80000"/>
                  </a:schemeClr>
                </a:solidFill>
                <a:hlinkClick r:id="rId3"/>
              </a:rPr>
              <a:t>Chess Game Dataset (</a:t>
            </a:r>
            <a:r>
              <a:rPr lang="en-US" sz="2000" dirty="0" err="1">
                <a:solidFill>
                  <a:schemeClr val="tx1">
                    <a:alpha val="80000"/>
                  </a:schemeClr>
                </a:solidFill>
                <a:hlinkClick r:id="rId3"/>
              </a:rPr>
              <a:t>Lichess</a:t>
            </a:r>
            <a:r>
              <a:rPr lang="en-US" sz="2000" dirty="0">
                <a:solidFill>
                  <a:schemeClr val="tx1">
                    <a:alpha val="80000"/>
                  </a:schemeClr>
                </a:solidFill>
                <a:hlinkClick r:id="rId3"/>
              </a:rPr>
              <a:t>)</a:t>
            </a:r>
            <a:r>
              <a:rPr lang="en-US" sz="2000" dirty="0">
                <a:solidFill>
                  <a:schemeClr val="tx1">
                    <a:alpha val="80000"/>
                  </a:schemeClr>
                </a:solidFill>
              </a:rPr>
              <a:t>, a dataset created by Mitchell Jolly in 2017. The dataset contains more than 20,000 online chess games which were collected from Lichess.org, a website that allows users to play and learn chess without the hassle of pieces and boards. </a:t>
            </a:r>
          </a:p>
        </p:txBody>
      </p:sp>
      <p:cxnSp>
        <p:nvCxnSpPr>
          <p:cNvPr id="59" name="Straight Connector 5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494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Chi-Squared Test: White has the advantage. </a:t>
            </a:r>
          </a:p>
        </p:txBody>
      </p:sp>
      <p:pic>
        <p:nvPicPr>
          <p:cNvPr id="26626" name="Picture 2">
            <a:extLst>
              <a:ext uri="{FF2B5EF4-FFF2-40B4-BE49-F238E27FC236}">
                <a16:creationId xmlns:a16="http://schemas.microsoft.com/office/drawing/2014/main" id="{162AE985-932F-48FE-A9D5-6DE117909C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604" r="1" b="1"/>
          <a:stretch/>
        </p:blipFill>
        <p:spPr bwMode="auto">
          <a:xfrm>
            <a:off x="327547" y="2294311"/>
            <a:ext cx="7058306" cy="424915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Performing a Chi-Squared test on our dataset, we can see that Whites advantage is very prominent. We have a p-value very close to zero, indicating that this isn’t some sporadic event. </a:t>
            </a:r>
          </a:p>
          <a:p>
            <a:endParaRPr lang="en-US" sz="2000" dirty="0">
              <a:solidFill>
                <a:srgbClr val="FFFFFF"/>
              </a:solidFill>
            </a:endParaRPr>
          </a:p>
        </p:txBody>
      </p:sp>
      <p:pic>
        <p:nvPicPr>
          <p:cNvPr id="5" name="Picture 4">
            <a:extLst>
              <a:ext uri="{FF2B5EF4-FFF2-40B4-BE49-F238E27FC236}">
                <a16:creationId xmlns:a16="http://schemas.microsoft.com/office/drawing/2014/main" id="{992A6456-A6A2-4EBE-B27D-4C698607AB10}"/>
              </a:ext>
            </a:extLst>
          </p:cNvPr>
          <p:cNvPicPr>
            <a:picLocks noChangeAspect="1"/>
          </p:cNvPicPr>
          <p:nvPr/>
        </p:nvPicPr>
        <p:blipFill>
          <a:blip r:embed="rId3"/>
          <a:stretch>
            <a:fillRect/>
          </a:stretch>
        </p:blipFill>
        <p:spPr>
          <a:xfrm>
            <a:off x="8070050" y="4924451"/>
            <a:ext cx="3343275" cy="1228725"/>
          </a:xfrm>
          <a:prstGeom prst="rect">
            <a:avLst/>
          </a:prstGeom>
        </p:spPr>
      </p:pic>
    </p:spTree>
    <p:extLst>
      <p:ext uri="{BB962C8B-B14F-4D97-AF65-F5344CB8AC3E}">
        <p14:creationId xmlns:p14="http://schemas.microsoft.com/office/powerpoint/2010/main" val="1441388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Blacks Comeback: The Sicilian Defense. </a:t>
            </a:r>
          </a:p>
        </p:txBody>
      </p:sp>
      <p:pic>
        <p:nvPicPr>
          <p:cNvPr id="6" name="Picture 4">
            <a:extLst>
              <a:ext uri="{FF2B5EF4-FFF2-40B4-BE49-F238E27FC236}">
                <a16:creationId xmlns:a16="http://schemas.microsoft.com/office/drawing/2014/main" id="{223C29CA-2B86-4524-8ACC-2633B7EC0F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1" b="-686"/>
          <a:stretch/>
        </p:blipFill>
        <p:spPr bwMode="auto">
          <a:xfrm>
            <a:off x="327547" y="2355151"/>
            <a:ext cx="7058306" cy="422853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576903"/>
            <a:ext cx="3424739" cy="4852362"/>
          </a:xfrm>
        </p:spPr>
        <p:txBody>
          <a:bodyPr anchor="ctr">
            <a:normAutofit/>
          </a:bodyPr>
          <a:lstStyle/>
          <a:p>
            <a:r>
              <a:rPr lang="en-US" sz="2000" dirty="0">
                <a:solidFill>
                  <a:srgbClr val="FFFFFF"/>
                </a:solidFill>
              </a:rPr>
              <a:t>There are a few situations that Black can regain a significant advantage during the first few moves of the game. Like we stated before, the odds of black winning a Sicilian Game were larger than Whites. Our Chi-Squared test shows that this trend is significant, so if your opponent plays e4, make sure you play c5</a:t>
            </a:r>
          </a:p>
          <a:p>
            <a:endParaRPr lang="en-US" sz="2000" dirty="0">
              <a:solidFill>
                <a:srgbClr val="FFFFFF"/>
              </a:solidFill>
            </a:endParaRPr>
          </a:p>
        </p:txBody>
      </p:sp>
      <p:pic>
        <p:nvPicPr>
          <p:cNvPr id="7" name="Picture 6">
            <a:extLst>
              <a:ext uri="{FF2B5EF4-FFF2-40B4-BE49-F238E27FC236}">
                <a16:creationId xmlns:a16="http://schemas.microsoft.com/office/drawing/2014/main" id="{D49B69E2-D835-48AC-B08A-1B9E0310E2A0}"/>
              </a:ext>
            </a:extLst>
          </p:cNvPr>
          <p:cNvPicPr>
            <a:picLocks noChangeAspect="1"/>
          </p:cNvPicPr>
          <p:nvPr/>
        </p:nvPicPr>
        <p:blipFill>
          <a:blip r:embed="rId3"/>
          <a:stretch>
            <a:fillRect/>
          </a:stretch>
        </p:blipFill>
        <p:spPr>
          <a:xfrm>
            <a:off x="8135939" y="4853034"/>
            <a:ext cx="3190875" cy="1200150"/>
          </a:xfrm>
          <a:prstGeom prst="rect">
            <a:avLst/>
          </a:prstGeom>
        </p:spPr>
      </p:pic>
    </p:spTree>
    <p:extLst>
      <p:ext uri="{BB962C8B-B14F-4D97-AF65-F5344CB8AC3E}">
        <p14:creationId xmlns:p14="http://schemas.microsoft.com/office/powerpoint/2010/main" val="380971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B52F8-7845-4416-9C93-2555A889FA76}"/>
              </a:ext>
            </a:extLst>
          </p:cNvPr>
          <p:cNvSpPr>
            <a:spLocks noGrp="1"/>
          </p:cNvSpPr>
          <p:nvPr>
            <p:ph type="title"/>
          </p:nvPr>
        </p:nvSpPr>
        <p:spPr>
          <a:xfrm>
            <a:off x="589560" y="856180"/>
            <a:ext cx="4560584" cy="1128068"/>
          </a:xfrm>
        </p:spPr>
        <p:txBody>
          <a:bodyPr anchor="ctr">
            <a:normAutofit/>
          </a:bodyPr>
          <a:lstStyle/>
          <a:p>
            <a:r>
              <a:rPr lang="en-US" sz="4000"/>
              <a:t>Conclusion</a:t>
            </a:r>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19A1BD-A10E-48A5-B685-D6073E4EDE97}"/>
              </a:ext>
            </a:extLst>
          </p:cNvPr>
          <p:cNvSpPr>
            <a:spLocks noGrp="1"/>
          </p:cNvSpPr>
          <p:nvPr>
            <p:ph idx="1"/>
          </p:nvPr>
        </p:nvSpPr>
        <p:spPr>
          <a:xfrm>
            <a:off x="590719" y="2330505"/>
            <a:ext cx="4559425" cy="3979585"/>
          </a:xfrm>
        </p:spPr>
        <p:txBody>
          <a:bodyPr anchor="ctr">
            <a:normAutofit/>
          </a:bodyPr>
          <a:lstStyle/>
          <a:p>
            <a:r>
              <a:rPr lang="en-US" sz="1700" dirty="0"/>
              <a:t>Chess is a complicated game. The tides can turn at the slightest miscalculation between either players, so establishing whether or not a player has an advantage over another is a difficult thing to do, especially when we consider that there are 50+ moves after the opening sequence.</a:t>
            </a:r>
          </a:p>
          <a:p>
            <a:r>
              <a:rPr lang="en-US" sz="1700" dirty="0"/>
              <a:t>Using the Chi-Squared hypothesis test, we were able to prove that some openings give both players a slight advantage. Whether or not they are able to capitalize on that advantage is up to the skill of the player. </a:t>
            </a:r>
          </a:p>
          <a:p>
            <a:r>
              <a:rPr lang="en-US" sz="1700" dirty="0"/>
              <a:t>A full breakdown of each openings statistics will be available at the GitHub </a:t>
            </a:r>
            <a:r>
              <a:rPr lang="en-US" sz="1700" dirty="0" err="1"/>
              <a:t>Jupyter</a:t>
            </a:r>
            <a:r>
              <a:rPr lang="en-US" sz="1700" dirty="0"/>
              <a:t> Notebook </a:t>
            </a:r>
            <a:r>
              <a:rPr lang="en-US" sz="1700" dirty="0">
                <a:hlinkClick r:id="rId2"/>
              </a:rPr>
              <a:t>here</a:t>
            </a:r>
            <a:r>
              <a:rPr lang="en-US" sz="1700" dirty="0"/>
              <a:t>.</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bject, person, table&#10;&#10;Description automatically generated">
            <a:extLst>
              <a:ext uri="{FF2B5EF4-FFF2-40B4-BE49-F238E27FC236}">
                <a16:creationId xmlns:a16="http://schemas.microsoft.com/office/drawing/2014/main" id="{09F6411F-C96E-4427-BE74-7F85C47F3917}"/>
              </a:ext>
            </a:extLst>
          </p:cNvPr>
          <p:cNvPicPr>
            <a:picLocks noChangeAspect="1"/>
          </p:cNvPicPr>
          <p:nvPr/>
        </p:nvPicPr>
        <p:blipFill rotWithShape="1">
          <a:blip r:embed="rId3">
            <a:extLst>
              <a:ext uri="{28A0092B-C50C-407E-A947-70E740481C1C}">
                <a14:useLocalDpi xmlns:a14="http://schemas.microsoft.com/office/drawing/2010/main" val="0"/>
              </a:ext>
            </a:extLst>
          </a:blip>
          <a:srcRect l="18130" r="13526" b="-2"/>
          <a:stretch/>
        </p:blipFill>
        <p:spPr>
          <a:xfrm>
            <a:off x="5977788" y="799352"/>
            <a:ext cx="5425410" cy="5259296"/>
          </a:xfrm>
          <a:prstGeom prst="rect">
            <a:avLst/>
          </a:prstGeom>
        </p:spPr>
      </p:pic>
    </p:spTree>
    <p:extLst>
      <p:ext uri="{BB962C8B-B14F-4D97-AF65-F5344CB8AC3E}">
        <p14:creationId xmlns:p14="http://schemas.microsoft.com/office/powerpoint/2010/main" val="410720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21559-4F6B-49B1-AC2E-956D7AA0A229}"/>
              </a:ext>
            </a:extLst>
          </p:cNvPr>
          <p:cNvSpPr>
            <a:spLocks noGrp="1"/>
          </p:cNvSpPr>
          <p:nvPr>
            <p:ph type="title"/>
          </p:nvPr>
        </p:nvSpPr>
        <p:spPr>
          <a:xfrm>
            <a:off x="838200" y="365126"/>
            <a:ext cx="10515600" cy="1094740"/>
          </a:xfrm>
        </p:spPr>
        <p:txBody>
          <a:bodyPr vert="horz" lIns="91440" tIns="45720" rIns="91440" bIns="45720" rtlCol="0" anchor="ctr">
            <a:normAutofit/>
          </a:bodyPr>
          <a:lstStyle/>
          <a:p>
            <a:r>
              <a:rPr lang="en-US" kern="1200" dirty="0">
                <a:solidFill>
                  <a:schemeClr val="bg1"/>
                </a:solidFill>
                <a:latin typeface="+mj-lt"/>
                <a:ea typeface="+mj-ea"/>
                <a:cs typeface="+mj-cs"/>
              </a:rPr>
              <a:t>The Data	</a:t>
            </a:r>
          </a:p>
        </p:txBody>
      </p:sp>
      <p:sp useBgFill="1">
        <p:nvSpPr>
          <p:cNvPr id="77" name="Rectangle 76">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9AB828-C25C-40EF-92BE-871E7383BFD0}"/>
              </a:ext>
            </a:extLst>
          </p:cNvPr>
          <p:cNvSpPr>
            <a:spLocks noGrp="1"/>
          </p:cNvSpPr>
          <p:nvPr>
            <p:ph idx="1"/>
          </p:nvPr>
        </p:nvSpPr>
        <p:spPr>
          <a:xfrm>
            <a:off x="838200" y="2100579"/>
            <a:ext cx="5097779" cy="4076383"/>
          </a:xfrm>
        </p:spPr>
        <p:txBody>
          <a:bodyPr vert="horz" lIns="91440" tIns="45720" rIns="91440" bIns="45720" rtlCol="0" anchor="ctr">
            <a:normAutofit/>
          </a:bodyPr>
          <a:lstStyle/>
          <a:p>
            <a:r>
              <a:rPr lang="en-US" sz="1400" dirty="0"/>
              <a:t>Game ID – Each game has a unique identification code. We probably only use this to verify there are no repeated games in our dataset.</a:t>
            </a:r>
          </a:p>
          <a:p>
            <a:r>
              <a:rPr lang="en-US" sz="1400" dirty="0"/>
              <a:t>Rated (T/F) – </a:t>
            </a:r>
            <a:r>
              <a:rPr lang="en-US" sz="1400" dirty="0" err="1"/>
              <a:t>Lichess</a:t>
            </a:r>
            <a:r>
              <a:rPr lang="en-US" sz="1400" dirty="0"/>
              <a:t> games can be rated and non-rated. Rated games give the winner of the game a higher Elo score and the loser a lower Elo score. Non-rated games don’t impact scores</a:t>
            </a:r>
          </a:p>
          <a:p>
            <a:r>
              <a:rPr lang="en-US" sz="1400" dirty="0"/>
              <a:t>Start Time – The start time of the game (Unix Timestamp)</a:t>
            </a:r>
          </a:p>
          <a:p>
            <a:r>
              <a:rPr lang="en-US" sz="1400" dirty="0"/>
              <a:t>End Time – The end time of the game (Unix Timestamp)</a:t>
            </a:r>
          </a:p>
          <a:p>
            <a:r>
              <a:rPr lang="en-US" sz="1400" dirty="0"/>
              <a:t>Number of Turns – The number of moves made in the game by both black and white. This is somewhat of a poor name since 1 turn involves moves from both players by FIDE definition.</a:t>
            </a:r>
          </a:p>
          <a:p>
            <a:r>
              <a:rPr lang="en-US" sz="1400" dirty="0"/>
              <a:t>Victory Status – How did the game end? Checkmate, Timeout, or Resignation.</a:t>
            </a:r>
          </a:p>
          <a:p>
            <a:r>
              <a:rPr lang="en-US" sz="1400" dirty="0"/>
              <a:t>Winner – The winner of the game. White, Black, or Draw</a:t>
            </a:r>
          </a:p>
        </p:txBody>
      </p:sp>
      <p:sp>
        <p:nvSpPr>
          <p:cNvPr id="53" name="TextBox 52">
            <a:extLst>
              <a:ext uri="{FF2B5EF4-FFF2-40B4-BE49-F238E27FC236}">
                <a16:creationId xmlns:a16="http://schemas.microsoft.com/office/drawing/2014/main" id="{EA367FDB-3B26-4A03-9741-5257FFD3D771}"/>
              </a:ext>
            </a:extLst>
          </p:cNvPr>
          <p:cNvSpPr txBox="1"/>
          <p:nvPr/>
        </p:nvSpPr>
        <p:spPr>
          <a:xfrm>
            <a:off x="6256020" y="2100579"/>
            <a:ext cx="5097780" cy="40763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Time Increment – The time settings of the game established before the game starts. This contains two unique values. The base time (e.g. 5 minute game) and a special modifier which allows players to reclaim time with each move (+3 seconds per move)</a:t>
            </a:r>
          </a:p>
          <a:p>
            <a:pPr indent="-228600">
              <a:lnSpc>
                <a:spcPct val="90000"/>
              </a:lnSpc>
              <a:spcAft>
                <a:spcPts val="600"/>
              </a:spcAft>
              <a:buFont typeface="Arial" panose="020B0604020202020204" pitchFamily="34" charset="0"/>
              <a:buChar char="•"/>
            </a:pPr>
            <a:r>
              <a:rPr lang="en-US" sz="1400" dirty="0"/>
              <a:t>White Player ID – Whites user name</a:t>
            </a:r>
          </a:p>
          <a:p>
            <a:pPr indent="-228600">
              <a:lnSpc>
                <a:spcPct val="90000"/>
              </a:lnSpc>
              <a:spcAft>
                <a:spcPts val="600"/>
              </a:spcAft>
              <a:buFont typeface="Arial" panose="020B0604020202020204" pitchFamily="34" charset="0"/>
              <a:buChar char="•"/>
            </a:pPr>
            <a:r>
              <a:rPr lang="en-US" sz="1400" dirty="0"/>
              <a:t>White Player Rating – Whites Elo rating (in the current game)</a:t>
            </a:r>
          </a:p>
          <a:p>
            <a:pPr indent="-228600">
              <a:lnSpc>
                <a:spcPct val="90000"/>
              </a:lnSpc>
              <a:spcAft>
                <a:spcPts val="600"/>
              </a:spcAft>
              <a:buFont typeface="Arial" panose="020B0604020202020204" pitchFamily="34" charset="0"/>
              <a:buChar char="•"/>
            </a:pPr>
            <a:r>
              <a:rPr lang="en-US" sz="1400" dirty="0"/>
              <a:t>Black Player ID – Blacks user name</a:t>
            </a:r>
          </a:p>
          <a:p>
            <a:pPr indent="-228600">
              <a:lnSpc>
                <a:spcPct val="90000"/>
              </a:lnSpc>
              <a:spcAft>
                <a:spcPts val="600"/>
              </a:spcAft>
              <a:buFont typeface="Arial" panose="020B0604020202020204" pitchFamily="34" charset="0"/>
              <a:buChar char="•"/>
            </a:pPr>
            <a:r>
              <a:rPr lang="en-US" sz="1400" dirty="0"/>
              <a:t>Black Player Rating – Blacks user rating In the current game)</a:t>
            </a:r>
          </a:p>
          <a:p>
            <a:pPr indent="-228600">
              <a:lnSpc>
                <a:spcPct val="90000"/>
              </a:lnSpc>
              <a:spcAft>
                <a:spcPts val="600"/>
              </a:spcAft>
              <a:buFont typeface="Arial" panose="020B0604020202020204" pitchFamily="34" charset="0"/>
              <a:buChar char="•"/>
            </a:pPr>
            <a:r>
              <a:rPr lang="en-US" sz="1400" dirty="0"/>
              <a:t>Moves – The moves in the game in standard PGN notation. </a:t>
            </a:r>
          </a:p>
          <a:p>
            <a:pPr indent="-228600">
              <a:lnSpc>
                <a:spcPct val="90000"/>
              </a:lnSpc>
              <a:spcAft>
                <a:spcPts val="600"/>
              </a:spcAft>
              <a:buFont typeface="Arial" panose="020B0604020202020204" pitchFamily="34" charset="0"/>
              <a:buChar char="•"/>
            </a:pPr>
            <a:r>
              <a:rPr lang="en-US" sz="1400" dirty="0"/>
              <a:t>Opening Eco (Standardized Code for any given opening)</a:t>
            </a:r>
          </a:p>
          <a:p>
            <a:pPr indent="-228600">
              <a:lnSpc>
                <a:spcPct val="90000"/>
              </a:lnSpc>
              <a:spcAft>
                <a:spcPts val="600"/>
              </a:spcAft>
              <a:buFont typeface="Arial" panose="020B0604020202020204" pitchFamily="34" charset="0"/>
              <a:buChar char="•"/>
            </a:pPr>
            <a:r>
              <a:rPr lang="en-US" sz="1400" dirty="0"/>
              <a:t>Opening Name - The code name for each opening, available </a:t>
            </a:r>
            <a:r>
              <a:rPr lang="en-US" sz="1400" u="sng" dirty="0">
                <a:hlinkClick r:id="rId2"/>
              </a:rPr>
              <a:t>here</a:t>
            </a:r>
            <a:endParaRPr lang="en-US" sz="1400" dirty="0"/>
          </a:p>
          <a:p>
            <a:pPr indent="-228600">
              <a:lnSpc>
                <a:spcPct val="90000"/>
              </a:lnSpc>
              <a:spcAft>
                <a:spcPts val="600"/>
              </a:spcAft>
              <a:buFont typeface="Arial" panose="020B0604020202020204" pitchFamily="34" charset="0"/>
              <a:buChar char="•"/>
            </a:pPr>
            <a:r>
              <a:rPr lang="en-US" sz="1400" dirty="0"/>
              <a:t>Opening Ply – The number of moves in the opening phase</a:t>
            </a:r>
          </a:p>
          <a:p>
            <a:pPr indent="-228600">
              <a:lnSpc>
                <a:spcPct val="90000"/>
              </a:lnSpc>
              <a:spcAft>
                <a:spcPts val="600"/>
              </a:spcAft>
              <a:buFont typeface="Arial" panose="020B0604020202020204" pitchFamily="34" charset="0"/>
              <a:buChar char="•"/>
            </a:pPr>
            <a:endParaRPr lang="en-US" sz="1400" dirty="0"/>
          </a:p>
        </p:txBody>
      </p:sp>
      <p:sp>
        <p:nvSpPr>
          <p:cNvPr id="64" name="TextBox 63">
            <a:extLst>
              <a:ext uri="{FF2B5EF4-FFF2-40B4-BE49-F238E27FC236}">
                <a16:creationId xmlns:a16="http://schemas.microsoft.com/office/drawing/2014/main" id="{69A05ADA-5551-48E9-A997-2D443725BFCB}"/>
              </a:ext>
            </a:extLst>
          </p:cNvPr>
          <p:cNvSpPr txBox="1"/>
          <p:nvPr/>
        </p:nvSpPr>
        <p:spPr>
          <a:xfrm>
            <a:off x="1022412" y="1846449"/>
            <a:ext cx="10147176" cy="646331"/>
          </a:xfrm>
          <a:prstGeom prst="rect">
            <a:avLst/>
          </a:prstGeom>
          <a:noFill/>
        </p:spPr>
        <p:txBody>
          <a:bodyPr wrap="square" rtlCol="0">
            <a:spAutoFit/>
          </a:bodyPr>
          <a:lstStyle/>
          <a:p>
            <a:pPr algn="ctr"/>
            <a:r>
              <a:rPr lang="en-US" dirty="0"/>
              <a:t>The dataset contains several attributes which will be helpful to our analysis. The attributes are as follows:</a:t>
            </a:r>
          </a:p>
          <a:p>
            <a:endParaRPr lang="en-US" dirty="0"/>
          </a:p>
        </p:txBody>
      </p:sp>
    </p:spTree>
    <p:extLst>
      <p:ext uri="{BB962C8B-B14F-4D97-AF65-F5344CB8AC3E}">
        <p14:creationId xmlns:p14="http://schemas.microsoft.com/office/powerpoint/2010/main" val="41086215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D7D6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Histogram #1: Elo Ratings for All Players</a:t>
            </a:r>
          </a:p>
        </p:txBody>
      </p:sp>
      <p:pic>
        <p:nvPicPr>
          <p:cNvPr id="5122" name="Picture 2">
            <a:extLst>
              <a:ext uri="{FF2B5EF4-FFF2-40B4-BE49-F238E27FC236}">
                <a16:creationId xmlns:a16="http://schemas.microsoft.com/office/drawing/2014/main" id="{8A4972B2-6AE0-44C8-B940-A97521A283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Lets first examine a histogram of players scores. We can see that our scores are somewhat normally distributed with scores of 1550 being the center of the distribution. We have several players with Elo ratings at exactly 1500, which I believe is from new players making accounts and getting assigned that value when they start. We can remove a lot of these outliers by checking only rated games.</a:t>
            </a:r>
          </a:p>
        </p:txBody>
      </p:sp>
      <p:pic>
        <p:nvPicPr>
          <p:cNvPr id="4" name="Picture 3">
            <a:extLst>
              <a:ext uri="{FF2B5EF4-FFF2-40B4-BE49-F238E27FC236}">
                <a16:creationId xmlns:a16="http://schemas.microsoft.com/office/drawing/2014/main" id="{B034F1E0-48BA-4DCB-8D99-6895275C8BA7}"/>
              </a:ext>
            </a:extLst>
          </p:cNvPr>
          <p:cNvPicPr>
            <a:picLocks noChangeAspect="1"/>
          </p:cNvPicPr>
          <p:nvPr/>
        </p:nvPicPr>
        <p:blipFill>
          <a:blip r:embed="rId3"/>
          <a:stretch>
            <a:fillRect/>
          </a:stretch>
        </p:blipFill>
        <p:spPr>
          <a:xfrm>
            <a:off x="901755" y="678284"/>
            <a:ext cx="1924050" cy="800100"/>
          </a:xfrm>
          <a:prstGeom prst="rect">
            <a:avLst/>
          </a:prstGeom>
        </p:spPr>
      </p:pic>
    </p:spTree>
    <p:extLst>
      <p:ext uri="{BB962C8B-B14F-4D97-AF65-F5344CB8AC3E}">
        <p14:creationId xmlns:p14="http://schemas.microsoft.com/office/powerpoint/2010/main" val="140237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7E5448">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Histogram #2: Elo Ratings in Rated Games</a:t>
            </a:r>
          </a:p>
        </p:txBody>
      </p:sp>
      <p:pic>
        <p:nvPicPr>
          <p:cNvPr id="6146" name="Picture 2">
            <a:extLst>
              <a:ext uri="{FF2B5EF4-FFF2-40B4-BE49-F238E27FC236}">
                <a16:creationId xmlns:a16="http://schemas.microsoft.com/office/drawing/2014/main" id="{70E57596-66B4-445F-86D7-FA1891FF75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When we exclude games that aren’t rated, we get a much more normally distributed curve with less outliers at 1500. </a:t>
            </a:r>
          </a:p>
          <a:p>
            <a:r>
              <a:rPr lang="en-US" sz="2000" dirty="0">
                <a:solidFill>
                  <a:srgbClr val="FFFFFF"/>
                </a:solidFill>
              </a:rPr>
              <a:t>We can go even father and remove the players with  scores of exactly 1500 since we have many outliers at this point.</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C49D6A60-C4C2-421A-A4E6-75F1A156CAA5}"/>
              </a:ext>
            </a:extLst>
          </p:cNvPr>
          <p:cNvPicPr>
            <a:picLocks noChangeAspect="1"/>
          </p:cNvPicPr>
          <p:nvPr/>
        </p:nvPicPr>
        <p:blipFill>
          <a:blip r:embed="rId3"/>
          <a:stretch>
            <a:fillRect/>
          </a:stretch>
        </p:blipFill>
        <p:spPr>
          <a:xfrm>
            <a:off x="923192" y="2759421"/>
            <a:ext cx="1905000" cy="733425"/>
          </a:xfrm>
          <a:prstGeom prst="rect">
            <a:avLst/>
          </a:prstGeom>
        </p:spPr>
      </p:pic>
    </p:spTree>
    <p:extLst>
      <p:ext uri="{BB962C8B-B14F-4D97-AF65-F5344CB8AC3E}">
        <p14:creationId xmlns:p14="http://schemas.microsoft.com/office/powerpoint/2010/main" val="524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8B795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fontScale="90000"/>
          </a:bodyPr>
          <a:lstStyle/>
          <a:p>
            <a:r>
              <a:rPr lang="en-US" dirty="0">
                <a:solidFill>
                  <a:srgbClr val="FFFFFF"/>
                </a:solidFill>
              </a:rPr>
              <a:t>Histogram #2: Elo Ratings in Rated Games (excluding 1500)</a:t>
            </a:r>
          </a:p>
        </p:txBody>
      </p:sp>
      <p:pic>
        <p:nvPicPr>
          <p:cNvPr id="9" name="Picture 4">
            <a:extLst>
              <a:ext uri="{FF2B5EF4-FFF2-40B4-BE49-F238E27FC236}">
                <a16:creationId xmlns:a16="http://schemas.microsoft.com/office/drawing/2014/main" id="{18ED2399-9E1E-4D68-97CF-19B74FC4E7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 b="-2"/>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Now after cleaning our data, we can see a nice distribution of scores. We can fit a normal distribution to this data using Python.</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27BC4439-6722-4004-871E-954FF9DBAD80}"/>
              </a:ext>
            </a:extLst>
          </p:cNvPr>
          <p:cNvPicPr>
            <a:picLocks noChangeAspect="1"/>
          </p:cNvPicPr>
          <p:nvPr/>
        </p:nvPicPr>
        <p:blipFill>
          <a:blip r:embed="rId3"/>
          <a:stretch>
            <a:fillRect/>
          </a:stretch>
        </p:blipFill>
        <p:spPr>
          <a:xfrm>
            <a:off x="4188069" y="2752724"/>
            <a:ext cx="1790700" cy="676275"/>
          </a:xfrm>
          <a:prstGeom prst="rect">
            <a:avLst/>
          </a:prstGeom>
        </p:spPr>
      </p:pic>
    </p:spTree>
    <p:extLst>
      <p:ext uri="{BB962C8B-B14F-4D97-AF65-F5344CB8AC3E}">
        <p14:creationId xmlns:p14="http://schemas.microsoft.com/office/powerpoint/2010/main" val="87937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91260"/>
            <a:ext cx="6594189" cy="1625210"/>
          </a:xfrm>
        </p:spPr>
        <p:txBody>
          <a:bodyPr>
            <a:normAutofit/>
          </a:bodyPr>
          <a:lstStyle/>
          <a:p>
            <a:r>
              <a:rPr lang="en-US" sz="3700">
                <a:solidFill>
                  <a:srgbClr val="FFFFFF"/>
                </a:solidFill>
              </a:rPr>
              <a:t>Model Distribution #1: Elo Ratings in Rated Games (excluding 1500)</a:t>
            </a:r>
          </a:p>
        </p:txBody>
      </p:sp>
      <p:pic>
        <p:nvPicPr>
          <p:cNvPr id="19462" name="Picture 6">
            <a:extLst>
              <a:ext uri="{FF2B5EF4-FFF2-40B4-BE49-F238E27FC236}">
                <a16:creationId xmlns:a16="http://schemas.microsoft.com/office/drawing/2014/main" id="{BE76922D-134F-4601-B698-E3F28C7B5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34" b="2"/>
          <a:stretch/>
        </p:blipFill>
        <p:spPr bwMode="auto">
          <a:xfrm>
            <a:off x="309791" y="2454903"/>
            <a:ext cx="7229428" cy="408025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Now after cleaning our data, we can see a nice distribution of scores. We can fit a normal distribution to this data using Python. There is a slight skew due to the number of high level players that play on </a:t>
            </a:r>
            <a:r>
              <a:rPr lang="en-US" sz="2000">
                <a:solidFill>
                  <a:srgbClr val="FFFFFF"/>
                </a:solidFill>
              </a:rPr>
              <a:t>Lichess</a:t>
            </a:r>
            <a:r>
              <a:rPr lang="en-US" sz="2000" dirty="0">
                <a:solidFill>
                  <a:srgbClr val="FFFFFF"/>
                </a:solidFill>
              </a:rPr>
              <a:t>, as we can see from the large spike near the end of our density curve. </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pic>
        <p:nvPicPr>
          <p:cNvPr id="20" name="Picture 19">
            <a:extLst>
              <a:ext uri="{FF2B5EF4-FFF2-40B4-BE49-F238E27FC236}">
                <a16:creationId xmlns:a16="http://schemas.microsoft.com/office/drawing/2014/main" id="{7D027DE4-08A9-49A0-81F1-692AD2BF6709}"/>
              </a:ext>
            </a:extLst>
          </p:cNvPr>
          <p:cNvPicPr>
            <a:picLocks noChangeAspect="1"/>
          </p:cNvPicPr>
          <p:nvPr/>
        </p:nvPicPr>
        <p:blipFill>
          <a:blip r:embed="rId3"/>
          <a:stretch>
            <a:fillRect/>
          </a:stretch>
        </p:blipFill>
        <p:spPr>
          <a:xfrm>
            <a:off x="3990246" y="2757996"/>
            <a:ext cx="1009650" cy="304800"/>
          </a:xfrm>
          <a:prstGeom prst="rect">
            <a:avLst/>
          </a:prstGeom>
        </p:spPr>
      </p:pic>
    </p:spTree>
    <p:extLst>
      <p:ext uri="{BB962C8B-B14F-4D97-AF65-F5344CB8AC3E}">
        <p14:creationId xmlns:p14="http://schemas.microsoft.com/office/powerpoint/2010/main" val="194849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1" name="Rectangle 7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CBFD-5AA2-4A37-BA6A-74AB37A13112}"/>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Histogram #4: Rating Differences Between Players</a:t>
            </a:r>
            <a:endParaRPr lang="en-US" dirty="0">
              <a:solidFill>
                <a:srgbClr val="FFFFFF"/>
              </a:solidFill>
            </a:endParaRPr>
          </a:p>
        </p:txBody>
      </p:sp>
      <p:pic>
        <p:nvPicPr>
          <p:cNvPr id="5" name="Picture 4">
            <a:extLst>
              <a:ext uri="{FF2B5EF4-FFF2-40B4-BE49-F238E27FC236}">
                <a16:creationId xmlns:a16="http://schemas.microsoft.com/office/drawing/2014/main" id="{4E5661C0-8117-412E-8948-5322717288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331"/>
          <a:stretch/>
        </p:blipFill>
        <p:spPr bwMode="auto">
          <a:xfrm>
            <a:off x="318669" y="321733"/>
            <a:ext cx="7207108" cy="4107392"/>
          </a:xfrm>
          <a:prstGeom prst="rect">
            <a:avLst/>
          </a:prstGeom>
          <a:noFill/>
          <a:extLst>
            <a:ext uri="{909E8E84-426E-40DD-AFC4-6F175D3DCCD1}">
              <a14:hiddenFill xmlns:a14="http://schemas.microsoft.com/office/drawing/2010/main">
                <a:solidFill>
                  <a:srgbClr val="FFFFFF"/>
                </a:solidFill>
              </a14:hiddenFill>
            </a:ext>
          </a:extLst>
        </p:spPr>
      </p:pic>
      <p:sp>
        <p:nvSpPr>
          <p:cNvPr id="21512" name="Rectangle 7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D5D9AD-9457-4993-8017-D76AB9B3F706}"/>
              </a:ext>
            </a:extLst>
          </p:cNvPr>
          <p:cNvSpPr>
            <a:spLocks noGrp="1"/>
          </p:cNvSpPr>
          <p:nvPr>
            <p:ph idx="1"/>
          </p:nvPr>
        </p:nvSpPr>
        <p:spPr>
          <a:xfrm>
            <a:off x="8029319" y="917725"/>
            <a:ext cx="3424739" cy="4852362"/>
          </a:xfrm>
        </p:spPr>
        <p:txBody>
          <a:bodyPr anchor="ctr">
            <a:normAutofit/>
          </a:bodyPr>
          <a:lstStyle/>
          <a:p>
            <a:r>
              <a:rPr lang="en-US" sz="2000" dirty="0" err="1">
                <a:solidFill>
                  <a:srgbClr val="FFFFFF"/>
                </a:solidFill>
              </a:rPr>
              <a:t>Lichess</a:t>
            </a:r>
            <a:r>
              <a:rPr lang="en-US" sz="2000" dirty="0">
                <a:solidFill>
                  <a:srgbClr val="FFFFFF"/>
                </a:solidFill>
              </a:rPr>
              <a:t> does a good job at matching players with similar Elo scores. 50% of games occur with players having Elo ratings within 115 points of each other, which isn’t that wide of a margin considering there needs to be a balance between player ratings and how quickly players can enter a game.</a:t>
            </a:r>
          </a:p>
        </p:txBody>
      </p:sp>
      <p:sp>
        <p:nvSpPr>
          <p:cNvPr id="4" name="TextBox 3">
            <a:extLst>
              <a:ext uri="{FF2B5EF4-FFF2-40B4-BE49-F238E27FC236}">
                <a16:creationId xmlns:a16="http://schemas.microsoft.com/office/drawing/2014/main" id="{34501C81-2EF5-447F-961A-09AB0F05193B}"/>
              </a:ext>
            </a:extLst>
          </p:cNvPr>
          <p:cNvSpPr txBox="1"/>
          <p:nvPr/>
        </p:nvSpPr>
        <p:spPr>
          <a:xfrm>
            <a:off x="6096000" y="3249227"/>
            <a:ext cx="1094913" cy="48827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21785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2472</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The First-move Advantage: An Analysis of 20,000 Chess Games</vt:lpstr>
      <vt:lpstr>Abstract</vt:lpstr>
      <vt:lpstr>The Data</vt:lpstr>
      <vt:lpstr>The Data </vt:lpstr>
      <vt:lpstr>Histogram #1: Elo Ratings for All Players</vt:lpstr>
      <vt:lpstr>Histogram #2: Elo Ratings in Rated Games</vt:lpstr>
      <vt:lpstr>Histogram #2: Elo Ratings in Rated Games (excluding 1500)</vt:lpstr>
      <vt:lpstr>Model Distribution #1: Elo Ratings in Rated Games (excluding 1500)</vt:lpstr>
      <vt:lpstr>Histogram #4: Rating Differences Between Players</vt:lpstr>
      <vt:lpstr>Model Distribution #2: Pareto Distribution for Modeling Differences Between Players</vt:lpstr>
      <vt:lpstr>CDF #1: Rating Differences Between Players</vt:lpstr>
      <vt:lpstr>Scatterplot #1: Player vs Player Ratings</vt:lpstr>
      <vt:lpstr>Scatterplot #2: Games Ending in Draw</vt:lpstr>
      <vt:lpstr>Logistic Regression: Winner based on simulated scores </vt:lpstr>
      <vt:lpstr>Histogram #3: Number of Moves in Each Game</vt:lpstr>
      <vt:lpstr>PDF #1: Number of Moves in Each Game</vt:lpstr>
      <vt:lpstr>PDF #1: Number of Moves in Each Game</vt:lpstr>
      <vt:lpstr>Histogram #4: Duration of Each Game in Minutes</vt:lpstr>
      <vt:lpstr>PDF #2: Duration of Each Game in Minutes</vt:lpstr>
      <vt:lpstr>Histogram #5: Time Between Moves in Each Game</vt:lpstr>
      <vt:lpstr>Histogram #6: Number of Moves in the Opening Ply</vt:lpstr>
      <vt:lpstr>Scatterplot #3: Player Ratings vs Opening Ply</vt:lpstr>
      <vt:lpstr>Scatterplot #4: Player Ratings vs Opening Ply (Jittered)</vt:lpstr>
      <vt:lpstr>Histogram #7:Number of Moves fil First Capture</vt:lpstr>
      <vt:lpstr>Line Graph: Analyzing Game Scores using Stockfish</vt:lpstr>
      <vt:lpstr>Bar Plot #1: Win Rates</vt:lpstr>
      <vt:lpstr>Bar Plot #2: The First Move</vt:lpstr>
      <vt:lpstr>Bar Plot #3: Retaliation: Black’s First Move</vt:lpstr>
      <vt:lpstr>Bar Plot #4: Most Common Openings and Win Rate</vt:lpstr>
      <vt:lpstr>Chi-Squared Test: White has the advantage. </vt:lpstr>
      <vt:lpstr>Blacks Comeback: The Sicilian Defense.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First-move Advantage: An Analysis of 20,000 Chess Games</dc:title>
  <dc:creator>Michael Hotaling</dc:creator>
  <cp:lastModifiedBy>Michael Hotaling</cp:lastModifiedBy>
  <cp:revision>1</cp:revision>
  <dcterms:created xsi:type="dcterms:W3CDTF">2020-11-21T15:38:08Z</dcterms:created>
  <dcterms:modified xsi:type="dcterms:W3CDTF">2020-11-21T16:03:33Z</dcterms:modified>
</cp:coreProperties>
</file>