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3218F-D90A-4847-8FC3-672398DC84C8}" v="7" dt="2023-11-11T17:23:17.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1" d="100"/>
          <a:sy n="71" d="100"/>
        </p:scale>
        <p:origin x="8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78772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85103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96147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53910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5219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20806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20815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5122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58672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57508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11/11/2023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5163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11/11/2023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32507222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rte de pintura al óleo nuboso">
            <a:extLst>
              <a:ext uri="{FF2B5EF4-FFF2-40B4-BE49-F238E27FC236}">
                <a16:creationId xmlns:a16="http://schemas.microsoft.com/office/drawing/2014/main" id="{9CDBBA8B-9E25-47A2-7C72-A7F4F28A036B}"/>
              </a:ext>
            </a:extLst>
          </p:cNvPr>
          <p:cNvPicPr>
            <a:picLocks noChangeAspect="1"/>
          </p:cNvPicPr>
          <p:nvPr/>
        </p:nvPicPr>
        <p:blipFill rotWithShape="1">
          <a:blip r:embed="rId2"/>
          <a:srcRect t="15256" b="474"/>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ítulo 2">
            <a:extLst>
              <a:ext uri="{FF2B5EF4-FFF2-40B4-BE49-F238E27FC236}">
                <a16:creationId xmlns:a16="http://schemas.microsoft.com/office/drawing/2014/main" id="{546AFE97-E53E-4C6F-70C1-1BDABD51FE8B}"/>
              </a:ext>
            </a:extLst>
          </p:cNvPr>
          <p:cNvSpPr>
            <a:spLocks noGrp="1"/>
          </p:cNvSpPr>
          <p:nvPr>
            <p:ph type="subTitle" idx="1"/>
          </p:nvPr>
        </p:nvSpPr>
        <p:spPr>
          <a:xfrm>
            <a:off x="762000" y="4571999"/>
            <a:ext cx="4572000" cy="1524000"/>
          </a:xfrm>
        </p:spPr>
        <p:txBody>
          <a:bodyPr anchor="b">
            <a:normAutofit/>
          </a:bodyPr>
          <a:lstStyle/>
          <a:p>
            <a:pPr algn="l"/>
            <a:r>
              <a:rPr lang="es-AR" sz="18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Práctica Profesionalizante 1</a:t>
            </a:r>
            <a:endParaRPr lang="es-ES" sz="1800"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endParaRPr>
          </a:p>
          <a:p>
            <a:pPr algn="l"/>
            <a:r>
              <a:rPr lang="es-ES" sz="18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Michael Jonathan, Illescas</a:t>
            </a:r>
          </a:p>
          <a:p>
            <a:pPr algn="l"/>
            <a:r>
              <a:rPr lang="es-ES" sz="18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	       2023</a:t>
            </a:r>
            <a:endParaRPr lang="es-ES" sz="18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
        <p:nvSpPr>
          <p:cNvPr id="2" name="Título 1">
            <a:extLst>
              <a:ext uri="{FF2B5EF4-FFF2-40B4-BE49-F238E27FC236}">
                <a16:creationId xmlns:a16="http://schemas.microsoft.com/office/drawing/2014/main" id="{3BA5E3EB-F483-6421-7EAE-2A266ED4A45C}"/>
              </a:ext>
            </a:extLst>
          </p:cNvPr>
          <p:cNvSpPr>
            <a:spLocks noGrp="1"/>
          </p:cNvSpPr>
          <p:nvPr>
            <p:ph type="ctrTitle"/>
          </p:nvPr>
        </p:nvSpPr>
        <p:spPr>
          <a:xfrm>
            <a:off x="762000" y="2299787"/>
            <a:ext cx="4572000" cy="2286000"/>
          </a:xfrm>
        </p:spPr>
        <p:txBody>
          <a:bodyPr>
            <a:normAutofit fontScale="90000"/>
          </a:bodyPr>
          <a:lstStyle/>
          <a:p>
            <a:pPr algn="l"/>
            <a:r>
              <a:rPr lang="es-ES" sz="4400" dirty="0"/>
              <a:t>Sistema de Registro de  Detenidos Penales	</a:t>
            </a:r>
          </a:p>
        </p:txBody>
      </p:sp>
      <p:pic>
        <p:nvPicPr>
          <p:cNvPr id="5" name="Imagen 4" descr="Imagen que contiene Forma&#10;&#10;Descripción generada automáticamente">
            <a:extLst>
              <a:ext uri="{FF2B5EF4-FFF2-40B4-BE49-F238E27FC236}">
                <a16:creationId xmlns:a16="http://schemas.microsoft.com/office/drawing/2014/main" id="{366DB864-9D65-41DC-A781-B914206D5AF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6735279" y="136525"/>
            <a:ext cx="5135245" cy="5135245"/>
          </a:xfrm>
          <a:prstGeom prst="rect">
            <a:avLst/>
          </a:prstGeom>
          <a:noFill/>
          <a:ln>
            <a:noFill/>
          </a:ln>
        </p:spPr>
      </p:pic>
      <p:pic>
        <p:nvPicPr>
          <p:cNvPr id="6" name="0 Imagen" descr="Interfaz de usuario gráfica, Texto&#10;&#10;Descripción generada automáticamente">
            <a:extLst>
              <a:ext uri="{FF2B5EF4-FFF2-40B4-BE49-F238E27FC236}">
                <a16:creationId xmlns:a16="http://schemas.microsoft.com/office/drawing/2014/main" id="{EEC673A5-71AE-4C88-1947-0A763259EB58}"/>
              </a:ext>
            </a:extLst>
          </p:cNvPr>
          <p:cNvPicPr>
            <a:picLocks noChangeAspect="1"/>
          </p:cNvPicPr>
          <p:nvPr/>
        </p:nvPicPr>
        <p:blipFill>
          <a:blip r:embed="rId4" cstate="print"/>
          <a:srcRect/>
          <a:stretch>
            <a:fillRect/>
          </a:stretch>
        </p:blipFill>
        <p:spPr bwMode="auto">
          <a:xfrm>
            <a:off x="5974549" y="5333999"/>
            <a:ext cx="5895975" cy="1337310"/>
          </a:xfrm>
          <a:prstGeom prst="rect">
            <a:avLst/>
          </a:prstGeom>
          <a:noFill/>
          <a:ln w="9525">
            <a:noFill/>
            <a:miter lim="800000"/>
            <a:headEnd/>
            <a:tailEnd/>
          </a:ln>
        </p:spPr>
      </p:pic>
    </p:spTree>
    <p:extLst>
      <p:ext uri="{BB962C8B-B14F-4D97-AF65-F5344CB8AC3E}">
        <p14:creationId xmlns:p14="http://schemas.microsoft.com/office/powerpoint/2010/main" val="420180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A9EBFDC-6696-43E8-C433-F511208844DB}"/>
              </a:ext>
            </a:extLst>
          </p:cNvPr>
          <p:cNvSpPr/>
          <p:nvPr/>
        </p:nvSpPr>
        <p:spPr>
          <a:xfrm>
            <a:off x="1465729" y="1034303"/>
            <a:ext cx="7933765" cy="1990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7200" dirty="0"/>
              <a:t>Estudio de factibilidad</a:t>
            </a:r>
          </a:p>
        </p:txBody>
      </p:sp>
      <p:sp>
        <p:nvSpPr>
          <p:cNvPr id="3" name="Rectángulo 2">
            <a:extLst>
              <a:ext uri="{FF2B5EF4-FFF2-40B4-BE49-F238E27FC236}">
                <a16:creationId xmlns:a16="http://schemas.microsoft.com/office/drawing/2014/main" id="{22837C42-36C4-1B0E-AA15-A5DCDE7AC5E9}"/>
              </a:ext>
            </a:extLst>
          </p:cNvPr>
          <p:cNvSpPr/>
          <p:nvPr/>
        </p:nvSpPr>
        <p:spPr>
          <a:xfrm>
            <a:off x="3543299" y="3667686"/>
            <a:ext cx="3623983" cy="19901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AR" sz="2400" dirty="0">
                <a:solidFill>
                  <a:schemeClr val="tx1"/>
                </a:solidFill>
                <a:latin typeface="-apple-system"/>
              </a:rPr>
              <a:t>Factibilidad Económica </a:t>
            </a:r>
          </a:p>
          <a:p>
            <a:pPr marL="285750" indent="-285750">
              <a:buFont typeface="Arial" panose="020B0604020202020204" pitchFamily="34" charset="0"/>
              <a:buChar char="•"/>
            </a:pPr>
            <a:endParaRPr lang="es-AR" sz="2400" b="0" i="0" dirty="0">
              <a:solidFill>
                <a:schemeClr val="tx1"/>
              </a:solidFill>
              <a:effectLst/>
              <a:latin typeface="-apple-system"/>
            </a:endParaRPr>
          </a:p>
          <a:p>
            <a:pPr marL="285750" indent="-285750">
              <a:buFont typeface="Arial" panose="020B0604020202020204" pitchFamily="34" charset="0"/>
              <a:buChar char="•"/>
            </a:pPr>
            <a:r>
              <a:rPr lang="es-AR" sz="2400" b="0" i="0" dirty="0">
                <a:solidFill>
                  <a:schemeClr val="tx1"/>
                </a:solidFill>
                <a:effectLst/>
                <a:latin typeface="-apple-system"/>
              </a:rPr>
              <a:t>Factibilidad Operativa</a:t>
            </a:r>
          </a:p>
          <a:p>
            <a:pPr marL="285750" indent="-285750">
              <a:buFont typeface="Arial" panose="020B0604020202020204" pitchFamily="34" charset="0"/>
              <a:buChar char="•"/>
            </a:pPr>
            <a:endParaRPr lang="es-AR" sz="2400" b="0" i="0" dirty="0">
              <a:solidFill>
                <a:schemeClr val="tx1"/>
              </a:solidFill>
              <a:effectLst/>
              <a:latin typeface="-apple-system"/>
            </a:endParaRPr>
          </a:p>
          <a:p>
            <a:pPr marL="285750" indent="-285750">
              <a:buFont typeface="Arial" panose="020B0604020202020204" pitchFamily="34" charset="0"/>
              <a:buChar char="•"/>
            </a:pPr>
            <a:r>
              <a:rPr lang="es-AR" sz="2400" b="0" i="0" dirty="0">
                <a:solidFill>
                  <a:schemeClr val="tx1"/>
                </a:solidFill>
                <a:effectLst/>
                <a:latin typeface="-apple-system"/>
              </a:rPr>
              <a:t>Factibilidad Técnica</a:t>
            </a:r>
          </a:p>
          <a:p>
            <a:pPr marL="285750" indent="-285750" algn="ctr">
              <a:buFont typeface="Arial" panose="020B0604020202020204" pitchFamily="34" charset="0"/>
              <a:buChar char="•"/>
            </a:pPr>
            <a:endParaRPr lang="es-AR" dirty="0"/>
          </a:p>
        </p:txBody>
      </p:sp>
      <p:pic>
        <p:nvPicPr>
          <p:cNvPr id="5" name="Gráfico 4" descr="Marca de insignia1 con relleno sólido">
            <a:extLst>
              <a:ext uri="{FF2B5EF4-FFF2-40B4-BE49-F238E27FC236}">
                <a16:creationId xmlns:a16="http://schemas.microsoft.com/office/drawing/2014/main" id="{E3B6DCA7-F68A-C9DA-01FB-5A3FF0A5F6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7440" y="3444688"/>
            <a:ext cx="777689" cy="777689"/>
          </a:xfrm>
          <a:prstGeom prst="rect">
            <a:avLst/>
          </a:prstGeom>
        </p:spPr>
      </p:pic>
      <p:pic>
        <p:nvPicPr>
          <p:cNvPr id="6" name="Gráfico 5" descr="Marca de insignia1 con relleno sólido">
            <a:extLst>
              <a:ext uri="{FF2B5EF4-FFF2-40B4-BE49-F238E27FC236}">
                <a16:creationId xmlns:a16="http://schemas.microsoft.com/office/drawing/2014/main" id="{41E80232-B8DD-20FA-E9DA-ACBEBE089F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559" y="4206689"/>
            <a:ext cx="777689" cy="777689"/>
          </a:xfrm>
          <a:prstGeom prst="rect">
            <a:avLst/>
          </a:prstGeom>
        </p:spPr>
      </p:pic>
      <p:pic>
        <p:nvPicPr>
          <p:cNvPr id="7" name="Gráfico 6" descr="Marca de insignia1 con relleno sólido">
            <a:extLst>
              <a:ext uri="{FF2B5EF4-FFF2-40B4-BE49-F238E27FC236}">
                <a16:creationId xmlns:a16="http://schemas.microsoft.com/office/drawing/2014/main" id="{2A6F8F50-DF10-6B62-6EC9-4FD31EA331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7440" y="5015753"/>
            <a:ext cx="777689" cy="777689"/>
          </a:xfrm>
          <a:prstGeom prst="rect">
            <a:avLst/>
          </a:prstGeom>
        </p:spPr>
      </p:pic>
    </p:spTree>
    <p:extLst>
      <p:ext uri="{BB962C8B-B14F-4D97-AF65-F5344CB8AC3E}">
        <p14:creationId xmlns:p14="http://schemas.microsoft.com/office/powerpoint/2010/main" val="131002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9E9D69E-A3B4-3214-F1A5-2CC5E7E086A4}"/>
              </a:ext>
            </a:extLst>
          </p:cNvPr>
          <p:cNvSpPr/>
          <p:nvPr/>
        </p:nvSpPr>
        <p:spPr>
          <a:xfrm>
            <a:off x="3025588" y="375397"/>
            <a:ext cx="5069541" cy="19901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7200" dirty="0"/>
              <a:t>Conclusión</a:t>
            </a:r>
          </a:p>
        </p:txBody>
      </p:sp>
      <p:sp>
        <p:nvSpPr>
          <p:cNvPr id="3" name="Rectángulo 2">
            <a:extLst>
              <a:ext uri="{FF2B5EF4-FFF2-40B4-BE49-F238E27FC236}">
                <a16:creationId xmlns:a16="http://schemas.microsoft.com/office/drawing/2014/main" id="{D779021D-9977-6B1B-7026-E1C0A15DD2D9}"/>
              </a:ext>
            </a:extLst>
          </p:cNvPr>
          <p:cNvSpPr/>
          <p:nvPr/>
        </p:nvSpPr>
        <p:spPr>
          <a:xfrm>
            <a:off x="1597959" y="2042832"/>
            <a:ext cx="8996082" cy="44924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sz="2800" b="0" i="0" dirty="0">
                <a:solidFill>
                  <a:schemeClr val="tx1"/>
                </a:solidFill>
                <a:effectLst/>
                <a:latin typeface="-apple-system"/>
              </a:rPr>
              <a:t>Evolución fundamental en la gestión de información.</a:t>
            </a:r>
          </a:p>
          <a:p>
            <a:pPr marL="285750" indent="-285750">
              <a:buFont typeface="Arial" panose="020B0604020202020204" pitchFamily="34" charset="0"/>
              <a:buChar char="•"/>
            </a:pPr>
            <a:r>
              <a:rPr lang="es-MX" sz="2800" dirty="0">
                <a:solidFill>
                  <a:schemeClr val="tx1"/>
                </a:solidFill>
                <a:latin typeface="-apple-system"/>
              </a:rPr>
              <a:t>A</a:t>
            </a:r>
            <a:r>
              <a:rPr lang="es-MX" sz="2800" b="0" i="0" dirty="0">
                <a:solidFill>
                  <a:schemeClr val="tx1"/>
                </a:solidFill>
                <a:effectLst/>
                <a:latin typeface="-apple-system"/>
              </a:rPr>
              <a:t>cceso rápido y eficiente a la información.</a:t>
            </a:r>
          </a:p>
          <a:p>
            <a:pPr marL="285750" indent="-285750">
              <a:buFont typeface="Arial" panose="020B0604020202020204" pitchFamily="34" charset="0"/>
              <a:buChar char="•"/>
            </a:pPr>
            <a:r>
              <a:rPr lang="es-MX" sz="2800" dirty="0"/>
              <a:t>Eliminación de limitaciones físicas del almacenamiento en papel y optimización del uso del espacio y los recursos.</a:t>
            </a:r>
          </a:p>
          <a:p>
            <a:pPr marL="285750" indent="-285750">
              <a:buFont typeface="Arial" panose="020B0604020202020204" pitchFamily="34" charset="0"/>
              <a:buChar char="•"/>
            </a:pPr>
            <a:r>
              <a:rPr lang="es-MX" sz="2800" dirty="0"/>
              <a:t>Seguridad en la Información. </a:t>
            </a:r>
          </a:p>
          <a:p>
            <a:pPr marL="285750" indent="-285750">
              <a:buFont typeface="Arial" panose="020B0604020202020204" pitchFamily="34" charset="0"/>
              <a:buChar char="•"/>
            </a:pPr>
            <a:r>
              <a:rPr lang="es-MX" sz="2800" dirty="0"/>
              <a:t>Facilita el análisis de datos, la generación de informes y el cumplimiento normativo-</a:t>
            </a:r>
          </a:p>
          <a:p>
            <a:pPr marL="285750" indent="-285750">
              <a:buFont typeface="Arial" panose="020B0604020202020204" pitchFamily="34" charset="0"/>
              <a:buChar char="•"/>
            </a:pPr>
            <a:r>
              <a:rPr lang="es-MX" sz="2800" dirty="0"/>
              <a:t>Sostenimiento ambiental. </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211935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7CA70-B930-2DD8-4921-02B3CA05D910}"/>
              </a:ext>
            </a:extLst>
          </p:cNvPr>
          <p:cNvSpPr>
            <a:spLocks noGrp="1"/>
          </p:cNvSpPr>
          <p:nvPr>
            <p:ph type="title"/>
          </p:nvPr>
        </p:nvSpPr>
        <p:spPr>
          <a:xfrm>
            <a:off x="372035" y="762000"/>
            <a:ext cx="10668000" cy="1524000"/>
          </a:xfrm>
        </p:spPr>
        <p:txBody>
          <a:bodyPr/>
          <a:lstStyle/>
          <a:p>
            <a:r>
              <a:rPr lang="es-ES" dirty="0"/>
              <a:t>				Estudio inicial</a:t>
            </a:r>
          </a:p>
        </p:txBody>
      </p:sp>
      <p:sp>
        <p:nvSpPr>
          <p:cNvPr id="3" name="Marcador de contenido 2">
            <a:extLst>
              <a:ext uri="{FF2B5EF4-FFF2-40B4-BE49-F238E27FC236}">
                <a16:creationId xmlns:a16="http://schemas.microsoft.com/office/drawing/2014/main" id="{FD1665B6-69E0-00B8-84B2-4BFB18A9A44A}"/>
              </a:ext>
            </a:extLst>
          </p:cNvPr>
          <p:cNvSpPr>
            <a:spLocks noGrp="1"/>
          </p:cNvSpPr>
          <p:nvPr>
            <p:ph idx="1"/>
          </p:nvPr>
        </p:nvSpPr>
        <p:spPr/>
        <p:txBody>
          <a:bodyPr>
            <a:normAutofit lnSpcReduction="10000"/>
          </a:bodyPr>
          <a:lstStyle/>
          <a:p>
            <a:r>
              <a:rPr lang="es-ES" dirty="0"/>
              <a:t>Introducción</a:t>
            </a:r>
          </a:p>
          <a:p>
            <a:r>
              <a:rPr lang="es-ES" dirty="0"/>
              <a:t>Presentación de la Institución bajo estudio.</a:t>
            </a:r>
          </a:p>
          <a:p>
            <a:r>
              <a:rPr lang="es-ES" dirty="0"/>
              <a:t>Objetivos de la Organización .</a:t>
            </a:r>
          </a:p>
          <a:p>
            <a:r>
              <a:rPr lang="es-ES" dirty="0"/>
              <a:t>Reseña Histórica.</a:t>
            </a:r>
          </a:p>
          <a:p>
            <a:r>
              <a:rPr lang="es-ES" dirty="0"/>
              <a:t>Políticas de Negocio/Estrategias.</a:t>
            </a:r>
          </a:p>
          <a:p>
            <a:r>
              <a:rPr lang="es-ES" dirty="0"/>
              <a:t>Organización funcional</a:t>
            </a:r>
          </a:p>
          <a:p>
            <a:endParaRPr lang="es-ES" dirty="0"/>
          </a:p>
        </p:txBody>
      </p:sp>
    </p:spTree>
    <p:extLst>
      <p:ext uri="{BB962C8B-B14F-4D97-AF65-F5344CB8AC3E}">
        <p14:creationId xmlns:p14="http://schemas.microsoft.com/office/powerpoint/2010/main" val="64481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AC0A-9A4D-DAC8-5AB2-9B2CD30BE323}"/>
              </a:ext>
            </a:extLst>
          </p:cNvPr>
          <p:cNvSpPr>
            <a:spLocks noGrp="1"/>
          </p:cNvSpPr>
          <p:nvPr>
            <p:ph type="title"/>
          </p:nvPr>
        </p:nvSpPr>
        <p:spPr/>
        <p:txBody>
          <a:bodyPr/>
          <a:lstStyle/>
          <a:p>
            <a:pPr algn="ctr"/>
            <a:r>
              <a:rPr lang="es-ES" dirty="0"/>
              <a:t>ORGANIGRAMA</a:t>
            </a:r>
          </a:p>
        </p:txBody>
      </p:sp>
      <p:sp>
        <p:nvSpPr>
          <p:cNvPr id="7" name="Rectangle 26">
            <a:extLst>
              <a:ext uri="{FF2B5EF4-FFF2-40B4-BE49-F238E27FC236}">
                <a16:creationId xmlns:a16="http://schemas.microsoft.com/office/drawing/2014/main" id="{AA7A86D9-C429-F3E4-69D4-F7BCD42036CA}"/>
              </a:ext>
            </a:extLst>
          </p:cNvPr>
          <p:cNvSpPr>
            <a:spLocks noChangeArrowheads="1"/>
          </p:cNvSpPr>
          <p:nvPr/>
        </p:nvSpPr>
        <p:spPr bwMode="auto">
          <a:xfrm>
            <a:off x="782954" y="4268014"/>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Comisaria de Trenque Lauquen</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8" name="Rectangle 29">
            <a:extLst>
              <a:ext uri="{FF2B5EF4-FFF2-40B4-BE49-F238E27FC236}">
                <a16:creationId xmlns:a16="http://schemas.microsoft.com/office/drawing/2014/main" id="{1BBB865A-0FDE-C0D0-C4EF-EE24A988FFF8}"/>
              </a:ext>
            </a:extLst>
          </p:cNvPr>
          <p:cNvSpPr>
            <a:spLocks noChangeArrowheads="1"/>
          </p:cNvSpPr>
          <p:nvPr/>
        </p:nvSpPr>
        <p:spPr bwMode="auto">
          <a:xfrm>
            <a:off x="6570345" y="2396005"/>
            <a:ext cx="2009775" cy="511175"/>
          </a:xfrm>
          <a:prstGeom prst="rect">
            <a:avLst/>
          </a:prstGeom>
          <a:solidFill>
            <a:srgbClr val="FF0000"/>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Oficial de Servicio</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9" name="Rectangle 25">
            <a:extLst>
              <a:ext uri="{FF2B5EF4-FFF2-40B4-BE49-F238E27FC236}">
                <a16:creationId xmlns:a16="http://schemas.microsoft.com/office/drawing/2014/main" id="{7A1D90DF-5880-4588-72F3-AAEF5F6A8016}"/>
              </a:ext>
            </a:extLst>
          </p:cNvPr>
          <p:cNvSpPr>
            <a:spLocks noChangeArrowheads="1"/>
          </p:cNvSpPr>
          <p:nvPr/>
        </p:nvSpPr>
        <p:spPr bwMode="auto">
          <a:xfrm>
            <a:off x="6624955" y="6102697"/>
            <a:ext cx="2009775" cy="509588"/>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Expedientes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10" name="Rectangle 17">
            <a:extLst>
              <a:ext uri="{FF2B5EF4-FFF2-40B4-BE49-F238E27FC236}">
                <a16:creationId xmlns:a16="http://schemas.microsoft.com/office/drawing/2014/main" id="{711BBBA4-24E2-3B41-2267-753B49AC2171}"/>
              </a:ext>
            </a:extLst>
          </p:cNvPr>
          <p:cNvSpPr>
            <a:spLocks noChangeArrowheads="1"/>
          </p:cNvSpPr>
          <p:nvPr/>
        </p:nvSpPr>
        <p:spPr bwMode="auto">
          <a:xfrm>
            <a:off x="6594793" y="2985008"/>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Judiciales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11" name="Rectangle 21">
            <a:extLst>
              <a:ext uri="{FF2B5EF4-FFF2-40B4-BE49-F238E27FC236}">
                <a16:creationId xmlns:a16="http://schemas.microsoft.com/office/drawing/2014/main" id="{FB9EBC20-B24D-4BC4-8183-13A3F2F1D43A}"/>
              </a:ext>
            </a:extLst>
          </p:cNvPr>
          <p:cNvSpPr>
            <a:spLocks noChangeArrowheads="1"/>
          </p:cNvSpPr>
          <p:nvPr/>
        </p:nvSpPr>
        <p:spPr bwMode="auto">
          <a:xfrm>
            <a:off x="6602730" y="3630950"/>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logística</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B42DB87D-E518-7B77-2D50-BC304BB4C3A3}"/>
              </a:ext>
            </a:extLst>
          </p:cNvPr>
          <p:cNvSpPr>
            <a:spLocks noChangeArrowheads="1"/>
          </p:cNvSpPr>
          <p:nvPr/>
        </p:nvSpPr>
        <p:spPr bwMode="auto">
          <a:xfrm>
            <a:off x="6624955" y="4899268"/>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Administración</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1CFF9909-F4B2-7A1D-2F08-8B3613D064D9}"/>
              </a:ext>
            </a:extLst>
          </p:cNvPr>
          <p:cNvSpPr>
            <a:spLocks noChangeArrowheads="1"/>
          </p:cNvSpPr>
          <p:nvPr/>
        </p:nvSpPr>
        <p:spPr bwMode="auto">
          <a:xfrm>
            <a:off x="6624955" y="4268014"/>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Personal</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cxnSp>
        <p:nvCxnSpPr>
          <p:cNvPr id="14" name="Conector recto 13">
            <a:extLst>
              <a:ext uri="{FF2B5EF4-FFF2-40B4-BE49-F238E27FC236}">
                <a16:creationId xmlns:a16="http://schemas.microsoft.com/office/drawing/2014/main" id="{375D11E1-878F-E3D6-7D21-FE5FAF4313EE}"/>
              </a:ext>
            </a:extLst>
          </p:cNvPr>
          <p:cNvCxnSpPr>
            <a:cxnSpLocks/>
          </p:cNvCxnSpPr>
          <p:nvPr/>
        </p:nvCxnSpPr>
        <p:spPr>
          <a:xfrm>
            <a:off x="5460936" y="4511704"/>
            <a:ext cx="1031304" cy="653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A3762CA7-B0FF-BF02-715B-180D5A5E1839}"/>
              </a:ext>
            </a:extLst>
          </p:cNvPr>
          <p:cNvCxnSpPr>
            <a:cxnSpLocks/>
          </p:cNvCxnSpPr>
          <p:nvPr/>
        </p:nvCxnSpPr>
        <p:spPr>
          <a:xfrm>
            <a:off x="5428424" y="4519295"/>
            <a:ext cx="1063816" cy="1231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144EB928-271F-1A44-1CD9-8B8588032F4D}"/>
              </a:ext>
            </a:extLst>
          </p:cNvPr>
          <p:cNvCxnSpPr>
            <a:cxnSpLocks/>
          </p:cNvCxnSpPr>
          <p:nvPr/>
        </p:nvCxnSpPr>
        <p:spPr>
          <a:xfrm>
            <a:off x="5420233" y="4519295"/>
            <a:ext cx="1106807" cy="109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E27C26D-6E63-8C98-59E9-03C9287844CD}"/>
              </a:ext>
            </a:extLst>
          </p:cNvPr>
          <p:cNvCxnSpPr>
            <a:cxnSpLocks/>
          </p:cNvCxnSpPr>
          <p:nvPr/>
        </p:nvCxnSpPr>
        <p:spPr>
          <a:xfrm>
            <a:off x="5460936" y="4635291"/>
            <a:ext cx="1066104" cy="1762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28">
            <a:extLst>
              <a:ext uri="{FF2B5EF4-FFF2-40B4-BE49-F238E27FC236}">
                <a16:creationId xmlns:a16="http://schemas.microsoft.com/office/drawing/2014/main" id="{8EAC80F2-D078-30D5-B37D-232ADD9930D1}"/>
              </a:ext>
            </a:extLst>
          </p:cNvPr>
          <p:cNvSpPr>
            <a:spLocks noChangeArrowheads="1"/>
          </p:cNvSpPr>
          <p:nvPr/>
        </p:nvSpPr>
        <p:spPr bwMode="auto">
          <a:xfrm>
            <a:off x="3340226" y="4268014"/>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Titular</a:t>
            </a:r>
            <a:r>
              <a:rPr kumimoji="0" lang="es-ES" altLang="es-ES" sz="1200" b="0"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de</a:t>
            </a:r>
            <a:r>
              <a:rPr kumimoji="0" lang="es-ES" altLang="es-ES" sz="1200" b="0"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Dependencia</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cxnSp>
        <p:nvCxnSpPr>
          <p:cNvPr id="25" name="Conector recto 24">
            <a:extLst>
              <a:ext uri="{FF2B5EF4-FFF2-40B4-BE49-F238E27FC236}">
                <a16:creationId xmlns:a16="http://schemas.microsoft.com/office/drawing/2014/main" id="{C4525D99-1666-FF78-5CB2-7FA28D79EC15}"/>
              </a:ext>
            </a:extLst>
          </p:cNvPr>
          <p:cNvCxnSpPr>
            <a:cxnSpLocks/>
          </p:cNvCxnSpPr>
          <p:nvPr/>
        </p:nvCxnSpPr>
        <p:spPr>
          <a:xfrm flipH="1">
            <a:off x="5421249" y="3300193"/>
            <a:ext cx="1070991" cy="1161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1427F94-4107-46A1-EA0E-001F594870AC}"/>
              </a:ext>
            </a:extLst>
          </p:cNvPr>
          <p:cNvCxnSpPr>
            <a:cxnSpLocks/>
          </p:cNvCxnSpPr>
          <p:nvPr/>
        </p:nvCxnSpPr>
        <p:spPr>
          <a:xfrm flipH="1">
            <a:off x="5421249" y="2660142"/>
            <a:ext cx="1070991" cy="1817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30">
            <a:extLst>
              <a:ext uri="{FF2B5EF4-FFF2-40B4-BE49-F238E27FC236}">
                <a16:creationId xmlns:a16="http://schemas.microsoft.com/office/drawing/2014/main" id="{1002C264-032E-5815-E3F4-3A621B6034F8}"/>
              </a:ext>
            </a:extLst>
          </p:cNvPr>
          <p:cNvSpPr>
            <a:spLocks noChangeArrowheads="1"/>
          </p:cNvSpPr>
          <p:nvPr/>
        </p:nvSpPr>
        <p:spPr bwMode="auto">
          <a:xfrm>
            <a:off x="9082437" y="2396005"/>
            <a:ext cx="1584325" cy="477837"/>
          </a:xfrm>
          <a:prstGeom prst="rect">
            <a:avLst/>
          </a:prstGeom>
          <a:solidFill>
            <a:srgbClr val="FF0000"/>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Oficial de Servicio</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28" name="Rectangle 23">
            <a:extLst>
              <a:ext uri="{FF2B5EF4-FFF2-40B4-BE49-F238E27FC236}">
                <a16:creationId xmlns:a16="http://schemas.microsoft.com/office/drawing/2014/main" id="{46A37620-526E-B742-0B7B-1DB2508C304E}"/>
              </a:ext>
            </a:extLst>
          </p:cNvPr>
          <p:cNvSpPr>
            <a:spLocks noChangeArrowheads="1"/>
          </p:cNvSpPr>
          <p:nvPr/>
        </p:nvSpPr>
        <p:spPr bwMode="auto">
          <a:xfrm>
            <a:off x="9140381" y="6076084"/>
            <a:ext cx="1584325" cy="477837"/>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Expedientes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29" name="Rectangle 15">
            <a:extLst>
              <a:ext uri="{FF2B5EF4-FFF2-40B4-BE49-F238E27FC236}">
                <a16:creationId xmlns:a16="http://schemas.microsoft.com/office/drawing/2014/main" id="{7F435DF5-2D96-6A8F-6AD7-6975CE9EBEA6}"/>
              </a:ext>
            </a:extLst>
          </p:cNvPr>
          <p:cNvSpPr>
            <a:spLocks noChangeArrowheads="1"/>
          </p:cNvSpPr>
          <p:nvPr/>
        </p:nvSpPr>
        <p:spPr bwMode="auto">
          <a:xfrm>
            <a:off x="9119744" y="2981452"/>
            <a:ext cx="1509712" cy="488950"/>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Judiciales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F73DC283-F1C1-F912-FBB1-47D53E47B3FE}"/>
              </a:ext>
            </a:extLst>
          </p:cNvPr>
          <p:cNvSpPr>
            <a:spLocks noChangeArrowheads="1"/>
          </p:cNvSpPr>
          <p:nvPr/>
        </p:nvSpPr>
        <p:spPr bwMode="auto">
          <a:xfrm>
            <a:off x="9119744" y="3583092"/>
            <a:ext cx="1509713" cy="488950"/>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logístico</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31" name="Rectangle 12">
            <a:extLst>
              <a:ext uri="{FF2B5EF4-FFF2-40B4-BE49-F238E27FC236}">
                <a16:creationId xmlns:a16="http://schemas.microsoft.com/office/drawing/2014/main" id="{DD18F4C4-ED2F-5EB9-E60B-3EF083522BDB}"/>
              </a:ext>
            </a:extLst>
          </p:cNvPr>
          <p:cNvSpPr>
            <a:spLocks noChangeArrowheads="1"/>
          </p:cNvSpPr>
          <p:nvPr/>
        </p:nvSpPr>
        <p:spPr bwMode="auto">
          <a:xfrm>
            <a:off x="9140381" y="4843317"/>
            <a:ext cx="1509713" cy="488950"/>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administración</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32" name="Rectangle 7">
            <a:extLst>
              <a:ext uri="{FF2B5EF4-FFF2-40B4-BE49-F238E27FC236}">
                <a16:creationId xmlns:a16="http://schemas.microsoft.com/office/drawing/2014/main" id="{B3086980-70E9-8FC7-E56A-CCAFA5FDB986}"/>
              </a:ext>
            </a:extLst>
          </p:cNvPr>
          <p:cNvSpPr>
            <a:spLocks noChangeArrowheads="1"/>
          </p:cNvSpPr>
          <p:nvPr/>
        </p:nvSpPr>
        <p:spPr bwMode="auto">
          <a:xfrm>
            <a:off x="9119744" y="4197600"/>
            <a:ext cx="1530350" cy="520700"/>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Personal</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cxnSp>
        <p:nvCxnSpPr>
          <p:cNvPr id="33" name="Conector recto 32">
            <a:extLst>
              <a:ext uri="{FF2B5EF4-FFF2-40B4-BE49-F238E27FC236}">
                <a16:creationId xmlns:a16="http://schemas.microsoft.com/office/drawing/2014/main" id="{6CE912F1-F46B-A253-0C89-218BFFD0E639}"/>
              </a:ext>
            </a:extLst>
          </p:cNvPr>
          <p:cNvCxnSpPr/>
          <p:nvPr/>
        </p:nvCxnSpPr>
        <p:spPr>
          <a:xfrm>
            <a:off x="8689372" y="6357491"/>
            <a:ext cx="393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2A55145F-D266-F8A4-E85F-59CB018FD21E}"/>
              </a:ext>
            </a:extLst>
          </p:cNvPr>
          <p:cNvCxnSpPr/>
          <p:nvPr/>
        </p:nvCxnSpPr>
        <p:spPr>
          <a:xfrm>
            <a:off x="8613077" y="3290033"/>
            <a:ext cx="40386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
            <a:extLst>
              <a:ext uri="{FF2B5EF4-FFF2-40B4-BE49-F238E27FC236}">
                <a16:creationId xmlns:a16="http://schemas.microsoft.com/office/drawing/2014/main" id="{32A5DE3D-360E-69FE-FB8C-B01788AAEDEC}"/>
              </a:ext>
            </a:extLst>
          </p:cNvPr>
          <p:cNvSpPr>
            <a:spLocks noChangeArrowheads="1"/>
          </p:cNvSpPr>
          <p:nvPr/>
        </p:nvSpPr>
        <p:spPr bwMode="auto">
          <a:xfrm>
            <a:off x="6624955" y="5494972"/>
            <a:ext cx="2009775" cy="511175"/>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err="1">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Area</a:t>
            </a: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 de Operaciones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sp>
        <p:nvSpPr>
          <p:cNvPr id="40" name="Rectangle 4">
            <a:extLst>
              <a:ext uri="{FF2B5EF4-FFF2-40B4-BE49-F238E27FC236}">
                <a16:creationId xmlns:a16="http://schemas.microsoft.com/office/drawing/2014/main" id="{730677DB-896F-E165-EF1B-6CA4B054C646}"/>
              </a:ext>
            </a:extLst>
          </p:cNvPr>
          <p:cNvSpPr>
            <a:spLocks noChangeArrowheads="1"/>
          </p:cNvSpPr>
          <p:nvPr/>
        </p:nvSpPr>
        <p:spPr bwMode="auto">
          <a:xfrm>
            <a:off x="9140381" y="5457825"/>
            <a:ext cx="1530350" cy="520700"/>
          </a:xfrm>
          <a:prstGeom prst="rect">
            <a:avLst/>
          </a:prstGeom>
          <a:solidFill>
            <a:srgbClr val="727CA3"/>
          </a:solidFill>
          <a:ln w="19050">
            <a:solidFill>
              <a:srgbClr val="1012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FFFFFF"/>
                </a:solidFill>
                <a:effectLst/>
                <a:latin typeface="Gill Sans MT" panose="020B0502020104020203" pitchFamily="34" charset="0"/>
                <a:ea typeface="Gill Sans MT" panose="020B0502020104020203" pitchFamily="34" charset="0"/>
                <a:cs typeface="Times New Roman" panose="02020603050405020304" pitchFamily="18" charset="0"/>
              </a:rPr>
              <a:t>Encargado Operaciones</a:t>
            </a:r>
            <a:endParaRPr kumimoji="0" lang="es-ES" altLang="es-ES" sz="1200" b="1" i="0" u="none" strike="noStrike" cap="none" normalizeH="0" baseline="0" dirty="0">
              <a:ln>
                <a:noFill/>
              </a:ln>
              <a:solidFill>
                <a:schemeClr val="tx1"/>
              </a:solidFill>
              <a:effectLst/>
              <a:latin typeface="Arial" panose="020B0604020202020204" pitchFamily="34" charset="0"/>
            </a:endParaRPr>
          </a:p>
        </p:txBody>
      </p:sp>
      <p:cxnSp>
        <p:nvCxnSpPr>
          <p:cNvPr id="41" name="Conector recto 40">
            <a:extLst>
              <a:ext uri="{FF2B5EF4-FFF2-40B4-BE49-F238E27FC236}">
                <a16:creationId xmlns:a16="http://schemas.microsoft.com/office/drawing/2014/main" id="{ADE7017B-3333-CEA9-3DF0-B58DD8738B5C}"/>
              </a:ext>
            </a:extLst>
          </p:cNvPr>
          <p:cNvCxnSpPr/>
          <p:nvPr/>
        </p:nvCxnSpPr>
        <p:spPr>
          <a:xfrm>
            <a:off x="8627937" y="3864864"/>
            <a:ext cx="40386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AEF9DC1A-E8D8-C61A-A228-86EC29AFA96E}"/>
              </a:ext>
            </a:extLst>
          </p:cNvPr>
          <p:cNvCxnSpPr>
            <a:cxnSpLocks/>
            <a:stCxn id="18" idx="1"/>
            <a:endCxn id="7" idx="3"/>
          </p:cNvCxnSpPr>
          <p:nvPr/>
        </p:nvCxnSpPr>
        <p:spPr>
          <a:xfrm flipH="1">
            <a:off x="2792729" y="4523602"/>
            <a:ext cx="5474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15453ECA-0F9E-981C-C8AF-C3E5EAC366A5}"/>
              </a:ext>
            </a:extLst>
          </p:cNvPr>
          <p:cNvCxnSpPr>
            <a:cxnSpLocks/>
          </p:cNvCxnSpPr>
          <p:nvPr/>
        </p:nvCxnSpPr>
        <p:spPr>
          <a:xfrm flipH="1">
            <a:off x="5421249" y="3958295"/>
            <a:ext cx="1105791" cy="525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2">
            <a:extLst>
              <a:ext uri="{FF2B5EF4-FFF2-40B4-BE49-F238E27FC236}">
                <a16:creationId xmlns:a16="http://schemas.microsoft.com/office/drawing/2014/main" id="{91E8D95A-6F93-7EED-64DB-3AE4FB148888}"/>
              </a:ext>
            </a:extLst>
          </p:cNvPr>
          <p:cNvSpPr>
            <a:spLocks noChangeArrowheads="1"/>
          </p:cNvSpPr>
          <p:nvPr/>
        </p:nvSpPr>
        <p:spPr bwMode="auto">
          <a:xfrm>
            <a:off x="0" y="173821"/>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46" name="Rectangle 47">
            <a:extLst>
              <a:ext uri="{FF2B5EF4-FFF2-40B4-BE49-F238E27FC236}">
                <a16:creationId xmlns:a16="http://schemas.microsoft.com/office/drawing/2014/main" id="{371F9721-FBCE-9093-3611-2CF76C8BA42C}"/>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48" name="Rectangle 59">
            <a:extLst>
              <a:ext uri="{FF2B5EF4-FFF2-40B4-BE49-F238E27FC236}">
                <a16:creationId xmlns:a16="http://schemas.microsoft.com/office/drawing/2014/main" id="{1EAC6F52-CC81-88EC-FB5A-F8C4BF159B24}"/>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49" name="Rectangle 64">
            <a:extLst>
              <a:ext uri="{FF2B5EF4-FFF2-40B4-BE49-F238E27FC236}">
                <a16:creationId xmlns:a16="http://schemas.microsoft.com/office/drawing/2014/main" id="{599EF1EA-143A-A9DB-D0F7-8B1CB02BA125}"/>
              </a:ext>
            </a:extLst>
          </p:cNvPr>
          <p:cNvSpPr>
            <a:spLocks noChangeArrowheads="1"/>
          </p:cNvSpPr>
          <p:nvPr/>
        </p:nvSpPr>
        <p:spPr bwMode="auto">
          <a:xfrm>
            <a:off x="88392" y="3718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ES" sz="1000" b="0" i="0" u="none" strike="noStrike" cap="none" normalizeH="0" baseline="0" dirty="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1000" b="0" i="0" u="none" strike="noStrike" cap="none" normalizeH="0" baseline="0" dirty="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kumimoji="0" lang="es-ES" altLang="es-E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50" name="Rectangle 67">
            <a:extLst>
              <a:ext uri="{FF2B5EF4-FFF2-40B4-BE49-F238E27FC236}">
                <a16:creationId xmlns:a16="http://schemas.microsoft.com/office/drawing/2014/main" id="{A84E208C-2073-AB94-598C-BD6C9CA0579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cxnSp>
        <p:nvCxnSpPr>
          <p:cNvPr id="60" name="Conector recto 59">
            <a:extLst>
              <a:ext uri="{FF2B5EF4-FFF2-40B4-BE49-F238E27FC236}">
                <a16:creationId xmlns:a16="http://schemas.microsoft.com/office/drawing/2014/main" id="{9474B153-A305-DD9A-9FF3-CAB5B3AF7BF1}"/>
              </a:ext>
            </a:extLst>
          </p:cNvPr>
          <p:cNvCxnSpPr/>
          <p:nvPr/>
        </p:nvCxnSpPr>
        <p:spPr>
          <a:xfrm>
            <a:off x="8689372" y="5740778"/>
            <a:ext cx="393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16943EE0-85A1-768A-4BEE-E092AD99CB2B}"/>
              </a:ext>
            </a:extLst>
          </p:cNvPr>
          <p:cNvCxnSpPr/>
          <p:nvPr/>
        </p:nvCxnSpPr>
        <p:spPr>
          <a:xfrm>
            <a:off x="8580120" y="2620264"/>
            <a:ext cx="40386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24BA6DBE-6A89-2EAA-00B0-103E8AEEEC7C}"/>
              </a:ext>
            </a:extLst>
          </p:cNvPr>
          <p:cNvCxnSpPr/>
          <p:nvPr/>
        </p:nvCxnSpPr>
        <p:spPr>
          <a:xfrm>
            <a:off x="8636667" y="4539713"/>
            <a:ext cx="40386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5FC7D4D5-6E33-F845-AA0A-2E73724274D2}"/>
              </a:ext>
            </a:extLst>
          </p:cNvPr>
          <p:cNvCxnSpPr/>
          <p:nvPr/>
        </p:nvCxnSpPr>
        <p:spPr>
          <a:xfrm>
            <a:off x="8661337" y="5137409"/>
            <a:ext cx="40386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54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417F0F-7DFD-57EA-C2C1-5920C9C64928}"/>
              </a:ext>
            </a:extLst>
          </p:cNvPr>
          <p:cNvSpPr txBox="1"/>
          <p:nvPr/>
        </p:nvSpPr>
        <p:spPr>
          <a:xfrm>
            <a:off x="1761744" y="-4724"/>
            <a:ext cx="8668512" cy="548868"/>
          </a:xfrm>
          <a:prstGeom prst="rect">
            <a:avLst/>
          </a:prstGeom>
          <a:noFill/>
        </p:spPr>
        <p:txBody>
          <a:bodyPr wrap="square">
            <a:spAutoFit/>
          </a:bodyPr>
          <a:lstStyle/>
          <a:p>
            <a:pPr algn="ctr">
              <a:lnSpc>
                <a:spcPct val="115000"/>
              </a:lnSpc>
              <a:spcAft>
                <a:spcPts val="1000"/>
              </a:spcAft>
            </a:pPr>
            <a:r>
              <a:rPr lang="es-AR" sz="2800" b="1" i="0" dirty="0">
                <a:solidFill>
                  <a:schemeClr val="tx2"/>
                </a:solidFill>
                <a:effectLst>
                  <a:outerShdw blurRad="50800" dist="38100" dir="5400000" algn="t">
                    <a:srgbClr val="000000">
                      <a:alpha val="40000"/>
                    </a:srgbClr>
                  </a:outerShdw>
                </a:effectLst>
                <a:latin typeface="Arial" panose="020B0604020202020204" pitchFamily="34" charset="0"/>
                <a:ea typeface="Gill Sans MT" panose="020B0502020104020203" pitchFamily="34" charset="0"/>
                <a:cs typeface="Times New Roman" panose="02020603050405020304" pitchFamily="18" charset="0"/>
              </a:rPr>
              <a:t>Descripción de los Procesos de Negocios </a:t>
            </a:r>
            <a:endParaRPr lang="es-ES" sz="2800" b="1" i="1" dirty="0">
              <a:solidFill>
                <a:schemeClr val="tx2"/>
              </a:solidFill>
              <a:effectLst>
                <a:outerShdw blurRad="50800" dist="38100" dir="5400000" algn="t">
                  <a:srgbClr val="000000">
                    <a:alpha val="40000"/>
                  </a:srgbClr>
                </a:outerShdw>
              </a:effectLst>
              <a:latin typeface="Gill Sans MT" panose="020B0502020104020203" pitchFamily="34" charset="0"/>
              <a:ea typeface="Gill Sans MT" panose="020B0502020104020203"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5FB3B025-BC9D-3180-5A15-1337800A0D3D}"/>
              </a:ext>
            </a:extLst>
          </p:cNvPr>
          <p:cNvSpPr/>
          <p:nvPr/>
        </p:nvSpPr>
        <p:spPr>
          <a:xfrm>
            <a:off x="3740880" y="836785"/>
            <a:ext cx="4630549" cy="2844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chemeClr val="tx2"/>
                </a:solidFill>
                <a:effectLst/>
                <a:ea typeface="Gill Sans MT" panose="020B0502020104020203" pitchFamily="34" charset="0"/>
                <a:cs typeface="Times New Roman" panose="02020603050405020304" pitchFamily="18" charset="0"/>
              </a:rPr>
              <a:t>CONTROL DE INGRESO DETENIDOS A COMISARIA</a:t>
            </a:r>
          </a:p>
        </p:txBody>
      </p:sp>
      <p:pic>
        <p:nvPicPr>
          <p:cNvPr id="3114" name="Picture 42" descr="Diagrama, Esquemático&#10;&#10;Descripción generada automáticamente">
            <a:extLst>
              <a:ext uri="{FF2B5EF4-FFF2-40B4-BE49-F238E27FC236}">
                <a16:creationId xmlns:a16="http://schemas.microsoft.com/office/drawing/2014/main" id="{7B4B446D-ACB1-96F5-C4FD-4527E29E8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565" y="1168381"/>
            <a:ext cx="2436716" cy="181927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Diagrama&#10;&#10;Descripción generada automáticamente">
            <a:extLst>
              <a:ext uri="{FF2B5EF4-FFF2-40B4-BE49-F238E27FC236}">
                <a16:creationId xmlns:a16="http://schemas.microsoft.com/office/drawing/2014/main" id="{B6BC495D-1837-89DD-06D7-64C5C91EE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565" y="2942210"/>
            <a:ext cx="2445004" cy="18573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n 1" descr="Diagrama&#10;&#10;Descripción generada automáticamente">
            <a:extLst>
              <a:ext uri="{FF2B5EF4-FFF2-40B4-BE49-F238E27FC236}">
                <a16:creationId xmlns:a16="http://schemas.microsoft.com/office/drawing/2014/main" id="{D03F96FD-121F-6D1A-0A88-C77A28A11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722" y="4709160"/>
            <a:ext cx="2466182" cy="18764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45A73FF4-DABC-2D07-B394-391BE4F1ED49}"/>
              </a:ext>
            </a:extLst>
          </p:cNvPr>
          <p:cNvSpPr/>
          <p:nvPr/>
        </p:nvSpPr>
        <p:spPr>
          <a:xfrm>
            <a:off x="3728085" y="1148042"/>
            <a:ext cx="4656140" cy="562483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Rectángulo 3">
            <a:extLst>
              <a:ext uri="{FF2B5EF4-FFF2-40B4-BE49-F238E27FC236}">
                <a16:creationId xmlns:a16="http://schemas.microsoft.com/office/drawing/2014/main" id="{3F95042D-6ED4-FFF5-2662-D433280A2370}"/>
              </a:ext>
            </a:extLst>
          </p:cNvPr>
          <p:cNvSpPr>
            <a:spLocks noChangeArrowheads="1"/>
          </p:cNvSpPr>
          <p:nvPr/>
        </p:nvSpPr>
        <p:spPr bwMode="auto">
          <a:xfrm>
            <a:off x="3728085" y="566866"/>
            <a:ext cx="4656140" cy="254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OFICIAL DE SERVICIO</a:t>
            </a:r>
            <a:endParaRPr kumimoji="0" lang="es-ES" altLang="es-ES" sz="1800" b="0" i="0" u="none" strike="noStrike" cap="none" normalizeH="0" baseline="0" dirty="0">
              <a:ln>
                <a:noFill/>
              </a:ln>
              <a:solidFill>
                <a:schemeClr val="tx2"/>
              </a:solidFill>
              <a:effectLst/>
              <a:latin typeface="Arial" panose="020B0604020202020204" pitchFamily="34" charset="0"/>
            </a:endParaRPr>
          </a:p>
        </p:txBody>
      </p:sp>
      <p:sp>
        <p:nvSpPr>
          <p:cNvPr id="13" name="Rectángulo 12">
            <a:extLst>
              <a:ext uri="{FF2B5EF4-FFF2-40B4-BE49-F238E27FC236}">
                <a16:creationId xmlns:a16="http://schemas.microsoft.com/office/drawing/2014/main" id="{D451CB45-2981-0B0E-5C3B-EC8D41F54846}"/>
              </a:ext>
            </a:extLst>
          </p:cNvPr>
          <p:cNvSpPr/>
          <p:nvPr/>
        </p:nvSpPr>
        <p:spPr>
          <a:xfrm>
            <a:off x="5751449" y="115250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 </a:t>
            </a:r>
          </a:p>
        </p:txBody>
      </p:sp>
      <p:sp>
        <p:nvSpPr>
          <p:cNvPr id="14" name="Rectángulo 13">
            <a:extLst>
              <a:ext uri="{FF2B5EF4-FFF2-40B4-BE49-F238E27FC236}">
                <a16:creationId xmlns:a16="http://schemas.microsoft.com/office/drawing/2014/main" id="{791B5A44-EF26-8F39-08B2-8442B2F2B0CF}"/>
              </a:ext>
            </a:extLst>
          </p:cNvPr>
          <p:cNvSpPr/>
          <p:nvPr/>
        </p:nvSpPr>
        <p:spPr>
          <a:xfrm>
            <a:off x="5765038" y="1473052"/>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2 </a:t>
            </a:r>
          </a:p>
        </p:txBody>
      </p:sp>
      <p:sp>
        <p:nvSpPr>
          <p:cNvPr id="15" name="Rectángulo 14">
            <a:extLst>
              <a:ext uri="{FF2B5EF4-FFF2-40B4-BE49-F238E27FC236}">
                <a16:creationId xmlns:a16="http://schemas.microsoft.com/office/drawing/2014/main" id="{21F84ABB-559F-056D-573E-9EF71D030D67}"/>
              </a:ext>
            </a:extLst>
          </p:cNvPr>
          <p:cNvSpPr/>
          <p:nvPr/>
        </p:nvSpPr>
        <p:spPr>
          <a:xfrm>
            <a:off x="5759323" y="1832938"/>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3 </a:t>
            </a:r>
          </a:p>
        </p:txBody>
      </p:sp>
      <p:sp>
        <p:nvSpPr>
          <p:cNvPr id="16" name="Rectángulo 15">
            <a:extLst>
              <a:ext uri="{FF2B5EF4-FFF2-40B4-BE49-F238E27FC236}">
                <a16:creationId xmlns:a16="http://schemas.microsoft.com/office/drawing/2014/main" id="{8DC05D13-5B59-DEEE-A715-9F973C3A7393}"/>
              </a:ext>
            </a:extLst>
          </p:cNvPr>
          <p:cNvSpPr/>
          <p:nvPr/>
        </p:nvSpPr>
        <p:spPr>
          <a:xfrm>
            <a:off x="5767197" y="2129928"/>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4 </a:t>
            </a:r>
          </a:p>
        </p:txBody>
      </p:sp>
      <p:sp>
        <p:nvSpPr>
          <p:cNvPr id="18" name="Rectángulo 17">
            <a:extLst>
              <a:ext uri="{FF2B5EF4-FFF2-40B4-BE49-F238E27FC236}">
                <a16:creationId xmlns:a16="http://schemas.microsoft.com/office/drawing/2014/main" id="{35E228C3-CB3A-F83B-EBB7-1C4D8AA6D782}"/>
              </a:ext>
            </a:extLst>
          </p:cNvPr>
          <p:cNvSpPr/>
          <p:nvPr/>
        </p:nvSpPr>
        <p:spPr>
          <a:xfrm>
            <a:off x="5793232" y="243795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5 </a:t>
            </a:r>
          </a:p>
        </p:txBody>
      </p:sp>
      <p:sp>
        <p:nvSpPr>
          <p:cNvPr id="19" name="Rectángulo 18">
            <a:extLst>
              <a:ext uri="{FF2B5EF4-FFF2-40B4-BE49-F238E27FC236}">
                <a16:creationId xmlns:a16="http://schemas.microsoft.com/office/drawing/2014/main" id="{B33DA7A5-AF79-C9FD-02B2-C21D0CC2843D}"/>
              </a:ext>
            </a:extLst>
          </p:cNvPr>
          <p:cNvSpPr/>
          <p:nvPr/>
        </p:nvSpPr>
        <p:spPr>
          <a:xfrm>
            <a:off x="6218682" y="2993816"/>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   6 </a:t>
            </a:r>
          </a:p>
        </p:txBody>
      </p:sp>
      <p:sp>
        <p:nvSpPr>
          <p:cNvPr id="20" name="Rectángulo 19">
            <a:extLst>
              <a:ext uri="{FF2B5EF4-FFF2-40B4-BE49-F238E27FC236}">
                <a16:creationId xmlns:a16="http://schemas.microsoft.com/office/drawing/2014/main" id="{BE730387-D33F-E3BC-9D94-9DBD20CE9EEE}"/>
              </a:ext>
            </a:extLst>
          </p:cNvPr>
          <p:cNvSpPr/>
          <p:nvPr/>
        </p:nvSpPr>
        <p:spPr>
          <a:xfrm>
            <a:off x="6244717" y="3384425"/>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  7 </a:t>
            </a:r>
          </a:p>
        </p:txBody>
      </p:sp>
      <p:sp>
        <p:nvSpPr>
          <p:cNvPr id="21" name="Rectángulo 20">
            <a:extLst>
              <a:ext uri="{FF2B5EF4-FFF2-40B4-BE49-F238E27FC236}">
                <a16:creationId xmlns:a16="http://schemas.microsoft.com/office/drawing/2014/main" id="{E3D6DCFC-0C38-4EDB-E4D3-5C57DE49E432}"/>
              </a:ext>
            </a:extLst>
          </p:cNvPr>
          <p:cNvSpPr/>
          <p:nvPr/>
        </p:nvSpPr>
        <p:spPr>
          <a:xfrm>
            <a:off x="6278753" y="3772008"/>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8 </a:t>
            </a:r>
          </a:p>
        </p:txBody>
      </p:sp>
      <p:sp>
        <p:nvSpPr>
          <p:cNvPr id="22" name="Rectángulo 21">
            <a:extLst>
              <a:ext uri="{FF2B5EF4-FFF2-40B4-BE49-F238E27FC236}">
                <a16:creationId xmlns:a16="http://schemas.microsoft.com/office/drawing/2014/main" id="{5B576D61-FAAB-2536-D00D-A45694FEDB2D}"/>
              </a:ext>
            </a:extLst>
          </p:cNvPr>
          <p:cNvSpPr/>
          <p:nvPr/>
        </p:nvSpPr>
        <p:spPr>
          <a:xfrm>
            <a:off x="6304788" y="4159358"/>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9 </a:t>
            </a:r>
          </a:p>
        </p:txBody>
      </p:sp>
      <p:sp>
        <p:nvSpPr>
          <p:cNvPr id="23" name="Rectángulo 22">
            <a:extLst>
              <a:ext uri="{FF2B5EF4-FFF2-40B4-BE49-F238E27FC236}">
                <a16:creationId xmlns:a16="http://schemas.microsoft.com/office/drawing/2014/main" id="{789ED6AF-A1D7-00C5-9B87-B100349AE098}"/>
              </a:ext>
            </a:extLst>
          </p:cNvPr>
          <p:cNvSpPr/>
          <p:nvPr/>
        </p:nvSpPr>
        <p:spPr>
          <a:xfrm>
            <a:off x="5328920" y="4146044"/>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10 </a:t>
            </a:r>
          </a:p>
        </p:txBody>
      </p:sp>
      <p:sp>
        <p:nvSpPr>
          <p:cNvPr id="24" name="Rectángulo 23">
            <a:extLst>
              <a:ext uri="{FF2B5EF4-FFF2-40B4-BE49-F238E27FC236}">
                <a16:creationId xmlns:a16="http://schemas.microsoft.com/office/drawing/2014/main" id="{A4BD928D-6B4E-2AB1-59B2-744D4EC6AE87}"/>
              </a:ext>
            </a:extLst>
          </p:cNvPr>
          <p:cNvSpPr/>
          <p:nvPr/>
        </p:nvSpPr>
        <p:spPr>
          <a:xfrm>
            <a:off x="4985385" y="5166360"/>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11 </a:t>
            </a:r>
          </a:p>
        </p:txBody>
      </p:sp>
      <p:sp>
        <p:nvSpPr>
          <p:cNvPr id="25" name="Rectángulo 24">
            <a:extLst>
              <a:ext uri="{FF2B5EF4-FFF2-40B4-BE49-F238E27FC236}">
                <a16:creationId xmlns:a16="http://schemas.microsoft.com/office/drawing/2014/main" id="{94D460AC-CAD5-8518-9554-D234E84D3DFE}"/>
              </a:ext>
            </a:extLst>
          </p:cNvPr>
          <p:cNvSpPr/>
          <p:nvPr/>
        </p:nvSpPr>
        <p:spPr>
          <a:xfrm>
            <a:off x="4729481" y="545926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12 </a:t>
            </a:r>
          </a:p>
        </p:txBody>
      </p:sp>
      <p:sp>
        <p:nvSpPr>
          <p:cNvPr id="26" name="Rectángulo 25">
            <a:extLst>
              <a:ext uri="{FF2B5EF4-FFF2-40B4-BE49-F238E27FC236}">
                <a16:creationId xmlns:a16="http://schemas.microsoft.com/office/drawing/2014/main" id="{09265288-CA97-6DB0-BCF5-A5D985847BC0}"/>
              </a:ext>
            </a:extLst>
          </p:cNvPr>
          <p:cNvSpPr/>
          <p:nvPr/>
        </p:nvSpPr>
        <p:spPr>
          <a:xfrm>
            <a:off x="5224145" y="545369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13 </a:t>
            </a:r>
          </a:p>
        </p:txBody>
      </p:sp>
      <p:sp>
        <p:nvSpPr>
          <p:cNvPr id="27" name="Rectángulo 26">
            <a:extLst>
              <a:ext uri="{FF2B5EF4-FFF2-40B4-BE49-F238E27FC236}">
                <a16:creationId xmlns:a16="http://schemas.microsoft.com/office/drawing/2014/main" id="{B99B2920-3FA0-3E55-AD5A-5BE5FEFE998C}"/>
              </a:ext>
            </a:extLst>
          </p:cNvPr>
          <p:cNvSpPr/>
          <p:nvPr/>
        </p:nvSpPr>
        <p:spPr>
          <a:xfrm>
            <a:off x="5410835" y="5924569"/>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14 </a:t>
            </a:r>
          </a:p>
        </p:txBody>
      </p:sp>
      <p:sp>
        <p:nvSpPr>
          <p:cNvPr id="28" name="Rectángulo 27">
            <a:extLst>
              <a:ext uri="{FF2B5EF4-FFF2-40B4-BE49-F238E27FC236}">
                <a16:creationId xmlns:a16="http://schemas.microsoft.com/office/drawing/2014/main" id="{31B0BA44-8238-6636-E732-059F36BA5534}"/>
              </a:ext>
            </a:extLst>
          </p:cNvPr>
          <p:cNvSpPr/>
          <p:nvPr/>
        </p:nvSpPr>
        <p:spPr>
          <a:xfrm>
            <a:off x="5154931" y="6196521"/>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15 </a:t>
            </a:r>
          </a:p>
        </p:txBody>
      </p:sp>
      <p:sp>
        <p:nvSpPr>
          <p:cNvPr id="29" name="Rectángulo 28">
            <a:extLst>
              <a:ext uri="{FF2B5EF4-FFF2-40B4-BE49-F238E27FC236}">
                <a16:creationId xmlns:a16="http://schemas.microsoft.com/office/drawing/2014/main" id="{31B25454-2F62-328B-3229-A44BCF785DB2}"/>
              </a:ext>
            </a:extLst>
          </p:cNvPr>
          <p:cNvSpPr/>
          <p:nvPr/>
        </p:nvSpPr>
        <p:spPr>
          <a:xfrm>
            <a:off x="5649595" y="6215501"/>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16 </a:t>
            </a:r>
          </a:p>
        </p:txBody>
      </p:sp>
      <p:sp>
        <p:nvSpPr>
          <p:cNvPr id="30" name="Rectángulo 29">
            <a:extLst>
              <a:ext uri="{FF2B5EF4-FFF2-40B4-BE49-F238E27FC236}">
                <a16:creationId xmlns:a16="http://schemas.microsoft.com/office/drawing/2014/main" id="{9D690AEB-6C2D-D0CA-A99E-20D5BCBE93EE}"/>
              </a:ext>
            </a:extLst>
          </p:cNvPr>
          <p:cNvSpPr/>
          <p:nvPr/>
        </p:nvSpPr>
        <p:spPr>
          <a:xfrm>
            <a:off x="6278753" y="4845030"/>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a:solidFill>
                  <a:srgbClr val="000000"/>
                </a:solidFill>
                <a:effectLst/>
                <a:ea typeface="Gill Sans MT" panose="020B0502020104020203" pitchFamily="34" charset="0"/>
                <a:cs typeface="Times New Roman" panose="02020603050405020304" pitchFamily="18" charset="0"/>
              </a:rPr>
              <a:t>17 </a:t>
            </a:r>
          </a:p>
        </p:txBody>
      </p:sp>
      <p:sp>
        <p:nvSpPr>
          <p:cNvPr id="31" name="Rectángulo 30">
            <a:extLst>
              <a:ext uri="{FF2B5EF4-FFF2-40B4-BE49-F238E27FC236}">
                <a16:creationId xmlns:a16="http://schemas.microsoft.com/office/drawing/2014/main" id="{330014E1-2579-0EC0-EDE1-405752AA3FFB}"/>
              </a:ext>
            </a:extLst>
          </p:cNvPr>
          <p:cNvSpPr/>
          <p:nvPr/>
        </p:nvSpPr>
        <p:spPr>
          <a:xfrm>
            <a:off x="5896419" y="5184901"/>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18 </a:t>
            </a:r>
          </a:p>
        </p:txBody>
      </p:sp>
      <p:sp>
        <p:nvSpPr>
          <p:cNvPr id="3072" name="Rectángulo 3071">
            <a:extLst>
              <a:ext uri="{FF2B5EF4-FFF2-40B4-BE49-F238E27FC236}">
                <a16:creationId xmlns:a16="http://schemas.microsoft.com/office/drawing/2014/main" id="{89B2046D-9D8C-7BC1-8B4F-A79E4E39E2F1}"/>
              </a:ext>
            </a:extLst>
          </p:cNvPr>
          <p:cNvSpPr/>
          <p:nvPr/>
        </p:nvSpPr>
        <p:spPr>
          <a:xfrm>
            <a:off x="5632069" y="5477066"/>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19 </a:t>
            </a:r>
          </a:p>
        </p:txBody>
      </p:sp>
      <p:sp>
        <p:nvSpPr>
          <p:cNvPr id="3074" name="Rectángulo 3073">
            <a:extLst>
              <a:ext uri="{FF2B5EF4-FFF2-40B4-BE49-F238E27FC236}">
                <a16:creationId xmlns:a16="http://schemas.microsoft.com/office/drawing/2014/main" id="{0F484757-2DFF-C734-CFB0-8F29ADA45258}"/>
              </a:ext>
            </a:extLst>
          </p:cNvPr>
          <p:cNvSpPr/>
          <p:nvPr/>
        </p:nvSpPr>
        <p:spPr>
          <a:xfrm>
            <a:off x="6186615" y="545369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20 </a:t>
            </a:r>
          </a:p>
        </p:txBody>
      </p:sp>
      <p:sp>
        <p:nvSpPr>
          <p:cNvPr id="3076" name="Rectángulo 3075">
            <a:extLst>
              <a:ext uri="{FF2B5EF4-FFF2-40B4-BE49-F238E27FC236}">
                <a16:creationId xmlns:a16="http://schemas.microsoft.com/office/drawing/2014/main" id="{CFAEB143-608B-1174-1E5C-9805CA527677}"/>
              </a:ext>
            </a:extLst>
          </p:cNvPr>
          <p:cNvSpPr/>
          <p:nvPr/>
        </p:nvSpPr>
        <p:spPr>
          <a:xfrm>
            <a:off x="6689536" y="5151671"/>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21 </a:t>
            </a:r>
          </a:p>
        </p:txBody>
      </p:sp>
      <p:sp>
        <p:nvSpPr>
          <p:cNvPr id="3078" name="Rectángulo 3077">
            <a:extLst>
              <a:ext uri="{FF2B5EF4-FFF2-40B4-BE49-F238E27FC236}">
                <a16:creationId xmlns:a16="http://schemas.microsoft.com/office/drawing/2014/main" id="{B9274784-38ED-3519-4760-D25E0168C5DF}"/>
              </a:ext>
            </a:extLst>
          </p:cNvPr>
          <p:cNvSpPr/>
          <p:nvPr/>
        </p:nvSpPr>
        <p:spPr>
          <a:xfrm>
            <a:off x="6410009" y="5445436"/>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22 </a:t>
            </a:r>
          </a:p>
        </p:txBody>
      </p:sp>
      <p:sp>
        <p:nvSpPr>
          <p:cNvPr id="3080" name="Rectángulo 3079">
            <a:extLst>
              <a:ext uri="{FF2B5EF4-FFF2-40B4-BE49-F238E27FC236}">
                <a16:creationId xmlns:a16="http://schemas.microsoft.com/office/drawing/2014/main" id="{CEE257C0-E874-80C7-137C-8FF1362640B2}"/>
              </a:ext>
            </a:extLst>
          </p:cNvPr>
          <p:cNvSpPr/>
          <p:nvPr/>
        </p:nvSpPr>
        <p:spPr>
          <a:xfrm>
            <a:off x="6918071" y="5453697"/>
            <a:ext cx="425450" cy="387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rgbClr val="000000"/>
                </a:solidFill>
                <a:effectLst/>
                <a:ea typeface="Gill Sans MT" panose="020B0502020104020203" pitchFamily="34" charset="0"/>
                <a:cs typeface="Times New Roman" panose="02020603050405020304" pitchFamily="18" charset="0"/>
              </a:rPr>
              <a:t>23 </a:t>
            </a:r>
          </a:p>
        </p:txBody>
      </p:sp>
      <p:sp>
        <p:nvSpPr>
          <p:cNvPr id="3084" name="Rectangle 61">
            <a:extLst>
              <a:ext uri="{FF2B5EF4-FFF2-40B4-BE49-F238E27FC236}">
                <a16:creationId xmlns:a16="http://schemas.microsoft.com/office/drawing/2014/main" id="{95F4FD7C-A881-F3D2-2009-3A58A652667B}"/>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5</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3086" name="Rectangle 62">
            <a:extLst>
              <a:ext uri="{FF2B5EF4-FFF2-40B4-BE49-F238E27FC236}">
                <a16:creationId xmlns:a16="http://schemas.microsoft.com/office/drawing/2014/main" id="{8AB57EB6-272B-0631-6092-8CA848E2E2B8}"/>
              </a:ext>
            </a:extLst>
          </p:cNvPr>
          <p:cNvSpPr>
            <a:spLocks noChangeArrowheads="1"/>
          </p:cNvSpPr>
          <p:nvPr/>
        </p:nvSpPr>
        <p:spPr bwMode="auto">
          <a:xfrm>
            <a:off x="0" y="4762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4</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3088" name="Rectangle 63">
            <a:extLst>
              <a:ext uri="{FF2B5EF4-FFF2-40B4-BE49-F238E27FC236}">
                <a16:creationId xmlns:a16="http://schemas.microsoft.com/office/drawing/2014/main" id="{49FB6797-D6C6-4C12-A8B9-BB6D83EBC6D1}"/>
              </a:ext>
            </a:extLst>
          </p:cNvPr>
          <p:cNvSpPr>
            <a:spLocks noChangeArrowheads="1"/>
          </p:cNvSpPr>
          <p:nvPr/>
        </p:nvSpPr>
        <p:spPr bwMode="auto">
          <a:xfrm>
            <a:off x="0" y="4953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3</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3090" name="Rectangle 64">
            <a:extLst>
              <a:ext uri="{FF2B5EF4-FFF2-40B4-BE49-F238E27FC236}">
                <a16:creationId xmlns:a16="http://schemas.microsoft.com/office/drawing/2014/main" id="{8ABD7B8D-73B3-DF28-5CEB-2D9E596B5E3D}"/>
              </a:ext>
            </a:extLst>
          </p:cNvPr>
          <p:cNvSpPr>
            <a:spLocks noChangeArrowheads="1"/>
          </p:cNvSpPr>
          <p:nvPr/>
        </p:nvSpPr>
        <p:spPr bwMode="auto">
          <a:xfrm>
            <a:off x="0" y="5143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2</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3092" name="Rectangle 65">
            <a:extLst>
              <a:ext uri="{FF2B5EF4-FFF2-40B4-BE49-F238E27FC236}">
                <a16:creationId xmlns:a16="http://schemas.microsoft.com/office/drawing/2014/main" id="{3FC1803F-F3D2-4ACE-CDC7-26A5F1517668}"/>
              </a:ext>
            </a:extLst>
          </p:cNvPr>
          <p:cNvSpPr>
            <a:spLocks noChangeArrowheads="1"/>
          </p:cNvSpPr>
          <p:nvPr/>
        </p:nvSpPr>
        <p:spPr bwMode="auto">
          <a:xfrm>
            <a:off x="0" y="5334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3096" name="Rectangle 67">
            <a:extLst>
              <a:ext uri="{FF2B5EF4-FFF2-40B4-BE49-F238E27FC236}">
                <a16:creationId xmlns:a16="http://schemas.microsoft.com/office/drawing/2014/main" id="{9B908357-CA4A-B147-F2C4-3679706ABC56}"/>
              </a:ext>
            </a:extLst>
          </p:cNvPr>
          <p:cNvSpPr>
            <a:spLocks noChangeArrowheads="1"/>
          </p:cNvSpPr>
          <p:nvPr/>
        </p:nvSpPr>
        <p:spPr bwMode="auto">
          <a:xfrm>
            <a:off x="0" y="2371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1000" b="0" i="0" u="none" strike="noStrike" cap="none" normalizeH="0" baseline="0" dirty="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kumimoji="0" lang="es-ES" altLang="es-E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3106" name="Rectangle 73">
            <a:extLst>
              <a:ext uri="{FF2B5EF4-FFF2-40B4-BE49-F238E27FC236}">
                <a16:creationId xmlns:a16="http://schemas.microsoft.com/office/drawing/2014/main" id="{5B83BD91-04B8-95AB-B46D-8BD54742A509}"/>
              </a:ext>
            </a:extLst>
          </p:cNvPr>
          <p:cNvSpPr>
            <a:spLocks noChangeArrowheads="1"/>
          </p:cNvSpPr>
          <p:nvPr/>
        </p:nvSpPr>
        <p:spPr bwMode="auto">
          <a:xfrm>
            <a:off x="0" y="246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kumimoji="0" lang="es-AR" altLang="es-ES" sz="1800" b="0" i="0" u="none" strike="noStrike" cap="none" normalizeH="0" baseline="0">
              <a:ln>
                <a:noFill/>
              </a:ln>
              <a:solidFill>
                <a:schemeClr val="tx1"/>
              </a:solidFill>
              <a:effectLst/>
              <a:latin typeface="Arial" panose="020B0604020202020204" pitchFamily="34" charset="0"/>
            </a:endParaRPr>
          </a:p>
        </p:txBody>
      </p:sp>
      <p:sp>
        <p:nvSpPr>
          <p:cNvPr id="3108" name="Rectangle 74">
            <a:extLst>
              <a:ext uri="{FF2B5EF4-FFF2-40B4-BE49-F238E27FC236}">
                <a16:creationId xmlns:a16="http://schemas.microsoft.com/office/drawing/2014/main" id="{490E673D-1AD5-00F0-17B9-5DE608896F7A}"/>
              </a:ext>
            </a:extLst>
          </p:cNvPr>
          <p:cNvSpPr>
            <a:spLocks noChangeArrowheads="1"/>
          </p:cNvSpPr>
          <p:nvPr/>
        </p:nvSpPr>
        <p:spPr bwMode="auto">
          <a:xfrm>
            <a:off x="0" y="4324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131" name="Rectangle 88">
            <a:extLst>
              <a:ext uri="{FF2B5EF4-FFF2-40B4-BE49-F238E27FC236}">
                <a16:creationId xmlns:a16="http://schemas.microsoft.com/office/drawing/2014/main" id="{3D2907CB-FD28-9B18-A9BF-4960638DF5B8}"/>
              </a:ext>
            </a:extLst>
          </p:cNvPr>
          <p:cNvSpPr>
            <a:spLocks noChangeArrowheads="1"/>
          </p:cNvSpPr>
          <p:nvPr/>
        </p:nvSpPr>
        <p:spPr bwMode="auto">
          <a:xfrm>
            <a:off x="0" y="502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1000" b="0" i="0" u="none" strike="noStrike" cap="none" normalizeH="0" baseline="0">
                <a:ln>
                  <a:noFill/>
                </a:ln>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kumimoji="0" lang="es-AR" altLang="es-ES" sz="1800" b="0" i="0" u="none" strike="noStrike" cap="none" normalizeH="0" baseline="0">
              <a:ln>
                <a:noFill/>
              </a:ln>
              <a:solidFill>
                <a:schemeClr val="tx1"/>
              </a:solidFill>
              <a:effectLst/>
              <a:latin typeface="Arial" panose="020B0604020202020204" pitchFamily="34" charset="0"/>
            </a:endParaRPr>
          </a:p>
        </p:txBody>
      </p:sp>
      <p:sp>
        <p:nvSpPr>
          <p:cNvPr id="3132" name="Rectángulo 3131">
            <a:extLst>
              <a:ext uri="{FF2B5EF4-FFF2-40B4-BE49-F238E27FC236}">
                <a16:creationId xmlns:a16="http://schemas.microsoft.com/office/drawing/2014/main" id="{528A2361-963C-3CA7-8942-25B27060FCDF}"/>
              </a:ext>
            </a:extLst>
          </p:cNvPr>
          <p:cNvSpPr/>
          <p:nvPr/>
        </p:nvSpPr>
        <p:spPr>
          <a:xfrm>
            <a:off x="164592" y="566866"/>
            <a:ext cx="3277677" cy="62060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1- Se realiza la detención de una persona.</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2- </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realiza una revisación medica de persona detenida.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3- </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emite constancia de estado de salud.</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4- </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realiza un control de motivos de detención para ingreso a la comisaria.</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5- </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evalúa estado de salud, caso 1 se envía nuevamente el detenido al centro de salud, caso 2 se ingresa a dependencia policial.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6-</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realiza control de constancia médica.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7-</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realiza protocolo de seguridad, requisa del detenido/a.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8-</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extraen de datos personales completos del detenido/a.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9-</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evalúa si es detenido/a por orden judicial o aprehendido por flagrancia de comisión de delito.</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ES" sz="1200" b="1" dirty="0">
                <a:solidFill>
                  <a:schemeClr val="tx2"/>
                </a:solidFill>
              </a:rPr>
              <a:t>10- </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Si es detenido por orden judicial, se evalúa si es mayor de edad o menor de edad.</a:t>
            </a:r>
          </a:p>
          <a:p>
            <a:r>
              <a:rPr lang="es-AR" sz="12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11-</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Si es menor de edad, se evalúa si es hombre o mujer. </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r>
              <a:rPr lang="es-AR" sz="12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12</a:t>
            </a: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 Si es hombre se le asigna celda destinada a detenidos penales menores de edad hombres y se lo ingresa.</a:t>
            </a:r>
          </a:p>
          <a:p>
            <a:r>
              <a:rPr lang="es-AR" sz="1200" b="1" dirty="0">
                <a:solidFill>
                  <a:schemeClr val="tx2"/>
                </a:solidFill>
                <a:latin typeface="Arial" panose="020B0604020202020204" pitchFamily="34" charset="0"/>
                <a:cs typeface="Times New Roman" panose="02020603050405020304" pitchFamily="18" charset="0"/>
              </a:rPr>
              <a:t>13-Si es mujer, se le asigna celda destinada a detenidos penales menores de edad mujeres y se la ingresa. </a:t>
            </a:r>
          </a:p>
          <a:p>
            <a:pPr algn="ctr"/>
            <a:endParaRPr lang="es-ES" sz="1000" dirty="0"/>
          </a:p>
        </p:txBody>
      </p:sp>
      <p:sp>
        <p:nvSpPr>
          <p:cNvPr id="3137" name="Rectángulo 3136">
            <a:extLst>
              <a:ext uri="{FF2B5EF4-FFF2-40B4-BE49-F238E27FC236}">
                <a16:creationId xmlns:a16="http://schemas.microsoft.com/office/drawing/2014/main" id="{CE060A7C-E276-4D72-9893-AE04C9C1BB76}"/>
              </a:ext>
            </a:extLst>
          </p:cNvPr>
          <p:cNvSpPr/>
          <p:nvPr/>
        </p:nvSpPr>
        <p:spPr>
          <a:xfrm>
            <a:off x="8670040" y="566867"/>
            <a:ext cx="3357368" cy="61265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AR" sz="1200" b="1" dirty="0">
                <a:solidFill>
                  <a:schemeClr val="tx2"/>
                </a:solidFill>
                <a:latin typeface="Arial" panose="020B0604020202020204" pitchFamily="34" charset="0"/>
                <a:cs typeface="Times New Roman" panose="02020603050405020304" pitchFamily="18" charset="0"/>
              </a:rPr>
              <a:t>14-Si es mayor de edad, se evalúa si es hombre o mujer.</a:t>
            </a:r>
          </a:p>
          <a:p>
            <a:r>
              <a:rPr lang="es-AR" sz="1200" b="1" dirty="0">
                <a:solidFill>
                  <a:schemeClr val="tx2"/>
                </a:solidFill>
                <a:latin typeface="Arial" panose="020B0604020202020204" pitchFamily="34" charset="0"/>
                <a:cs typeface="Times New Roman" panose="02020603050405020304" pitchFamily="18" charset="0"/>
              </a:rPr>
              <a:t>15-Si es mujer, se le asigna celda destinada a detenidos penales mayores de edad mujeres y se la ingresa.</a:t>
            </a:r>
          </a:p>
          <a:p>
            <a:r>
              <a:rPr lang="es-AR" sz="1200" b="1" dirty="0">
                <a:solidFill>
                  <a:schemeClr val="tx2"/>
                </a:solidFill>
              </a:rPr>
              <a:t>16-Si es hombre, se le asigna celda destinada a detenidos penales mayores de edad de edad hombres.</a:t>
            </a:r>
          </a:p>
          <a:p>
            <a:r>
              <a:rPr lang="es-AR" sz="1200" b="1" dirty="0">
                <a:solidFill>
                  <a:schemeClr val="tx2"/>
                </a:solidFill>
              </a:rPr>
              <a:t>17-Si es una persona aprehendida por comisión de delito en flagrancia, se evalúa si es mayor o menor de edad.</a:t>
            </a:r>
          </a:p>
          <a:p>
            <a:r>
              <a:rPr lang="es-AR" sz="1200" b="1" dirty="0">
                <a:solidFill>
                  <a:schemeClr val="tx2"/>
                </a:solidFill>
              </a:rPr>
              <a:t>18-Si es mayor de edad, se evalúa si es hombre o mujer. </a:t>
            </a:r>
          </a:p>
          <a:p>
            <a:r>
              <a:rPr lang="es-AR" sz="1200" b="1" dirty="0">
                <a:solidFill>
                  <a:schemeClr val="tx2"/>
                </a:solidFill>
              </a:rPr>
              <a:t>19-Si es mujer se le asigna celda destinada a aprehendidos penales mayores de edad mujeres y se la ingresa.</a:t>
            </a:r>
          </a:p>
          <a:p>
            <a:r>
              <a:rPr lang="es-AR"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20-Si es hombre, se le asigna celda destinada a aprehendidos penales mayores de edad  hombres y se lo ingresa.</a:t>
            </a:r>
          </a:p>
          <a:p>
            <a:r>
              <a:rPr lang="es-AR"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21-Si es menor de edad, se evalúa si es hombre o mujer.</a:t>
            </a:r>
          </a:p>
          <a:p>
            <a:pPr lvl="0" algn="just">
              <a:lnSpc>
                <a:spcPct val="115000"/>
              </a:lnSpc>
            </a:pPr>
            <a:r>
              <a:rPr lang="es-AR"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22-Si es hombre, se le asigna celda destinada a aprehendidos penales menores de edad hombres y se lo ingresa.</a:t>
            </a:r>
          </a:p>
          <a:p>
            <a:pPr lvl="0" algn="just">
              <a:lnSpc>
                <a:spcPct val="115000"/>
              </a:lnSpc>
            </a:pPr>
            <a:r>
              <a:rPr lang="es-AR" sz="12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23- Si es mujer, se le asigna celda destinada a aprehendidos penales menores de edad y se la ingresa.</a:t>
            </a:r>
            <a:endParaRPr lang="es-ES" sz="12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algn="ctr"/>
            <a:endParaRPr lang="es-ES" sz="1000" dirty="0"/>
          </a:p>
        </p:txBody>
      </p:sp>
    </p:spTree>
    <p:extLst>
      <p:ext uri="{BB962C8B-B14F-4D97-AF65-F5344CB8AC3E}">
        <p14:creationId xmlns:p14="http://schemas.microsoft.com/office/powerpoint/2010/main" val="328974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8" descr="Diagrama&#10;&#10;Descripción generada automáticamente con confianza media">
            <a:extLst>
              <a:ext uri="{FF2B5EF4-FFF2-40B4-BE49-F238E27FC236}">
                <a16:creationId xmlns:a16="http://schemas.microsoft.com/office/drawing/2014/main" id="{4E575FFF-C6DA-038A-4152-DC97719F35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15" r="19827"/>
          <a:stretch/>
        </p:blipFill>
        <p:spPr bwMode="auto">
          <a:xfrm>
            <a:off x="4583430" y="703914"/>
            <a:ext cx="3070096" cy="3895766"/>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n 7" descr="Imagen en blanco y negro&#10;&#10;Descripción generada automáticamente con confianza baja">
            <a:extLst>
              <a:ext uri="{FF2B5EF4-FFF2-40B4-BE49-F238E27FC236}">
                <a16:creationId xmlns:a16="http://schemas.microsoft.com/office/drawing/2014/main" id="{2DF55E0E-FE2B-A57B-F111-542B8E0F68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15" r="19827" b="31851"/>
          <a:stretch/>
        </p:blipFill>
        <p:spPr bwMode="auto">
          <a:xfrm>
            <a:off x="4583430" y="4141776"/>
            <a:ext cx="3070097" cy="263113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3">
            <a:extLst>
              <a:ext uri="{FF2B5EF4-FFF2-40B4-BE49-F238E27FC236}">
                <a16:creationId xmlns:a16="http://schemas.microsoft.com/office/drawing/2014/main" id="{5D3116CA-CA1C-C507-BEA1-4C4FAE65993E}"/>
              </a:ext>
            </a:extLst>
          </p:cNvPr>
          <p:cNvSpPr>
            <a:spLocks noChangeArrowheads="1"/>
          </p:cNvSpPr>
          <p:nvPr/>
        </p:nvSpPr>
        <p:spPr bwMode="auto">
          <a:xfrm>
            <a:off x="4583430" y="435236"/>
            <a:ext cx="3070096" cy="254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OFICIAL DE SERVICIO</a:t>
            </a:r>
            <a:endParaRPr kumimoji="0" lang="es-ES" altLang="es-ES" sz="1800" b="0" i="0" u="none" strike="noStrike" cap="none" normalizeH="0" baseline="0">
              <a:ln>
                <a:noFill/>
              </a:ln>
              <a:solidFill>
                <a:schemeClr val="tx2"/>
              </a:solidFill>
              <a:effectLst/>
              <a:latin typeface="Arial" panose="020B0604020202020204" pitchFamily="34" charset="0"/>
            </a:endParaRPr>
          </a:p>
        </p:txBody>
      </p:sp>
      <p:cxnSp>
        <p:nvCxnSpPr>
          <p:cNvPr id="4" name="Conector recto 3">
            <a:extLst>
              <a:ext uri="{FF2B5EF4-FFF2-40B4-BE49-F238E27FC236}">
                <a16:creationId xmlns:a16="http://schemas.microsoft.com/office/drawing/2014/main" id="{6B7AF1F2-27A9-B632-6E0E-0464C50D5734}"/>
              </a:ext>
            </a:extLst>
          </p:cNvPr>
          <p:cNvCxnSpPr/>
          <p:nvPr/>
        </p:nvCxnSpPr>
        <p:spPr>
          <a:xfrm>
            <a:off x="4583430" y="5630545"/>
            <a:ext cx="5715" cy="190500"/>
          </a:xfrm>
          <a:prstGeom prst="line">
            <a:avLst/>
          </a:prstGeom>
        </p:spPr>
        <p:style>
          <a:lnRef idx="1">
            <a:schemeClr val="dk1"/>
          </a:lnRef>
          <a:fillRef idx="0">
            <a:schemeClr val="dk1"/>
          </a:fillRef>
          <a:effectRef idx="0">
            <a:schemeClr val="dk1"/>
          </a:effectRef>
          <a:fontRef idx="minor">
            <a:schemeClr val="tx1"/>
          </a:fontRef>
        </p:style>
      </p:cxnSp>
      <p:sp>
        <p:nvSpPr>
          <p:cNvPr id="5" name="Rectangle 6">
            <a:extLst>
              <a:ext uri="{FF2B5EF4-FFF2-40B4-BE49-F238E27FC236}">
                <a16:creationId xmlns:a16="http://schemas.microsoft.com/office/drawing/2014/main" id="{9D492E57-4BEE-8092-F2DD-DDFB60DDA3E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8">
            <a:extLst>
              <a:ext uri="{FF2B5EF4-FFF2-40B4-BE49-F238E27FC236}">
                <a16:creationId xmlns:a16="http://schemas.microsoft.com/office/drawing/2014/main" id="{92EBEA77-C38E-4A04-8AC4-8BC423336C26}"/>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1BBA8AC3-D333-368E-C8B5-8083911E28FB}"/>
              </a:ext>
            </a:extLst>
          </p:cNvPr>
          <p:cNvSpPr>
            <a:spLocks noChangeArrowheads="1"/>
          </p:cNvSpPr>
          <p:nvPr/>
        </p:nvSpPr>
        <p:spPr bwMode="auto">
          <a:xfrm>
            <a:off x="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10">
            <a:extLst>
              <a:ext uri="{FF2B5EF4-FFF2-40B4-BE49-F238E27FC236}">
                <a16:creationId xmlns:a16="http://schemas.microsoft.com/office/drawing/2014/main" id="{B19BE2D5-7FB6-481A-D67C-DFA4CA6AFC01}"/>
              </a:ext>
            </a:extLst>
          </p:cNvPr>
          <p:cNvSpPr>
            <a:spLocks noChangeArrowheads="1"/>
          </p:cNvSpPr>
          <p:nvPr/>
        </p:nvSpPr>
        <p:spPr bwMode="auto">
          <a:xfrm>
            <a:off x="0" y="4105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9" name="Rectangle 11">
            <a:extLst>
              <a:ext uri="{FF2B5EF4-FFF2-40B4-BE49-F238E27FC236}">
                <a16:creationId xmlns:a16="http://schemas.microsoft.com/office/drawing/2014/main" id="{34DC823E-E30E-2EE5-F831-E9C9C871F09D}"/>
              </a:ext>
            </a:extLst>
          </p:cNvPr>
          <p:cNvSpPr>
            <a:spLocks noChangeArrowheads="1"/>
          </p:cNvSpPr>
          <p:nvPr/>
        </p:nvSpPr>
        <p:spPr bwMode="auto">
          <a:xfrm>
            <a:off x="0" y="7724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ángulo 9">
            <a:extLst>
              <a:ext uri="{FF2B5EF4-FFF2-40B4-BE49-F238E27FC236}">
                <a16:creationId xmlns:a16="http://schemas.microsoft.com/office/drawing/2014/main" id="{58671916-ED72-A505-9F9D-C08A63B8C6DC}"/>
              </a:ext>
            </a:extLst>
          </p:cNvPr>
          <p:cNvSpPr/>
          <p:nvPr/>
        </p:nvSpPr>
        <p:spPr>
          <a:xfrm>
            <a:off x="4583430" y="144072"/>
            <a:ext cx="3070096" cy="29845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dirty="0">
                <a:solidFill>
                  <a:schemeClr val="tx2"/>
                </a:solidFill>
                <a:effectLst/>
                <a:ea typeface="Gill Sans MT" panose="020B0502020104020203" pitchFamily="34" charset="0"/>
                <a:cs typeface="Times New Roman" panose="02020603050405020304" pitchFamily="18" charset="0"/>
              </a:rPr>
              <a:t>COMUNICACIN DE INGRESO DE DETENIDOS</a:t>
            </a:r>
          </a:p>
        </p:txBody>
      </p:sp>
      <p:sp>
        <p:nvSpPr>
          <p:cNvPr id="11" name="Rectángulo 10">
            <a:extLst>
              <a:ext uri="{FF2B5EF4-FFF2-40B4-BE49-F238E27FC236}">
                <a16:creationId xmlns:a16="http://schemas.microsoft.com/office/drawing/2014/main" id="{EBA9986D-51D7-7049-9FC1-C33103557D17}"/>
              </a:ext>
            </a:extLst>
          </p:cNvPr>
          <p:cNvSpPr/>
          <p:nvPr/>
        </p:nvSpPr>
        <p:spPr>
          <a:xfrm>
            <a:off x="8356854" y="614053"/>
            <a:ext cx="3401568" cy="51117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15000"/>
              </a:lnSpc>
            </a:pPr>
            <a:r>
              <a:rPr lang="es-AR"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9-Se le asigna un Juzgado de Garantías de menores. </a:t>
            </a:r>
          </a:p>
          <a:p>
            <a:pPr lvl="0"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10-Se le asigna un abogado defensor y se le da aviso a sus progenitores, tutores o responsables de manera simultánea.</a:t>
            </a:r>
          </a:p>
          <a:p>
            <a:pPr lvl="0"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11-Si el detenido es Mayor de edad, se le asigna una fiscal de Mayores.4-</a:t>
            </a: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obtiene la fecha de ingreso. </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12-Se le asigna un juzgado de garantías.</a:t>
            </a:r>
          </a:p>
          <a:p>
            <a:pPr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13-Se le asigna un abonado defensor.</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14-Se asigna número de Causa.</a:t>
            </a:r>
          </a:p>
          <a:p>
            <a:pPr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15-Se asigna una caratula a la causa.</a:t>
            </a: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16-</a:t>
            </a:r>
            <a:r>
              <a:rPr lang="es-AR"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Se redacta documento electrónico de comunicación dirigido a los organismos asignados en relación al ingreso a dependencia policial del detenido.</a:t>
            </a: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17-Se envía electrónicamente documento de comunicación a organismos asignados. </a:t>
            </a:r>
            <a:endPar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
        <p:nvSpPr>
          <p:cNvPr id="16" name="Rectángulo 15">
            <a:extLst>
              <a:ext uri="{FF2B5EF4-FFF2-40B4-BE49-F238E27FC236}">
                <a16:creationId xmlns:a16="http://schemas.microsoft.com/office/drawing/2014/main" id="{7C046344-97E2-B235-57DA-CE4787C6AD98}"/>
              </a:ext>
            </a:extLst>
          </p:cNvPr>
          <p:cNvSpPr/>
          <p:nvPr/>
        </p:nvSpPr>
        <p:spPr>
          <a:xfrm>
            <a:off x="371856" y="587636"/>
            <a:ext cx="3401568" cy="59655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15000"/>
              </a:lnSpc>
            </a:pPr>
            <a:r>
              <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1-</a:t>
            </a:r>
            <a:r>
              <a:rPr lang="es-AR"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Se obtienen los datos personales del Detenido y motivo de Ingreso a la Comisaría.</a:t>
            </a: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2-</a:t>
            </a: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evalúa si es Detenido por Orden Judicial o si es Aprehendido por comisión en flagrancia de Delito.</a:t>
            </a:r>
            <a:endPar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3-</a:t>
            </a: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Si es Detenido por orden judicial, se obtiene desde la orden de detención información respecto del Juzgado, defensoría, fiscalía intervinientes, como así también número y caratula de la causa.</a:t>
            </a:r>
            <a:endPar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4-</a:t>
            </a: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Se obtiene la fecha de ingreso. </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5-Se labra documento electrónico de comunicación de ingreso de detenido a la dependencia.</a:t>
            </a:r>
          </a:p>
          <a:p>
            <a:pPr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6-Se envían electrónicamente comunicaciones a los organismos que intervienen. </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7-Si el ingresante es Aprehendido por comisión de delito en flagrancia, se evalúa si es mayor o menor de edad.</a:t>
            </a:r>
          </a:p>
          <a:p>
            <a:pPr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8-Si es menor de edad, se le asigna una Fiscalía de menores.</a:t>
            </a:r>
          </a:p>
          <a:p>
            <a:pPr algn="just">
              <a:lnSpc>
                <a:spcPct val="115000"/>
              </a:lnSpc>
            </a:pPr>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81072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Imagen 12" descr="Imagen en blanco y negro&#10;&#10;Descripción generada automáticamente con confianza baja">
            <a:extLst>
              <a:ext uri="{FF2B5EF4-FFF2-40B4-BE49-F238E27FC236}">
                <a16:creationId xmlns:a16="http://schemas.microsoft.com/office/drawing/2014/main" id="{A0C1F4B2-BBCF-186C-FCDA-DDA70004A7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61" r="27190"/>
          <a:stretch/>
        </p:blipFill>
        <p:spPr bwMode="auto">
          <a:xfrm>
            <a:off x="4105657" y="942938"/>
            <a:ext cx="2843784" cy="4296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3">
            <a:extLst>
              <a:ext uri="{FF2B5EF4-FFF2-40B4-BE49-F238E27FC236}">
                <a16:creationId xmlns:a16="http://schemas.microsoft.com/office/drawing/2014/main" id="{3BCB6008-ED50-303E-A069-9C0D68F86DA5}"/>
              </a:ext>
            </a:extLst>
          </p:cNvPr>
          <p:cNvSpPr>
            <a:spLocks noChangeArrowheads="1"/>
          </p:cNvSpPr>
          <p:nvPr/>
        </p:nvSpPr>
        <p:spPr bwMode="auto">
          <a:xfrm>
            <a:off x="4105657" y="535685"/>
            <a:ext cx="2843784" cy="40725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OFICIAL DE SERVICIO</a:t>
            </a:r>
            <a:endParaRPr kumimoji="0" lang="es-ES" altLang="es-ES" sz="1800" b="1" i="0" u="none" strike="noStrike" cap="none" normalizeH="0" baseline="0" dirty="0">
              <a:ln>
                <a:noFill/>
              </a:ln>
              <a:solidFill>
                <a:schemeClr val="tx2"/>
              </a:solidFill>
              <a:effectLst/>
              <a:latin typeface="Arial" panose="020B0604020202020204" pitchFamily="34" charset="0"/>
            </a:endParaRPr>
          </a:p>
        </p:txBody>
      </p:sp>
      <p:sp>
        <p:nvSpPr>
          <p:cNvPr id="4" name="Rectangle 4">
            <a:extLst>
              <a:ext uri="{FF2B5EF4-FFF2-40B4-BE49-F238E27FC236}">
                <a16:creationId xmlns:a16="http://schemas.microsoft.com/office/drawing/2014/main" id="{C939DD83-A77C-B266-6F8A-159EF21285A2}"/>
              </a:ext>
            </a:extLst>
          </p:cNvPr>
          <p:cNvSpPr>
            <a:spLocks noChangeArrowheads="1"/>
          </p:cNvSpPr>
          <p:nvPr/>
        </p:nvSpPr>
        <p:spPr bwMode="auto">
          <a:xfrm>
            <a:off x="2834640" y="485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6">
            <a:extLst>
              <a:ext uri="{FF2B5EF4-FFF2-40B4-BE49-F238E27FC236}">
                <a16:creationId xmlns:a16="http://schemas.microsoft.com/office/drawing/2014/main" id="{4F1DB2D8-C839-DF60-A3C3-40FBE102B1A3}"/>
              </a:ext>
            </a:extLst>
          </p:cNvPr>
          <p:cNvSpPr>
            <a:spLocks noChangeArrowheads="1"/>
          </p:cNvSpPr>
          <p:nvPr/>
        </p:nvSpPr>
        <p:spPr bwMode="auto">
          <a:xfrm>
            <a:off x="2834640" y="942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B0258A0C-A970-D2DD-CADC-BE0251EC5993}"/>
              </a:ext>
            </a:extLst>
          </p:cNvPr>
          <p:cNvSpPr>
            <a:spLocks noChangeArrowheads="1"/>
          </p:cNvSpPr>
          <p:nvPr/>
        </p:nvSpPr>
        <p:spPr bwMode="auto">
          <a:xfrm>
            <a:off x="2834640" y="942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Rectangle 8">
            <a:extLst>
              <a:ext uri="{FF2B5EF4-FFF2-40B4-BE49-F238E27FC236}">
                <a16:creationId xmlns:a16="http://schemas.microsoft.com/office/drawing/2014/main" id="{8E6300B3-29DA-8498-8D83-5A3C501D27DE}"/>
              </a:ext>
            </a:extLst>
          </p:cNvPr>
          <p:cNvSpPr>
            <a:spLocks noChangeArrowheads="1"/>
          </p:cNvSpPr>
          <p:nvPr/>
        </p:nvSpPr>
        <p:spPr bwMode="auto">
          <a:xfrm>
            <a:off x="2834640"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26" name="Imagen 25" descr="Imagen que contiene Forma&#10;&#10;Descripción generada automáticamente">
            <a:extLst>
              <a:ext uri="{FF2B5EF4-FFF2-40B4-BE49-F238E27FC236}">
                <a16:creationId xmlns:a16="http://schemas.microsoft.com/office/drawing/2014/main" id="{527DB33F-6EB2-51C2-C7E2-C805EA8E3436}"/>
              </a:ext>
            </a:extLst>
          </p:cNvPr>
          <p:cNvPicPr>
            <a:picLocks noChangeAspect="1"/>
          </p:cNvPicPr>
          <p:nvPr/>
        </p:nvPicPr>
        <p:blipFill rotWithShape="1">
          <a:blip r:embed="rId3"/>
          <a:srcRect l="24394" r="25965"/>
          <a:stretch/>
        </p:blipFill>
        <p:spPr>
          <a:xfrm>
            <a:off x="4105657" y="5063206"/>
            <a:ext cx="2843784" cy="1167043"/>
          </a:xfrm>
          <a:prstGeom prst="rect">
            <a:avLst/>
          </a:prstGeom>
        </p:spPr>
      </p:pic>
      <p:sp>
        <p:nvSpPr>
          <p:cNvPr id="27" name="Rectángulo 26">
            <a:extLst>
              <a:ext uri="{FF2B5EF4-FFF2-40B4-BE49-F238E27FC236}">
                <a16:creationId xmlns:a16="http://schemas.microsoft.com/office/drawing/2014/main" id="{0123DDF2-D0D7-E175-5375-E481FCD6E4EE}"/>
              </a:ext>
            </a:extLst>
          </p:cNvPr>
          <p:cNvSpPr/>
          <p:nvPr/>
        </p:nvSpPr>
        <p:spPr>
          <a:xfrm>
            <a:off x="4105657" y="103477"/>
            <a:ext cx="2843784" cy="40725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b="1" dirty="0">
                <a:solidFill>
                  <a:schemeClr val="tx2"/>
                </a:solidFill>
                <a:effectLst/>
                <a:ea typeface="Gill Sans MT" panose="020B0502020104020203" pitchFamily="34" charset="0"/>
                <a:cs typeface="Times New Roman" panose="02020603050405020304" pitchFamily="18" charset="0"/>
              </a:rPr>
              <a:t>REGISTRO EN BIBLIORATOS DE DETENIDOS</a:t>
            </a:r>
          </a:p>
        </p:txBody>
      </p:sp>
      <p:sp>
        <p:nvSpPr>
          <p:cNvPr id="28" name="Rectángulo 27">
            <a:extLst>
              <a:ext uri="{FF2B5EF4-FFF2-40B4-BE49-F238E27FC236}">
                <a16:creationId xmlns:a16="http://schemas.microsoft.com/office/drawing/2014/main" id="{E139AD3D-4F7B-F10F-9C55-BCB94F2C239F}"/>
              </a:ext>
            </a:extLst>
          </p:cNvPr>
          <p:cNvSpPr/>
          <p:nvPr/>
        </p:nvSpPr>
        <p:spPr>
          <a:xfrm>
            <a:off x="481586" y="449199"/>
            <a:ext cx="3401568" cy="49895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15000"/>
              </a:lnSpc>
            </a:pPr>
            <a:r>
              <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1-</a:t>
            </a:r>
            <a:r>
              <a:rPr lang="es-AR"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rPr>
              <a:t>El oficial de servicio inicia el registro del ingreso del detenido en el bibliorato soporte papel, provisto por el Ministerio de Seguridad provincial, consultando la información a plasmar, en la comunicación electrónica realizada a los organismos intervinientes obrantes en el procedo de ingreso a la dependencia.</a:t>
            </a:r>
          </a:p>
          <a:p>
            <a:pPr lvl="0"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2-Se asientan por escrito en los biblioratos soporte papel, los datos personales del detenido.</a:t>
            </a:r>
          </a:p>
          <a:p>
            <a:pPr lvl="0"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3-Se asienta por escrito número de causa y caratula.</a:t>
            </a: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a:t>
            </a:r>
            <a:endParaRPr lang="es-ES" sz="1400" b="1"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4-Se asienta por escrito Juzgado interviniente. </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5-Se asienta por escrito Fiscalía interviniente.</a:t>
            </a:r>
          </a:p>
        </p:txBody>
      </p:sp>
      <p:sp>
        <p:nvSpPr>
          <p:cNvPr id="29" name="Rectángulo 28">
            <a:extLst>
              <a:ext uri="{FF2B5EF4-FFF2-40B4-BE49-F238E27FC236}">
                <a16:creationId xmlns:a16="http://schemas.microsoft.com/office/drawing/2014/main" id="{FD40C93F-D3BF-4C86-F892-085E25AAEF3B}"/>
              </a:ext>
            </a:extLst>
          </p:cNvPr>
          <p:cNvSpPr/>
          <p:nvPr/>
        </p:nvSpPr>
        <p:spPr>
          <a:xfrm>
            <a:off x="7403592" y="795318"/>
            <a:ext cx="3401568" cy="2836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15000"/>
              </a:lnSpc>
            </a:pPr>
            <a:r>
              <a:rPr lang="es-AR"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6-Se asienta por escrito Abogado defensor</a:t>
            </a:r>
            <a:endParaRPr lang="es-ES" sz="14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lvl="0"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7-Se corrobora si fue trasladado o continua en la comisaria.</a:t>
            </a:r>
          </a:p>
          <a:p>
            <a:pPr algn="just">
              <a:lnSpc>
                <a:spcPct val="115000"/>
              </a:lnSpc>
            </a:pPr>
            <a:r>
              <a:rPr lang="es-AR" sz="1400" b="1" dirty="0">
                <a:solidFill>
                  <a:schemeClr val="tx2"/>
                </a:solidFill>
                <a:latin typeface="Gill Sans MT" panose="020B0502020104020203" pitchFamily="34" charset="0"/>
                <a:ea typeface="Gill Sans MT" panose="020B0502020104020203" pitchFamily="34" charset="0"/>
                <a:cs typeface="Times New Roman" panose="02020603050405020304" pitchFamily="18" charset="0"/>
              </a:rPr>
              <a:t>9-Se asienta por escrito fecha de ingreso y egreso en caso de haber sido trasladado.</a:t>
            </a:r>
          </a:p>
          <a:p>
            <a:pPr algn="just">
              <a:lnSpc>
                <a:spcPct val="115000"/>
              </a:lnSpc>
            </a:pPr>
            <a:r>
              <a:rPr lang="es-AR" sz="1400" b="1" dirty="0">
                <a:solidFill>
                  <a:schemeClr val="tx2"/>
                </a:solidFill>
                <a:latin typeface="Arial" panose="020B0604020202020204" pitchFamily="34" charset="0"/>
                <a:ea typeface="Gill Sans MT" panose="020B0502020104020203" pitchFamily="34" charset="0"/>
                <a:cs typeface="Times New Roman" panose="02020603050405020304" pitchFamily="18" charset="0"/>
              </a:rPr>
              <a:t>9-	Se asienta por escrito fecha de ingreso únicamente, quedando vacío campo de fecha de egreso.</a:t>
            </a:r>
          </a:p>
          <a:p>
            <a:pPr algn="just">
              <a:lnSpc>
                <a:spcPct val="115000"/>
              </a:lnSpc>
            </a:pPr>
            <a:r>
              <a:rPr lang="it-IT" sz="1400" b="1"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10-Se archiva el bibliorato. </a:t>
            </a:r>
            <a:endParaRPr lang="es-ES" sz="14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7826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3131EAA-85B6-4D6E-9343-6FE57691D167}"/>
              </a:ext>
            </a:extLst>
          </p:cNvPr>
          <p:cNvSpPr txBox="1"/>
          <p:nvPr/>
        </p:nvSpPr>
        <p:spPr>
          <a:xfrm>
            <a:off x="1716786" y="563745"/>
            <a:ext cx="7815834" cy="890115"/>
          </a:xfrm>
          <a:prstGeom prst="rect">
            <a:avLst/>
          </a:prstGeom>
          <a:noFill/>
        </p:spPr>
        <p:txBody>
          <a:bodyPr wrap="square">
            <a:spAutoFit/>
          </a:bodyPr>
          <a:lstStyle/>
          <a:p>
            <a:pPr>
              <a:lnSpc>
                <a:spcPct val="115000"/>
              </a:lnSpc>
              <a:spcAft>
                <a:spcPts val="1000"/>
              </a:spcAft>
              <a:tabLst>
                <a:tab pos="1381125" algn="l"/>
              </a:tabLst>
            </a:pPr>
            <a:r>
              <a:rPr lang="es-AR" sz="800" dirty="0">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lang="es-ES" sz="800" dirty="0">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endParaRPr>
          </a:p>
          <a:p>
            <a:pPr marL="457200" marR="457200" algn="ctr">
              <a:lnSpc>
                <a:spcPct val="115000"/>
              </a:lnSpc>
              <a:spcAft>
                <a:spcPts val="1000"/>
              </a:spcAft>
            </a:pPr>
            <a:r>
              <a:rPr lang="es-AR" sz="3200" i="1" dirty="0">
                <a:solidFill>
                  <a:srgbClr val="D8E2EB"/>
                </a:solidFill>
                <a:latin typeface="Bookman Old Style" panose="02050604050505020204" pitchFamily="18" charset="0"/>
                <a:ea typeface="Gill Sans MT" panose="020B0502020104020203" pitchFamily="34" charset="0"/>
                <a:cs typeface="Times New Roman" panose="02020603050405020304" pitchFamily="18" charset="0"/>
              </a:rPr>
              <a:t>PROBLEMÁTICA DETECTADA</a:t>
            </a:r>
            <a:endParaRPr lang="es-ES" sz="3200" i="1" dirty="0">
              <a:solidFill>
                <a:srgbClr val="D8E2EB"/>
              </a:solidFill>
              <a:effectLst/>
              <a:latin typeface="Bookman Old Style" panose="02050604050505020204" pitchFamily="18" charset="0"/>
              <a:ea typeface="Gill Sans MT" panose="020B0502020104020203"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75C80A04-2D2C-B493-6723-3F8A06E61270}"/>
              </a:ext>
            </a:extLst>
          </p:cNvPr>
          <p:cNvSpPr txBox="1"/>
          <p:nvPr/>
        </p:nvSpPr>
        <p:spPr>
          <a:xfrm>
            <a:off x="1867662" y="1453860"/>
            <a:ext cx="7514082" cy="4225709"/>
          </a:xfrm>
          <a:prstGeom prst="rect">
            <a:avLst/>
          </a:prstGeom>
          <a:noFill/>
        </p:spPr>
        <p:txBody>
          <a:bodyPr wrap="square">
            <a:spAutoFit/>
          </a:bodyPr>
          <a:lstStyle/>
          <a:p>
            <a:pPr>
              <a:lnSpc>
                <a:spcPct val="115000"/>
              </a:lnSpc>
              <a:spcAft>
                <a:spcPts val="1000"/>
              </a:spcAft>
              <a:tabLst>
                <a:tab pos="1381125" algn="l"/>
              </a:tabLst>
            </a:pPr>
            <a:r>
              <a:rPr lang="es-AR" sz="1200" dirty="0">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rPr>
              <a:t> </a:t>
            </a:r>
            <a:endParaRPr lang="es-ES" sz="1200" dirty="0">
              <a:solidFill>
                <a:srgbClr val="000000"/>
              </a:solidFill>
              <a:effectLst/>
              <a:latin typeface="Gill Sans MT" panose="020B0502020104020203" pitchFamily="34" charset="0"/>
              <a:ea typeface="Gill Sans MT" panose="020B0502020104020203"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s-AR" sz="1800"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El almacenamiento de la información de Detenidos se realiza en Bibliorato con soporte papel, siendo este un libro muy antiguo, deteriorado por el propio paso del tiempo, la manipulación de los usuarios, teniendo graves problemas seguridad al ser susceptible de perdidas por error humano, y destrucción por causas naturales y/o factures humanos.</a:t>
            </a:r>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s-AR" sz="1800"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Al ser plasmada la información en el registro por personas, varía mucho la caligrafía, tornándose muchas veces ilegibles, dificultando en gran manera el acceso a la información. </a:t>
            </a:r>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5531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B147736-45E3-5978-F653-3ACD5BC5F609}"/>
              </a:ext>
            </a:extLst>
          </p:cNvPr>
          <p:cNvSpPr txBox="1"/>
          <p:nvPr/>
        </p:nvSpPr>
        <p:spPr>
          <a:xfrm>
            <a:off x="2672334" y="1426465"/>
            <a:ext cx="6727698" cy="1807611"/>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
            </a:pPr>
            <a:r>
              <a:rPr lang="es-AR" sz="1800"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No se posee un respaldo de la información en caso de destrucción o perdidas del almacenamiento.     </a:t>
            </a:r>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s-AR" sz="1800" dirty="0">
                <a:solidFill>
                  <a:schemeClr val="tx2"/>
                </a:solidFill>
                <a:effectLst/>
                <a:latin typeface="Arial" panose="020B0604020202020204" pitchFamily="34" charset="0"/>
                <a:ea typeface="Gill Sans MT" panose="020B0502020104020203" pitchFamily="34" charset="0"/>
                <a:cs typeface="Times New Roman" panose="02020603050405020304" pitchFamily="18" charset="0"/>
              </a:rPr>
              <a:t>El costro de la impresión de los biblioratos en papel es muy elevado. </a:t>
            </a:r>
            <a:endParaRPr lang="es-ES" sz="1200" dirty="0">
              <a:solidFill>
                <a:schemeClr val="tx2"/>
              </a:solidFill>
              <a:effectLst/>
              <a:latin typeface="Gill Sans MT" panose="020B050202010402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17134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936DCFA-CB4E-E0C6-A8AB-59AA366837B4}"/>
              </a:ext>
            </a:extLst>
          </p:cNvPr>
          <p:cNvSpPr/>
          <p:nvPr/>
        </p:nvSpPr>
        <p:spPr>
          <a:xfrm>
            <a:off x="3240741" y="1237130"/>
            <a:ext cx="5069541" cy="1990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7200" dirty="0"/>
              <a:t>Propuesta</a:t>
            </a:r>
          </a:p>
        </p:txBody>
      </p:sp>
      <p:sp>
        <p:nvSpPr>
          <p:cNvPr id="3" name="Rectángulo 2">
            <a:extLst>
              <a:ext uri="{FF2B5EF4-FFF2-40B4-BE49-F238E27FC236}">
                <a16:creationId xmlns:a16="http://schemas.microsoft.com/office/drawing/2014/main" id="{6E5C7101-73B2-C859-5705-3D9AE115881A}"/>
              </a:ext>
            </a:extLst>
          </p:cNvPr>
          <p:cNvSpPr/>
          <p:nvPr/>
        </p:nvSpPr>
        <p:spPr>
          <a:xfrm>
            <a:off x="2043953" y="3536576"/>
            <a:ext cx="7772400" cy="27028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AR" sz="2400" dirty="0">
                <a:solidFill>
                  <a:schemeClr val="tx1"/>
                </a:solidFill>
                <a:latin typeface="-apple-system"/>
              </a:rPr>
              <a:t>E</a:t>
            </a:r>
            <a:r>
              <a:rPr lang="es-AR" sz="2400" b="0" i="0" dirty="0">
                <a:solidFill>
                  <a:schemeClr val="tx1"/>
                </a:solidFill>
                <a:effectLst/>
                <a:latin typeface="-apple-system"/>
              </a:rPr>
              <a:t>xplicación del proceso mejorado- objetivo del sistema.-</a:t>
            </a:r>
          </a:p>
          <a:p>
            <a:pPr marL="285750" indent="-285750">
              <a:buFont typeface="Arial" panose="020B0604020202020204" pitchFamily="34" charset="0"/>
              <a:buChar char="•"/>
            </a:pPr>
            <a:endParaRPr lang="es-AR" sz="2400" b="0" i="0" dirty="0">
              <a:solidFill>
                <a:schemeClr val="tx1"/>
              </a:solidFill>
              <a:effectLst/>
              <a:latin typeface="-apple-system"/>
            </a:endParaRPr>
          </a:p>
          <a:p>
            <a:pPr marL="285750" indent="-285750">
              <a:buFont typeface="Arial" panose="020B0604020202020204" pitchFamily="34" charset="0"/>
              <a:buChar char="•"/>
            </a:pPr>
            <a:r>
              <a:rPr lang="es-MX" sz="2400" b="0" i="0" dirty="0">
                <a:solidFill>
                  <a:schemeClr val="tx1"/>
                </a:solidFill>
                <a:effectLst/>
                <a:latin typeface="-apple-system"/>
              </a:rPr>
              <a:t>C</a:t>
            </a:r>
            <a:r>
              <a:rPr lang="es-MX" sz="2400" dirty="0">
                <a:solidFill>
                  <a:schemeClr val="tx1"/>
                </a:solidFill>
                <a:latin typeface="-apple-system"/>
              </a:rPr>
              <a:t>ó</a:t>
            </a:r>
            <a:r>
              <a:rPr lang="es-MX" sz="2400" b="0" i="0" dirty="0">
                <a:solidFill>
                  <a:schemeClr val="tx1"/>
                </a:solidFill>
                <a:effectLst/>
                <a:latin typeface="-apple-system"/>
              </a:rPr>
              <a:t>mo esta propuesta resuelve las fallas detectadas.-</a:t>
            </a:r>
            <a:endParaRPr lang="es-AR" sz="2400" b="0" i="0" dirty="0">
              <a:solidFill>
                <a:schemeClr val="tx1"/>
              </a:solidFill>
              <a:effectLst/>
              <a:latin typeface="-apple-system"/>
            </a:endParaRPr>
          </a:p>
          <a:p>
            <a:pPr marL="285750" indent="-285750" algn="ctr">
              <a:buFont typeface="Arial" panose="020B0604020202020204" pitchFamily="34" charset="0"/>
              <a:buChar char="•"/>
            </a:pPr>
            <a:endParaRPr lang="es-AR" dirty="0"/>
          </a:p>
        </p:txBody>
      </p:sp>
    </p:spTree>
    <p:extLst>
      <p:ext uri="{BB962C8B-B14F-4D97-AF65-F5344CB8AC3E}">
        <p14:creationId xmlns:p14="http://schemas.microsoft.com/office/powerpoint/2010/main" val="1413880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108</TotalTime>
  <Words>1156</Words>
  <Application>Microsoft Office PowerPoint</Application>
  <PresentationFormat>Panorámica</PresentationFormat>
  <Paragraphs>149</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-apple-system</vt:lpstr>
      <vt:lpstr>Arial</vt:lpstr>
      <vt:lpstr>Avenir Next LT Pro</vt:lpstr>
      <vt:lpstr>Avenir Next LT Pro Light</vt:lpstr>
      <vt:lpstr>Bookman Old Style</vt:lpstr>
      <vt:lpstr>Gill Sans MT</vt:lpstr>
      <vt:lpstr>Sitka Subheading</vt:lpstr>
      <vt:lpstr>Wingdings</vt:lpstr>
      <vt:lpstr>PebbleVTI</vt:lpstr>
      <vt:lpstr>Sistema de Registro de  Detenidos Penales </vt:lpstr>
      <vt:lpstr>    Estudio inicial</vt:lpstr>
      <vt:lpstr>ORGANIGRAMA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Registro de  Detenidos Penales</dc:title>
  <dc:creator>jonathan</dc:creator>
  <cp:lastModifiedBy>jonathan illescas</cp:lastModifiedBy>
  <cp:revision>2</cp:revision>
  <dcterms:created xsi:type="dcterms:W3CDTF">2023-10-04T23:26:09Z</dcterms:created>
  <dcterms:modified xsi:type="dcterms:W3CDTF">2023-11-11T17:44:43Z</dcterms:modified>
</cp:coreProperties>
</file>