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B38ED686-F092-4C4B-A7A3-827B30519E14}"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2151000"/>
            <a:ext cx="8520120" cy="841320"/>
          </a:xfrm>
          <a:prstGeom prst="rect">
            <a:avLst/>
          </a:prstGeom>
        </p:spPr>
        <p:txBody>
          <a:bodyPr tIns="91440" bIns="91440" anchor="ctr">
            <a:noAutofit/>
          </a:bodyPr>
          <a:p>
            <a:r>
              <a:rPr b="0" lang="en-US" sz="3600" spc="-1" strike="noStrike">
                <a:solidFill>
                  <a:srgbClr val="000000"/>
                </a:solidFill>
                <a:latin typeface="Arial"/>
              </a:rPr>
              <a:t>Click </a:t>
            </a:r>
            <a:r>
              <a:rPr b="0" lang="en-US" sz="3600" spc="-1" strike="noStrike">
                <a:solidFill>
                  <a:srgbClr val="000000"/>
                </a:solidFill>
                <a:latin typeface="Arial"/>
              </a:rPr>
              <a:t>to edit </a:t>
            </a:r>
            <a:r>
              <a:rPr b="0" lang="en-US" sz="3600" spc="-1" strike="noStrike">
                <a:solidFill>
                  <a:srgbClr val="000000"/>
                </a:solidFill>
                <a:latin typeface="Arial"/>
              </a:rPr>
              <a:t>the </a:t>
            </a:r>
            <a:r>
              <a:rPr b="0" lang="en-US" sz="3600" spc="-1" strike="noStrike">
                <a:solidFill>
                  <a:srgbClr val="000000"/>
                </a:solidFill>
                <a:latin typeface="Arial"/>
              </a:rPr>
              <a:t>title </a:t>
            </a:r>
            <a:r>
              <a:rPr b="0" lang="en-US" sz="3600" spc="-1" strike="noStrike">
                <a:solidFill>
                  <a:srgbClr val="000000"/>
                </a:solidFill>
                <a:latin typeface="Arial"/>
              </a:rPr>
              <a:t>text </a:t>
            </a:r>
            <a:r>
              <a:rPr b="0" lang="en-US" sz="3600" spc="-1" strike="noStrike">
                <a:solidFill>
                  <a:srgbClr val="000000"/>
                </a:solidFill>
                <a:latin typeface="Arial"/>
              </a:rPr>
              <a:t>format</a:t>
            </a:r>
            <a:endParaRPr b="0" lang="en-US" sz="3600" spc="-1" strike="noStrike">
              <a:solidFill>
                <a:srgbClr val="000000"/>
              </a:solidFill>
              <a:latin typeface="Arial"/>
            </a:endParaRPr>
          </a:p>
        </p:txBody>
      </p:sp>
      <p:sp>
        <p:nvSpPr>
          <p:cNvPr id="40"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D7CB2B93-EF39-4903-97D7-7587703D17DA}"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p:spPr>
        <p:txBody>
          <a:bodyPr tIns="91440" bIns="91440">
            <a:noAutofit/>
          </a:bodyPr>
          <a:p>
            <a:r>
              <a:rPr b="0" lang="en-US" sz="2800" spc="-1" strike="noStrike">
                <a:solidFill>
                  <a:srgbClr val="000000"/>
                </a:solidFill>
                <a:latin typeface="Arial"/>
              </a:rPr>
              <a:t>Click to </a:t>
            </a:r>
            <a:r>
              <a:rPr b="0" lang="en-US" sz="2800" spc="-1" strike="noStrike">
                <a:solidFill>
                  <a:srgbClr val="000000"/>
                </a:solidFill>
                <a:latin typeface="Arial"/>
              </a:rPr>
              <a:t>edit the </a:t>
            </a:r>
            <a:r>
              <a:rPr b="0" lang="en-US" sz="2800" spc="-1" strike="noStrike">
                <a:solidFill>
                  <a:srgbClr val="000000"/>
                </a:solidFill>
                <a:latin typeface="Arial"/>
              </a:rPr>
              <a:t>title text </a:t>
            </a:r>
            <a:r>
              <a:rPr b="0" lang="en-US" sz="2800" spc="-1" strike="noStrike">
                <a:solidFill>
                  <a:srgbClr val="000000"/>
                </a:solidFill>
                <a:latin typeface="Arial"/>
              </a:rPr>
              <a:t>format</a:t>
            </a:r>
            <a:endParaRPr b="0" lang="en-US" sz="2800" spc="-1" strike="noStrike">
              <a:solidFill>
                <a:srgbClr val="000000"/>
              </a:solidFill>
              <a:latin typeface="Arial"/>
            </a:endParaRPr>
          </a:p>
        </p:txBody>
      </p:sp>
      <p:sp>
        <p:nvSpPr>
          <p:cNvPr id="79"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5E4A0239-759C-42E6-9A09-AAA040FD07F1}"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1545480"/>
            <a:ext cx="8520120" cy="2052360"/>
          </a:xfrm>
          <a:prstGeom prst="rect">
            <a:avLst/>
          </a:prstGeom>
          <a:noFill/>
          <a:ln>
            <a:noFill/>
          </a:ln>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Red </a:t>
            </a:r>
            <a:r>
              <a:rPr b="0" lang="en-US" sz="5200" spc="-1" strike="noStrike">
                <a:solidFill>
                  <a:srgbClr val="000000"/>
                </a:solidFill>
                <a:latin typeface="Arial"/>
                <a:ea typeface="Arial"/>
              </a:rPr>
              <a:t>Win</a:t>
            </a:r>
            <a:r>
              <a:rPr b="0" lang="en-US" sz="5200" spc="-1" strike="noStrike">
                <a:solidFill>
                  <a:srgbClr val="000000"/>
                </a:solidFill>
                <a:latin typeface="Arial"/>
                <a:ea typeface="Arial"/>
              </a:rPr>
              <a:t>e: </a:t>
            </a:r>
            <a:r>
              <a:rPr b="0" lang="en-US" sz="5200" spc="-1" strike="noStrike">
                <a:solidFill>
                  <a:srgbClr val="000000"/>
                </a:solidFill>
                <a:latin typeface="Arial"/>
                <a:ea typeface="Arial"/>
              </a:rPr>
              <a:t>Clas</a:t>
            </a:r>
            <a:r>
              <a:rPr b="0" lang="en-US" sz="5200" spc="-1" strike="noStrike">
                <a:solidFill>
                  <a:srgbClr val="000000"/>
                </a:solidFill>
                <a:latin typeface="Arial"/>
                <a:ea typeface="Arial"/>
              </a:rPr>
              <a:t>sific</a:t>
            </a:r>
            <a:r>
              <a:rPr b="0" lang="en-US" sz="5200" spc="-1" strike="noStrike">
                <a:solidFill>
                  <a:srgbClr val="000000"/>
                </a:solidFill>
                <a:latin typeface="Arial"/>
                <a:ea typeface="Arial"/>
              </a:rPr>
              <a:t>atio</a:t>
            </a:r>
            <a:r>
              <a:rPr b="0" lang="en-US" sz="5200" spc="-1" strike="noStrike">
                <a:solidFill>
                  <a:srgbClr val="000000"/>
                </a:solidFill>
                <a:latin typeface="Arial"/>
                <a:ea typeface="Arial"/>
              </a:rPr>
              <a:t>n </a:t>
            </a:r>
            <a:r>
              <a:rPr b="0" lang="en-US" sz="5200" spc="-1" strike="noStrike">
                <a:solidFill>
                  <a:srgbClr val="000000"/>
                </a:solidFill>
                <a:latin typeface="Arial"/>
                <a:ea typeface="Arial"/>
              </a:rPr>
              <a:t>Mod</a:t>
            </a:r>
            <a:r>
              <a:rPr b="0" lang="en-US" sz="5200" spc="-1" strike="noStrike">
                <a:solidFill>
                  <a:srgbClr val="000000"/>
                </a:solidFill>
                <a:latin typeface="Arial"/>
                <a:ea typeface="Arial"/>
              </a:rPr>
              <a:t>el </a:t>
            </a:r>
            <a:r>
              <a:rPr b="0" lang="en-US" sz="5200" spc="-1" strike="noStrike">
                <a:solidFill>
                  <a:srgbClr val="000000"/>
                </a:solidFill>
                <a:latin typeface="Arial"/>
                <a:ea typeface="Arial"/>
              </a:rPr>
              <a:t>for </a:t>
            </a:r>
            <a:r>
              <a:rPr b="0" lang="en-US" sz="5200" spc="-1" strike="noStrike">
                <a:solidFill>
                  <a:srgbClr val="000000"/>
                </a:solidFill>
                <a:latin typeface="Arial"/>
                <a:ea typeface="Arial"/>
              </a:rPr>
              <a:t>Pre</a:t>
            </a:r>
            <a:r>
              <a:rPr b="0" lang="en-US" sz="5200" spc="-1" strike="noStrike">
                <a:solidFill>
                  <a:srgbClr val="000000"/>
                </a:solidFill>
                <a:latin typeface="Arial"/>
                <a:ea typeface="Arial"/>
              </a:rPr>
              <a:t>dicti</a:t>
            </a:r>
            <a:r>
              <a:rPr b="0" lang="en-US" sz="5200" spc="-1" strike="noStrike">
                <a:solidFill>
                  <a:srgbClr val="000000"/>
                </a:solidFill>
                <a:latin typeface="Arial"/>
                <a:ea typeface="Arial"/>
              </a:rPr>
              <a:t>ng </a:t>
            </a:r>
            <a:r>
              <a:rPr b="0" lang="en-US" sz="5200" spc="-1" strike="noStrike">
                <a:solidFill>
                  <a:srgbClr val="000000"/>
                </a:solidFill>
                <a:latin typeface="Arial"/>
                <a:ea typeface="Arial"/>
              </a:rPr>
              <a:t>Qua</a:t>
            </a:r>
            <a:r>
              <a:rPr b="0" lang="en-US" sz="5200" spc="-1" strike="noStrike">
                <a:solidFill>
                  <a:srgbClr val="000000"/>
                </a:solidFill>
                <a:latin typeface="Arial"/>
                <a:ea typeface="Arial"/>
              </a:rPr>
              <a:t>lity </a:t>
            </a:r>
            <a:r>
              <a:rPr b="0" lang="en-US" sz="5200" spc="-1" strike="noStrike">
                <a:solidFill>
                  <a:srgbClr val="000000"/>
                </a:solidFill>
                <a:latin typeface="Arial"/>
                <a:ea typeface="Arial"/>
              </a:rPr>
              <a:t>Bas</a:t>
            </a:r>
            <a:r>
              <a:rPr b="0" lang="en-US" sz="5200" spc="-1" strike="noStrike">
                <a:solidFill>
                  <a:srgbClr val="000000"/>
                </a:solidFill>
                <a:latin typeface="Arial"/>
                <a:ea typeface="Arial"/>
              </a:rPr>
              <a:t>ed </a:t>
            </a:r>
            <a:r>
              <a:rPr b="0" lang="en-US" sz="5200" spc="-1" strike="noStrike">
                <a:solidFill>
                  <a:srgbClr val="000000"/>
                </a:solidFill>
                <a:latin typeface="Arial"/>
                <a:ea typeface="Arial"/>
              </a:rPr>
              <a:t>on </a:t>
            </a:r>
            <a:r>
              <a:rPr b="0" lang="en-US" sz="5200" spc="-1" strike="noStrike">
                <a:solidFill>
                  <a:srgbClr val="000000"/>
                </a:solidFill>
                <a:latin typeface="Arial"/>
                <a:ea typeface="Arial"/>
              </a:rPr>
              <a:t>Che</a:t>
            </a:r>
            <a:r>
              <a:rPr b="0" lang="en-US" sz="5200" spc="-1" strike="noStrike">
                <a:solidFill>
                  <a:srgbClr val="000000"/>
                </a:solidFill>
                <a:latin typeface="Arial"/>
                <a:ea typeface="Arial"/>
              </a:rPr>
              <a:t>mic</a:t>
            </a:r>
            <a:r>
              <a:rPr b="0" lang="en-US" sz="5200" spc="-1" strike="noStrike">
                <a:solidFill>
                  <a:srgbClr val="000000"/>
                </a:solidFill>
                <a:latin typeface="Arial"/>
                <a:ea typeface="Arial"/>
              </a:rPr>
              <a:t>al </a:t>
            </a:r>
            <a:r>
              <a:rPr b="0" lang="en-US" sz="5200" spc="-1" strike="noStrike">
                <a:solidFill>
                  <a:srgbClr val="000000"/>
                </a:solidFill>
                <a:latin typeface="Arial"/>
                <a:ea typeface="Arial"/>
              </a:rPr>
              <a:t>Dat</a:t>
            </a:r>
            <a:r>
              <a:rPr b="0" lang="en-US" sz="5200" spc="-1" strike="noStrike">
                <a:solidFill>
                  <a:srgbClr val="000000"/>
                </a:solidFill>
                <a:latin typeface="Arial"/>
                <a:ea typeface="Arial"/>
              </a:rPr>
              <a:t>a</a:t>
            </a:r>
            <a:endParaRPr b="0" lang="en-US" sz="5200" spc="-1" strike="noStrike">
              <a:solidFill>
                <a:srgbClr val="000000"/>
              </a:solidFill>
              <a:latin typeface="Arial"/>
            </a:endParaRPr>
          </a:p>
        </p:txBody>
      </p:sp>
      <p:sp>
        <p:nvSpPr>
          <p:cNvPr id="118" name="TextShape 2"/>
          <p:cNvSpPr txBox="1"/>
          <p:nvPr/>
        </p:nvSpPr>
        <p:spPr>
          <a:xfrm>
            <a:off x="311760" y="3598200"/>
            <a:ext cx="8520120" cy="792360"/>
          </a:xfrm>
          <a:prstGeom prst="rect">
            <a:avLst/>
          </a:prstGeom>
          <a:noFill/>
          <a:ln>
            <a:noFill/>
          </a:ln>
        </p:spPr>
        <p:txBody>
          <a:bodyPr tIns="91440" bIns="91440">
            <a:noAutofit/>
          </a:bodyPr>
          <a:p>
            <a:pPr algn="ctr">
              <a:lnSpc>
                <a:spcPct val="100000"/>
              </a:lnSpc>
              <a:tabLst>
                <a:tab algn="l" pos="0"/>
              </a:tabLst>
            </a:pPr>
            <a:r>
              <a:rPr b="0" lang="en-US" sz="2800" spc="-1" strike="noStrike">
                <a:solidFill>
                  <a:srgbClr val="595959"/>
                </a:solidFill>
                <a:latin typeface="Arial"/>
                <a:ea typeface="Arial"/>
              </a:rPr>
              <a:t>Michael Bryant</a:t>
            </a:r>
            <a:endParaRPr b="0" lang="en-US" sz="2800" spc="-1" strike="noStrike">
              <a:latin typeface="Arial"/>
            </a:endParaRPr>
          </a:p>
          <a:p>
            <a:pPr algn="ctr">
              <a:lnSpc>
                <a:spcPct val="100000"/>
              </a:lnSpc>
              <a:tabLst>
                <a:tab algn="l" pos="0"/>
              </a:tabLst>
            </a:pPr>
            <a:r>
              <a:rPr b="0" lang="en-US" sz="2800" spc="-1" strike="noStrike">
                <a:solidFill>
                  <a:srgbClr val="595959"/>
                </a:solidFill>
                <a:latin typeface="Arial"/>
                <a:ea typeface="Arial"/>
              </a:rPr>
              <a:t>Final project for </a:t>
            </a:r>
            <a:endParaRPr b="0" lang="en-US" sz="2800" spc="-1" strike="noStrike">
              <a:latin typeface="Arial"/>
            </a:endParaRPr>
          </a:p>
          <a:p>
            <a:pPr algn="ctr">
              <a:lnSpc>
                <a:spcPct val="100000"/>
              </a:lnSpc>
              <a:tabLst>
                <a:tab algn="l" pos="0"/>
              </a:tabLst>
            </a:pPr>
            <a:r>
              <a:rPr b="0" lang="en-US" sz="2800" spc="-1" strike="noStrike">
                <a:solidFill>
                  <a:srgbClr val="595959"/>
                </a:solidFill>
                <a:latin typeface="Arial"/>
                <a:ea typeface="Arial"/>
              </a:rPr>
              <a:t>DSE 200x UC San Diego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First </a:t>
            </a:r>
            <a:r>
              <a:rPr b="0" lang="en-US" sz="2800" spc="-1" strike="noStrike">
                <a:solidFill>
                  <a:srgbClr val="000000"/>
                </a:solidFill>
                <a:latin typeface="Arial"/>
                <a:ea typeface="Arial"/>
              </a:rPr>
              <a:t>Classifi</a:t>
            </a:r>
            <a:r>
              <a:rPr b="0" lang="en-US" sz="2800" spc="-1" strike="noStrike">
                <a:solidFill>
                  <a:srgbClr val="000000"/>
                </a:solidFill>
                <a:latin typeface="Arial"/>
                <a:ea typeface="Arial"/>
              </a:rPr>
              <a:t>cation: </a:t>
            </a:r>
            <a:r>
              <a:rPr b="0" lang="en-US" sz="2800" spc="-1" strike="noStrike">
                <a:solidFill>
                  <a:srgbClr val="000000"/>
                </a:solidFill>
                <a:latin typeface="Arial"/>
                <a:ea typeface="Arial"/>
              </a:rPr>
              <a:t>Explana</a:t>
            </a:r>
            <a:r>
              <a:rPr b="0" lang="en-US" sz="2800" spc="-1" strike="noStrike">
                <a:solidFill>
                  <a:srgbClr val="000000"/>
                </a:solidFill>
                <a:latin typeface="Arial"/>
                <a:ea typeface="Arial"/>
              </a:rPr>
              <a:t>tion of </a:t>
            </a:r>
            <a:r>
              <a:rPr b="0" lang="en-US" sz="2800" spc="-1" strike="noStrike">
                <a:solidFill>
                  <a:srgbClr val="000000"/>
                </a:solidFill>
                <a:latin typeface="Arial"/>
                <a:ea typeface="Arial"/>
              </a:rPr>
              <a:t>model </a:t>
            </a:r>
            <a:endParaRPr b="0" lang="en-US" sz="2800" spc="-1" strike="noStrike">
              <a:solidFill>
                <a:srgbClr val="000000"/>
              </a:solidFill>
              <a:latin typeface="Arial"/>
            </a:endParaRPr>
          </a:p>
        </p:txBody>
      </p:sp>
      <p:sp>
        <p:nvSpPr>
          <p:cNvPr id="148" name="TextShape 2"/>
          <p:cNvSpPr txBox="1"/>
          <p:nvPr/>
        </p:nvSpPr>
        <p:spPr>
          <a:xfrm>
            <a:off x="311760" y="1152360"/>
            <a:ext cx="8520120" cy="3416040"/>
          </a:xfrm>
          <a:prstGeom prst="rect">
            <a:avLst/>
          </a:prstGeom>
          <a:noFill/>
          <a:ln>
            <a:noFill/>
          </a:ln>
        </p:spPr>
        <p:txBody>
          <a:bodyPr tIns="91440" bIns="91440">
            <a:noAutofit/>
          </a:bodyPr>
          <a:p>
            <a:pPr marL="114480">
              <a:lnSpc>
                <a:spcPct val="115000"/>
              </a:lnSpc>
              <a:tabLst>
                <a:tab algn="l" pos="0"/>
              </a:tabLst>
            </a:pPr>
            <a:r>
              <a:rPr b="0" lang="en-US" sz="1800" spc="-1" strike="noStrike">
                <a:solidFill>
                  <a:srgbClr val="595959"/>
                </a:solidFill>
                <a:latin typeface="Arial"/>
                <a:ea typeface="Arial"/>
              </a:rPr>
              <a:t>. </a:t>
            </a:r>
            <a:endParaRPr b="0" lang="en-US" sz="1800" spc="-1" strike="noStrike">
              <a:solidFill>
                <a:srgbClr val="000000"/>
              </a:solidFill>
              <a:latin typeface="Arial"/>
            </a:endParaRPr>
          </a:p>
          <a:p>
            <a:pPr marL="457200" indent="-342720">
              <a:lnSpc>
                <a:spcPct val="115000"/>
              </a:lnSpc>
              <a:buClr>
                <a:srgbClr val="595959"/>
              </a:buClr>
              <a:buFont typeface="Arial"/>
              <a:buChar char="●"/>
              <a:tabLst>
                <a:tab algn="l" pos="0"/>
              </a:tabLst>
            </a:pPr>
            <a:r>
              <a:rPr b="0" lang="en-US" sz="1800" spc="-1" strike="noStrike">
                <a:solidFill>
                  <a:srgbClr val="595959"/>
                </a:solidFill>
                <a:latin typeface="Arial"/>
                <a:ea typeface="Arial"/>
              </a:rPr>
              <a:t>I created a training set with 2/3 of the data to make the decision tree classification model- in Python this is created using “DecisionTreeClassifer” in the “sklearn.tree” package. </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595959"/>
              </a:buClr>
              <a:buFont typeface="Arial"/>
              <a:buChar char="●"/>
              <a:tabLst>
                <a:tab algn="l" pos="0"/>
              </a:tabLst>
            </a:pPr>
            <a:r>
              <a:rPr b="0" lang="en-US" sz="1800" spc="-1" strike="noStrike">
                <a:solidFill>
                  <a:srgbClr val="595959"/>
                </a:solidFill>
                <a:latin typeface="Arial"/>
                <a:ea typeface="Arial"/>
              </a:rPr>
              <a:t>A test set using the remaining 1/3 of the data will be used to determine the accuracy of the model by seeing how well the model predicts the quality rank in the test set. </a:t>
            </a:r>
            <a:endParaRPr b="0" lang="en-US" sz="1800" spc="-1" strike="noStrike">
              <a:solidFill>
                <a:srgbClr val="000000"/>
              </a:solidFill>
              <a:latin typeface="Arial"/>
            </a:endParaRPr>
          </a:p>
          <a:p>
            <a:pPr lvl="1" marL="914400" indent="-317160">
              <a:lnSpc>
                <a:spcPct val="115000"/>
              </a:lnSpc>
              <a:spcBef>
                <a:spcPts val="1599"/>
              </a:spcBef>
              <a:buClr>
                <a:srgbClr val="595959"/>
              </a:buClr>
              <a:buFont typeface="Arial"/>
              <a:buChar char="○"/>
              <a:tabLst>
                <a:tab algn="l" pos="0"/>
              </a:tabLst>
            </a:pPr>
            <a:r>
              <a:rPr b="0" lang="en-US" sz="1400" spc="-1" strike="noStrike">
                <a:solidFill>
                  <a:srgbClr val="595959"/>
                </a:solidFill>
                <a:latin typeface="Arial"/>
                <a:ea typeface="Arial"/>
              </a:rPr>
              <a:t>The accuracy is simply the correct answers divided by the total answers(sum of wrong and correct ranks). </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First Classification Decision Tree Results: </a:t>
            </a:r>
            <a:endParaRPr b="0" lang="en-US" sz="2800" spc="-1" strike="noStrike">
              <a:solidFill>
                <a:srgbClr val="000000"/>
              </a:solidFill>
              <a:latin typeface="Arial"/>
            </a:endParaRPr>
          </a:p>
        </p:txBody>
      </p:sp>
      <p:sp>
        <p:nvSpPr>
          <p:cNvPr id="150"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The decision tree classification model predicted the correct quality rank with </a:t>
            </a:r>
            <a:r>
              <a:rPr b="0" lang="en-US" sz="1800" spc="-1" strike="noStrike">
                <a:solidFill>
                  <a:srgbClr val="595959"/>
                </a:solidFill>
                <a:latin typeface="Arial"/>
                <a:ea typeface="Arial"/>
              </a:rPr>
              <a:t>accuracy of ~55% of the time. Considering this has 6 rank classes, this model </a:t>
            </a:r>
            <a:r>
              <a:rPr b="0" lang="en-US" sz="1800" spc="-1" strike="noStrike">
                <a:solidFill>
                  <a:srgbClr val="595959"/>
                </a:solidFill>
                <a:latin typeface="Arial"/>
                <a:ea typeface="Arial"/>
              </a:rPr>
              <a:t>is much better than simply guessing- which would result in a correct answer </a:t>
            </a:r>
            <a:r>
              <a:rPr b="0" lang="en-US" sz="1800" spc="-1" strike="noStrike">
                <a:solidFill>
                  <a:srgbClr val="595959"/>
                </a:solidFill>
                <a:latin typeface="Arial"/>
                <a:ea typeface="Arial"/>
              </a:rPr>
              <a:t>1/6 or ~17% of time. </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p:txBody>
      </p:sp>
      <p:pic>
        <p:nvPicPr>
          <p:cNvPr id="151" name="Picture 4" descr=""/>
          <p:cNvPicPr/>
          <p:nvPr/>
        </p:nvPicPr>
        <p:blipFill>
          <a:blip r:embed="rId1"/>
          <a:stretch/>
        </p:blipFill>
        <p:spPr>
          <a:xfrm>
            <a:off x="686880" y="3718080"/>
            <a:ext cx="2943000" cy="561600"/>
          </a:xfrm>
          <a:prstGeom prst="rect">
            <a:avLst/>
          </a:prstGeom>
          <a:ln>
            <a:noFill/>
          </a:ln>
        </p:spPr>
      </p:pic>
      <p:sp>
        <p:nvSpPr>
          <p:cNvPr id="152" name="CustomShape 3"/>
          <p:cNvSpPr/>
          <p:nvPr/>
        </p:nvSpPr>
        <p:spPr>
          <a:xfrm>
            <a:off x="686880" y="3194640"/>
            <a:ext cx="317232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Accuracy score of the classification model: Python Screenshot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31040" y="13680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Findings: Decision Tree Visual</a:t>
            </a:r>
            <a:endParaRPr b="0" lang="en-US" sz="2800" spc="-1" strike="noStrike">
              <a:solidFill>
                <a:srgbClr val="000000"/>
              </a:solidFill>
              <a:latin typeface="Arial"/>
            </a:endParaRPr>
          </a:p>
        </p:txBody>
      </p:sp>
      <p:pic>
        <p:nvPicPr>
          <p:cNvPr id="154" name="Picture 4" descr=""/>
          <p:cNvPicPr/>
          <p:nvPr/>
        </p:nvPicPr>
        <p:blipFill>
          <a:blip r:embed="rId1"/>
          <a:stretch/>
        </p:blipFill>
        <p:spPr>
          <a:xfrm>
            <a:off x="0" y="1017720"/>
            <a:ext cx="9143640" cy="3811320"/>
          </a:xfrm>
          <a:prstGeom prst="rect">
            <a:avLst/>
          </a:prstGeom>
          <a:ln>
            <a:noFill/>
          </a:ln>
        </p:spPr>
      </p:pic>
      <p:sp>
        <p:nvSpPr>
          <p:cNvPr id="155" name="CustomShape 2"/>
          <p:cNvSpPr/>
          <p:nvPr/>
        </p:nvSpPr>
        <p:spPr>
          <a:xfrm>
            <a:off x="5249160" y="423000"/>
            <a:ext cx="3402000" cy="200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From the decision tree print out, we can see that alcohol content, total sulfur dioxide, volatile acidity, &amp; sulphates are the features used to determine what quality class the wine ultimately lands in. It is interesting to note that alcohol is the root node given that it is the most correlated feature with quality (correlation = 0.476)</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Findings: Ideal classification cutoffs to create binary classification</a:t>
            </a:r>
            <a:endParaRPr b="0" lang="en-US" sz="2800" spc="-1" strike="noStrike">
              <a:solidFill>
                <a:srgbClr val="000000"/>
              </a:solidFill>
              <a:latin typeface="Arial"/>
            </a:endParaRPr>
          </a:p>
        </p:txBody>
      </p:sp>
      <p:sp>
        <p:nvSpPr>
          <p:cNvPr id="157" name="TextShape 2"/>
          <p:cNvSpPr txBox="1"/>
          <p:nvPr/>
        </p:nvSpPr>
        <p:spPr>
          <a:xfrm>
            <a:off x="205200" y="143964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A binary model can be created using arbitrary cutoffs. Using the same method for the multiclassification model in terms of the training and test set, the following accuracies were found:</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p:txBody>
      </p:sp>
      <p:pic>
        <p:nvPicPr>
          <p:cNvPr id="158" name="Picture 3" descr=""/>
          <p:cNvPicPr/>
          <p:nvPr/>
        </p:nvPicPr>
        <p:blipFill>
          <a:blip r:embed="rId1"/>
          <a:stretch/>
        </p:blipFill>
        <p:spPr>
          <a:xfrm>
            <a:off x="662040" y="3498120"/>
            <a:ext cx="1695240" cy="914040"/>
          </a:xfrm>
          <a:prstGeom prst="rect">
            <a:avLst/>
          </a:prstGeom>
          <a:ln>
            <a:noFill/>
          </a:ln>
        </p:spPr>
      </p:pic>
      <p:sp>
        <p:nvSpPr>
          <p:cNvPr id="159" name="CustomShape 3"/>
          <p:cNvSpPr/>
          <p:nvPr/>
        </p:nvSpPr>
        <p:spPr>
          <a:xfrm>
            <a:off x="311760" y="3051720"/>
            <a:ext cx="9212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Rank Cutoff</a:t>
            </a:r>
            <a:endParaRPr b="0" lang="en-US" sz="1400" spc="-1" strike="noStrike">
              <a:latin typeface="Arial"/>
            </a:endParaRPr>
          </a:p>
        </p:txBody>
      </p:sp>
      <p:sp>
        <p:nvSpPr>
          <p:cNvPr id="160" name="CustomShape 4"/>
          <p:cNvSpPr/>
          <p:nvPr/>
        </p:nvSpPr>
        <p:spPr>
          <a:xfrm>
            <a:off x="883440" y="3255840"/>
            <a:ext cx="14004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Accuracy </a:t>
            </a:r>
            <a:endParaRPr b="0" lang="en-US" sz="1400" spc="-1" strike="noStrike">
              <a:latin typeface="Arial"/>
            </a:endParaRPr>
          </a:p>
        </p:txBody>
      </p:sp>
      <p:sp>
        <p:nvSpPr>
          <p:cNvPr id="161" name="CustomShape 5"/>
          <p:cNvSpPr/>
          <p:nvPr/>
        </p:nvSpPr>
        <p:spPr>
          <a:xfrm>
            <a:off x="3688560" y="2464560"/>
            <a:ext cx="4571640" cy="243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From the analysis, we can see that a binary classification model increases the accuracy significantly, the lowest accuracy being ~0.7 or 70% accuracy, which occurs at a split of 5, where &lt;= 5 is a “poor quality” wine and &gt;=6 is a “good quality” wine.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The sensitivity of each cut off was not tested. At a cutoff of 7, the model has an accuracy of 98%, but as most of the data is under 7, it is not a surprise. It would be good to see how accurate it predicted the 8 quality ranking.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Limitations of Model</a:t>
            </a:r>
            <a:endParaRPr b="0" lang="en-US" sz="2800" spc="-1" strike="noStrike">
              <a:solidFill>
                <a:srgbClr val="000000"/>
              </a:solidFill>
              <a:latin typeface="Arial"/>
            </a:endParaRPr>
          </a:p>
        </p:txBody>
      </p:sp>
      <p:sp>
        <p:nvSpPr>
          <p:cNvPr id="163"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The sensitivity &amp; specificity were not analyzed here. Overall accuracy was the desired measure. Other measures (e.g. ROC-AUC) could also be executed.</a:t>
            </a:r>
            <a:endParaRPr b="0" lang="en-US" sz="1800" spc="-1" strike="noStrike">
              <a:solidFill>
                <a:srgbClr val="000000"/>
              </a:solidFill>
              <a:latin typeface="Arial"/>
            </a:endParaRPr>
          </a:p>
          <a:p>
            <a:pPr marL="457200" indent="-342720">
              <a:lnSpc>
                <a:spcPct val="115000"/>
              </a:lnSpc>
              <a:buClr>
                <a:srgbClr val="595959"/>
              </a:buClr>
              <a:buFont typeface="Arial"/>
              <a:buChar char="●"/>
              <a:tabLst>
                <a:tab algn="l" pos="0"/>
              </a:tabLst>
            </a:pPr>
            <a:r>
              <a:rPr b="0" lang="en-US" sz="1800" spc="-1" strike="noStrike">
                <a:solidFill>
                  <a:srgbClr val="595959"/>
                </a:solidFill>
                <a:latin typeface="Arial"/>
                <a:ea typeface="Arial"/>
              </a:rPr>
              <a:t>Another model, such as logistic/ordinal regression, may have a higher accuracy and provide magnitudes of the variables to see what is more important. </a:t>
            </a:r>
            <a:endParaRPr b="0" lang="en-US" sz="1800" spc="-1" strike="noStrike">
              <a:solidFill>
                <a:srgbClr val="000000"/>
              </a:solidFill>
              <a:latin typeface="Arial"/>
            </a:endParaRPr>
          </a:p>
          <a:p>
            <a:pPr marL="457200" indent="-342720">
              <a:lnSpc>
                <a:spcPct val="115000"/>
              </a:lnSpc>
              <a:buClr>
                <a:srgbClr val="595959"/>
              </a:buClr>
              <a:buFont typeface="Arial"/>
              <a:buChar char="●"/>
              <a:tabLst>
                <a:tab algn="l" pos="0"/>
              </a:tabLst>
            </a:pPr>
            <a:r>
              <a:rPr b="0" lang="en-US" sz="1800" spc="-1" strike="noStrike">
                <a:solidFill>
                  <a:srgbClr val="595959"/>
                </a:solidFill>
                <a:latin typeface="Arial"/>
                <a:ea typeface="Arial"/>
              </a:rPr>
              <a:t>Random forests or boosting techniques (ada boost, Xgboost) could have also be executed to improve the model. </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Acknowledgements</a:t>
            </a:r>
            <a:endParaRPr b="0" lang="en-US" sz="2800" spc="-1" strike="noStrike">
              <a:solidFill>
                <a:srgbClr val="000000"/>
              </a:solidFill>
              <a:latin typeface="Arial"/>
            </a:endParaRPr>
          </a:p>
        </p:txBody>
      </p:sp>
      <p:sp>
        <p:nvSpPr>
          <p:cNvPr id="165"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I used information from the lecture, and chemical knowledge that I have obtained from my chemistry degree and food industry experience to explain the dependent variables. </a:t>
            </a:r>
            <a:endParaRPr b="0" lang="en-US" sz="1800" spc="-1" strike="noStrike">
              <a:solidFill>
                <a:srgbClr val="000000"/>
              </a:solidFill>
              <a:latin typeface="Arial"/>
            </a:endParaRPr>
          </a:p>
          <a:p>
            <a:pPr marL="114480">
              <a:lnSpc>
                <a:spcPct val="115000"/>
              </a:lnSpc>
              <a:tabLst>
                <a:tab algn="l" pos="0"/>
              </a:tabLst>
            </a:pPr>
            <a:endParaRPr b="0" lang="en-US" sz="1800" spc="-1" strike="noStrike">
              <a:solidFill>
                <a:srgbClr val="000000"/>
              </a:solidFill>
              <a:latin typeface="Arial"/>
            </a:endParaRPr>
          </a:p>
          <a:p>
            <a:pPr marL="457200" indent="-342720">
              <a:lnSpc>
                <a:spcPct val="115000"/>
              </a:lnSpc>
              <a:buClr>
                <a:srgbClr val="595959"/>
              </a:buClr>
              <a:buFont typeface="Arial"/>
              <a:buChar char="●"/>
              <a:tabLst>
                <a:tab algn="l" pos="0"/>
              </a:tabLst>
            </a:pPr>
            <a:r>
              <a:rPr b="0" lang="en-US" sz="1800" spc="-1" strike="noStrike">
                <a:solidFill>
                  <a:srgbClr val="595959"/>
                </a:solidFill>
                <a:latin typeface="Arial"/>
                <a:ea typeface="Arial"/>
              </a:rPr>
              <a:t>Most likely this analysis or something similar has been done before, given the free availability of the data set, but I did not use anyone's research or projects for my model.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References</a:t>
            </a:r>
            <a:endParaRPr b="0" lang="en-US" sz="2800" spc="-1" strike="noStrike">
              <a:solidFill>
                <a:srgbClr val="000000"/>
              </a:solidFill>
              <a:latin typeface="Arial"/>
            </a:endParaRPr>
          </a:p>
        </p:txBody>
      </p:sp>
      <p:sp>
        <p:nvSpPr>
          <p:cNvPr id="167"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US" sz="1800" spc="-1" strike="noStrike">
                <a:solidFill>
                  <a:srgbClr val="595959"/>
                </a:solidFill>
                <a:latin typeface="Arial"/>
                <a:ea typeface="Arial"/>
              </a:rPr>
              <a:t>None, other than information from the lectures.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Motivation</a:t>
            </a:r>
            <a:endParaRPr b="0" lang="en-US" sz="2800" spc="-1" strike="noStrike">
              <a:solidFill>
                <a:srgbClr val="000000"/>
              </a:solidFill>
              <a:latin typeface="Arial"/>
            </a:endParaRPr>
          </a:p>
        </p:txBody>
      </p:sp>
      <p:sp>
        <p:nvSpPr>
          <p:cNvPr id="120"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US" sz="1800" spc="-1" strike="noStrike">
                <a:solidFill>
                  <a:srgbClr val="595959"/>
                </a:solidFill>
                <a:latin typeface="Arial"/>
                <a:ea typeface="Arial"/>
              </a:rPr>
              <a:t>I work in the food industry and want to explore how specific chemicals in wine affect quality and to determine if there is any predictive power in the chemical composition by creating a prediction model (decision tree classifier).</a:t>
            </a:r>
            <a:endParaRPr b="0" lang="en-US" sz="1800" spc="-1" strike="noStrike">
              <a:solidFill>
                <a:srgbClr val="000000"/>
              </a:solidFill>
              <a:latin typeface="Arial"/>
            </a:endParaRPr>
          </a:p>
          <a:p>
            <a:pPr>
              <a:lnSpc>
                <a:spcPct val="115000"/>
              </a:lnSpc>
              <a:spcAft>
                <a:spcPts val="1599"/>
              </a:spcAft>
              <a:tabLst>
                <a:tab algn="l" pos="0"/>
              </a:tabLst>
            </a:pPr>
            <a:r>
              <a:rPr b="0" lang="en-US" sz="1800" spc="-1" strike="noStrike">
                <a:solidFill>
                  <a:srgbClr val="595959"/>
                </a:solidFill>
                <a:latin typeface="Arial"/>
                <a:ea typeface="Arial"/>
              </a:rPr>
              <a:t>This would have implications in product design and manufacturing for red wines. The insights from the analysis could be used to optimize the levels of specific chemicals in manufacturing to make a higher quality red wine.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10240" y="1800"/>
            <a:ext cx="8520120" cy="3531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Dataset</a:t>
            </a:r>
            <a:endParaRPr b="0" lang="en-US" sz="2800" spc="-1" strike="noStrike">
              <a:solidFill>
                <a:srgbClr val="000000"/>
              </a:solidFill>
              <a:latin typeface="Arial"/>
            </a:endParaRPr>
          </a:p>
        </p:txBody>
      </p:sp>
      <p:sp>
        <p:nvSpPr>
          <p:cNvPr id="122" name="TextShape 2"/>
          <p:cNvSpPr txBox="1"/>
          <p:nvPr/>
        </p:nvSpPr>
        <p:spPr>
          <a:xfrm>
            <a:off x="210240" y="355680"/>
            <a:ext cx="8520120" cy="3416040"/>
          </a:xfrm>
          <a:prstGeom prst="rect">
            <a:avLst/>
          </a:prstGeom>
          <a:noFill/>
          <a:ln>
            <a:noFill/>
          </a:ln>
        </p:spPr>
        <p:txBody>
          <a:bodyPr tIns="91440" bIns="91440">
            <a:noAutofit/>
          </a:bodyPr>
          <a:p>
            <a:pPr>
              <a:lnSpc>
                <a:spcPct val="115000"/>
              </a:lnSpc>
              <a:tabLst>
                <a:tab algn="l" pos="0"/>
              </a:tabLst>
            </a:pPr>
            <a:r>
              <a:rPr b="0" lang="en-US" sz="1800" spc="-1" strike="noStrike">
                <a:solidFill>
                  <a:srgbClr val="595959"/>
                </a:solidFill>
                <a:latin typeface="Arial"/>
                <a:ea typeface="Arial"/>
              </a:rPr>
              <a:t>I used the following Dataset</a:t>
            </a:r>
            <a:endParaRPr b="0" lang="en-US" sz="1800" spc="-1" strike="noStrike">
              <a:solidFill>
                <a:srgbClr val="000000"/>
              </a:solidFill>
              <a:latin typeface="Arial"/>
            </a:endParaRPr>
          </a:p>
          <a:p>
            <a:pPr marL="457200" indent="-342720">
              <a:lnSpc>
                <a:spcPct val="115000"/>
              </a:lnSpc>
              <a:buClr>
                <a:srgbClr val="595959"/>
              </a:buClr>
              <a:buFont typeface="Arial"/>
              <a:buChar char="●"/>
              <a:tabLst>
                <a:tab algn="l" pos="0"/>
              </a:tabLst>
            </a:pPr>
            <a:r>
              <a:rPr b="0" lang="en-US" sz="1800" spc="-1" strike="noStrike">
                <a:solidFill>
                  <a:srgbClr val="595959"/>
                </a:solidFill>
                <a:latin typeface="Arial"/>
                <a:ea typeface="Arial"/>
              </a:rPr>
              <a:t>Red Wine Quality: Simple and clean practice dataset for regression or classification modelling (from Kaggle.com, UC-Irving data set)</a:t>
            </a:r>
            <a:endParaRPr b="0" lang="en-US" sz="1800" spc="-1" strike="noStrike">
              <a:solidFill>
                <a:srgbClr val="000000"/>
              </a:solidFill>
              <a:latin typeface="Arial"/>
            </a:endParaRPr>
          </a:p>
          <a:p>
            <a:pPr lvl="1" marL="914400" indent="-317160">
              <a:lnSpc>
                <a:spcPct val="115000"/>
              </a:lnSpc>
              <a:spcBef>
                <a:spcPts val="1599"/>
              </a:spcBef>
              <a:buClr>
                <a:srgbClr val="595959"/>
              </a:buClr>
              <a:buFont typeface="Arial"/>
              <a:buChar char="○"/>
              <a:tabLst>
                <a:tab algn="l" pos="0"/>
              </a:tabLst>
            </a:pPr>
            <a:r>
              <a:rPr b="0" lang="en-US" sz="1400" spc="-1" strike="noStrike">
                <a:solidFill>
                  <a:srgbClr val="595959"/>
                </a:solidFill>
                <a:latin typeface="Arial"/>
                <a:ea typeface="Arial"/>
              </a:rPr>
              <a:t>This model has data regarding chemical concentrations and the quality ranking of red wines. It contains the following variables</a:t>
            </a:r>
            <a:endParaRPr b="0" lang="en-US" sz="1400" spc="-1" strike="noStrike">
              <a:solidFill>
                <a:srgbClr val="000000"/>
              </a:solidFill>
              <a:latin typeface="Arial"/>
            </a:endParaRPr>
          </a:p>
          <a:p>
            <a:endParaRPr b="0" lang="en-US" sz="1400" spc="-1" strike="noStrike">
              <a:solidFill>
                <a:srgbClr val="000000"/>
              </a:solidFill>
              <a:latin typeface="Arial"/>
            </a:endParaRPr>
          </a:p>
          <a:p>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400" spc="-1" strike="noStrike">
              <a:solidFill>
                <a:srgbClr val="000000"/>
              </a:solidFill>
              <a:latin typeface="Arial"/>
            </a:endParaRPr>
          </a:p>
        </p:txBody>
      </p:sp>
      <p:graphicFrame>
        <p:nvGraphicFramePr>
          <p:cNvPr id="123" name="Table 3"/>
          <p:cNvGraphicFramePr/>
          <p:nvPr/>
        </p:nvGraphicFramePr>
        <p:xfrm>
          <a:off x="2128320" y="2155680"/>
          <a:ext cx="5237280" cy="2882880"/>
        </p:xfrm>
        <a:graphic>
          <a:graphicData uri="http://schemas.openxmlformats.org/drawingml/2006/table">
            <a:tbl>
              <a:tblPr/>
              <a:tblGrid>
                <a:gridCol w="1330200"/>
                <a:gridCol w="3907080"/>
              </a:tblGrid>
              <a:tr h="232200">
                <a:tc>
                  <a:txBody>
                    <a:bodyPr lIns="5400" rIns="5400" tIns="5400" bIns="0" anchor="b">
                      <a:noAutofit/>
                    </a:bodyPr>
                    <a:p>
                      <a:pPr>
                        <a:lnSpc>
                          <a:spcPct val="100000"/>
                        </a:lnSpc>
                      </a:pPr>
                      <a:r>
                        <a:rPr b="0" lang="en-US" sz="700" spc="-1" strike="noStrike">
                          <a:solidFill>
                            <a:srgbClr val="000000"/>
                          </a:solidFill>
                          <a:latin typeface="Arial"/>
                          <a:ea typeface="Arial"/>
                        </a:rPr>
                        <a:t>fixed acidicity</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difference between total acidity (can be measured by pH) and the volatile acidity. </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354960">
                <a:tc>
                  <a:txBody>
                    <a:bodyPr lIns="5400" rIns="5400" tIns="5400" bIns="0" anchor="b">
                      <a:noAutofit/>
                    </a:bodyPr>
                    <a:p>
                      <a:pPr>
                        <a:lnSpc>
                          <a:spcPct val="100000"/>
                        </a:lnSpc>
                      </a:pPr>
                      <a:r>
                        <a:rPr b="0" lang="en-US" sz="700" spc="-1" strike="noStrike">
                          <a:solidFill>
                            <a:srgbClr val="000000"/>
                          </a:solidFill>
                          <a:latin typeface="Arial"/>
                          <a:ea typeface="Arial"/>
                        </a:rPr>
                        <a:t>volatile acidity</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a gaseous acid that would eventually dissipate from the wine if left open into the air under normal conditions(ambient environmental conditions i.e. room temp and atmospheric pressure) </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11320">
                <a:tc>
                  <a:txBody>
                    <a:bodyPr lIns="5400" rIns="5400" tIns="5400" bIns="0" anchor="b">
                      <a:noAutofit/>
                    </a:bodyPr>
                    <a:p>
                      <a:pPr>
                        <a:lnSpc>
                          <a:spcPct val="100000"/>
                        </a:lnSpc>
                      </a:pPr>
                      <a:r>
                        <a:rPr b="0" lang="en-US" sz="700" spc="-1" strike="noStrike">
                          <a:solidFill>
                            <a:srgbClr val="000000"/>
                          </a:solidFill>
                          <a:latin typeface="Arial"/>
                          <a:ea typeface="Arial"/>
                        </a:rPr>
                        <a:t>critic acid</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an organic acid chemical, it is gaseous</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7240">
                <a:tc>
                  <a:txBody>
                    <a:bodyPr lIns="5400" rIns="5400" tIns="5400" bIns="0" anchor="b">
                      <a:noAutofit/>
                    </a:bodyPr>
                    <a:p>
                      <a:pPr>
                        <a:lnSpc>
                          <a:spcPct val="100000"/>
                        </a:lnSpc>
                      </a:pPr>
                      <a:r>
                        <a:rPr b="0" lang="en-US" sz="700" spc="-1" strike="noStrike">
                          <a:solidFill>
                            <a:srgbClr val="000000"/>
                          </a:solidFill>
                          <a:latin typeface="Arial"/>
                          <a:ea typeface="Arial"/>
                        </a:rPr>
                        <a:t>residual sugar</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typically fructose &amp; glucose in wine. More sugar typically registers as a sweeter taste in food.</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19960">
                <a:tc>
                  <a:txBody>
                    <a:bodyPr lIns="5400" rIns="5400" tIns="5400" bIns="0" anchor="b">
                      <a:noAutofit/>
                    </a:bodyPr>
                    <a:p>
                      <a:pPr>
                        <a:lnSpc>
                          <a:spcPct val="100000"/>
                        </a:lnSpc>
                      </a:pPr>
                      <a:r>
                        <a:rPr b="0" lang="en-US" sz="700" spc="-1" strike="noStrike">
                          <a:solidFill>
                            <a:srgbClr val="000000"/>
                          </a:solidFill>
                          <a:latin typeface="Arial"/>
                          <a:ea typeface="Arial"/>
                        </a:rPr>
                        <a:t>chlorides</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chemicals that contain chlorine </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2200">
                <a:tc>
                  <a:txBody>
                    <a:bodyPr lIns="5400" rIns="5400" tIns="5400" bIns="0" anchor="b">
                      <a:noAutofit/>
                    </a:bodyPr>
                    <a:p>
                      <a:pPr>
                        <a:lnSpc>
                          <a:spcPct val="100000"/>
                        </a:lnSpc>
                      </a:pPr>
                      <a:r>
                        <a:rPr b="0" lang="en-US" sz="700" spc="-1" strike="noStrike">
                          <a:solidFill>
                            <a:srgbClr val="000000"/>
                          </a:solidFill>
                          <a:latin typeface="Arial"/>
                          <a:ea typeface="Arial"/>
                        </a:rPr>
                        <a:t>free sulfur dioxide</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free sulfur dioxide molecule, not bound to anything else</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2200">
                <a:tc>
                  <a:txBody>
                    <a:bodyPr lIns="5400" rIns="5400" tIns="5400" bIns="0" anchor="b">
                      <a:noAutofit/>
                    </a:bodyPr>
                    <a:p>
                      <a:pPr>
                        <a:lnSpc>
                          <a:spcPct val="100000"/>
                        </a:lnSpc>
                      </a:pPr>
                      <a:r>
                        <a:rPr b="0" lang="en-US" sz="700" spc="-1" strike="noStrike">
                          <a:solidFill>
                            <a:srgbClr val="000000"/>
                          </a:solidFill>
                          <a:latin typeface="Arial"/>
                          <a:ea typeface="Arial"/>
                        </a:rPr>
                        <a:t>total sulfar dioxide</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free and bound sulfur dioxide molecule</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2200">
                <a:tc>
                  <a:txBody>
                    <a:bodyPr lIns="5400" rIns="5400" tIns="5400" bIns="0" anchor="b">
                      <a:noAutofit/>
                    </a:bodyPr>
                    <a:p>
                      <a:pPr>
                        <a:lnSpc>
                          <a:spcPct val="100000"/>
                        </a:lnSpc>
                      </a:pPr>
                      <a:r>
                        <a:rPr b="0" lang="en-US" sz="700" spc="-1" strike="noStrike">
                          <a:solidFill>
                            <a:srgbClr val="000000"/>
                          </a:solidFill>
                          <a:latin typeface="Arial"/>
                          <a:ea typeface="Arial"/>
                        </a:rPr>
                        <a:t>density</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weight per volume</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2200">
                <a:tc>
                  <a:txBody>
                    <a:bodyPr lIns="5400" rIns="5400" tIns="5400" bIns="0" anchor="b">
                      <a:noAutofit/>
                    </a:bodyPr>
                    <a:p>
                      <a:pPr>
                        <a:lnSpc>
                          <a:spcPct val="100000"/>
                        </a:lnSpc>
                      </a:pPr>
                      <a:r>
                        <a:rPr b="0" lang="en-US" sz="700" spc="-1" strike="noStrike">
                          <a:solidFill>
                            <a:srgbClr val="000000"/>
                          </a:solidFill>
                          <a:latin typeface="Arial"/>
                          <a:ea typeface="Arial"/>
                        </a:rPr>
                        <a:t>pH</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a measure of acidity (concentration of Hydrogen Ions) lower = more acidic</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2200">
                <a:tc>
                  <a:txBody>
                    <a:bodyPr lIns="5400" rIns="5400" tIns="5400" bIns="0" anchor="b">
                      <a:noAutofit/>
                    </a:bodyPr>
                    <a:p>
                      <a:pPr>
                        <a:lnSpc>
                          <a:spcPct val="100000"/>
                        </a:lnSpc>
                      </a:pPr>
                      <a:r>
                        <a:rPr b="0" lang="en-US" sz="700" spc="-1" strike="noStrike">
                          <a:solidFill>
                            <a:srgbClr val="000000"/>
                          </a:solidFill>
                          <a:latin typeface="Arial"/>
                          <a:ea typeface="Arial"/>
                        </a:rPr>
                        <a:t>sulphates</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chemicals that are salts which have a (SO4) anion, like sodium sulphate (Na(SO4 ^2))</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2200">
                <a:tc>
                  <a:txBody>
                    <a:bodyPr lIns="5400" rIns="5400" tIns="5400" bIns="0" anchor="b">
                      <a:noAutofit/>
                    </a:bodyPr>
                    <a:p>
                      <a:pPr>
                        <a:lnSpc>
                          <a:spcPct val="100000"/>
                        </a:lnSpc>
                      </a:pPr>
                      <a:r>
                        <a:rPr b="0" lang="en-US" sz="700" spc="-1" strike="noStrike">
                          <a:solidFill>
                            <a:srgbClr val="000000"/>
                          </a:solidFill>
                          <a:latin typeface="Arial"/>
                          <a:ea typeface="Arial"/>
                        </a:rPr>
                        <a:t>alcohol</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 ethanol concentration</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r h="234000">
                <a:tc>
                  <a:txBody>
                    <a:bodyPr lIns="5400" rIns="5400" tIns="5400" bIns="0" anchor="b">
                      <a:noAutofit/>
                    </a:bodyPr>
                    <a:p>
                      <a:pPr>
                        <a:lnSpc>
                          <a:spcPct val="100000"/>
                        </a:lnSpc>
                      </a:pPr>
                      <a:r>
                        <a:rPr b="0" lang="en-US" sz="700" spc="-1" strike="noStrike">
                          <a:solidFill>
                            <a:srgbClr val="000000"/>
                          </a:solidFill>
                          <a:latin typeface="Arial"/>
                          <a:ea typeface="Arial"/>
                        </a:rPr>
                        <a:t>quality</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c>
                  <a:txBody>
                    <a:bodyPr lIns="5400" rIns="5400" tIns="5400" bIns="0" anchor="b">
                      <a:noAutofit/>
                    </a:bodyPr>
                    <a:p>
                      <a:pPr>
                        <a:lnSpc>
                          <a:spcPct val="100000"/>
                        </a:lnSpc>
                      </a:pPr>
                      <a:r>
                        <a:rPr b="0" lang="en-US" sz="700" spc="-1" strike="noStrike">
                          <a:solidFill>
                            <a:srgbClr val="000000"/>
                          </a:solidFill>
                          <a:latin typeface="Arial"/>
                          <a:ea typeface="Arial"/>
                        </a:rPr>
                        <a:t>Ranking given by a judge (unknown, anonymous as provided by data set)</a:t>
                      </a:r>
                      <a:endParaRPr b="0" lang="en-US" sz="700" spc="-1" strike="noStrike">
                        <a:latin typeface="Arial"/>
                      </a:endParaRPr>
                    </a:p>
                  </a:txBody>
                  <a:tcPr marL="5400" marR="5400">
                    <a:lnL w="12240">
                      <a:solidFill>
                        <a:srgbClr val="ffffff"/>
                      </a:solidFill>
                    </a:lnL>
                    <a:lnR w="12240">
                      <a:solidFill>
                        <a:srgbClr val="ffffff"/>
                      </a:solidFill>
                    </a:lnR>
                    <a:lnT w="12240">
                      <a:solidFill>
                        <a:srgbClr val="ffffff"/>
                      </a:solidFill>
                    </a:lnT>
                    <a:lnB w="12240">
                      <a:solidFill>
                        <a:srgbClr val="ffffff"/>
                      </a:solidFill>
                    </a:lnB>
                    <a:solidFill>
                      <a:srgbClr val="fff1e8"/>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236520"/>
            <a:ext cx="8520120" cy="91548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Dataset </a:t>
            </a:r>
            <a:r>
              <a:rPr b="0" lang="en-US" sz="2800" spc="-1" strike="noStrike">
                <a:solidFill>
                  <a:srgbClr val="000000"/>
                </a:solidFill>
                <a:latin typeface="Arial"/>
                <a:ea typeface="Arial"/>
              </a:rPr>
              <a:t>Continu</a:t>
            </a:r>
            <a:r>
              <a:rPr b="0" lang="en-US" sz="2800" spc="-1" strike="noStrike">
                <a:solidFill>
                  <a:srgbClr val="000000"/>
                </a:solidFill>
                <a:latin typeface="Arial"/>
                <a:ea typeface="Arial"/>
              </a:rPr>
              <a:t>ed: </a:t>
            </a:r>
            <a:r>
              <a:rPr b="0" lang="en-US" sz="2800" spc="-1" strike="noStrike">
                <a:solidFill>
                  <a:srgbClr val="000000"/>
                </a:solidFill>
                <a:latin typeface="Arial"/>
                <a:ea typeface="Arial"/>
              </a:rPr>
              <a:t>Explaini</a:t>
            </a:r>
            <a:r>
              <a:rPr b="0" lang="en-US" sz="2800" spc="-1" strike="noStrike">
                <a:solidFill>
                  <a:srgbClr val="000000"/>
                </a:solidFill>
                <a:latin typeface="Arial"/>
                <a:ea typeface="Arial"/>
              </a:rPr>
              <a:t>ng the </a:t>
            </a:r>
            <a:r>
              <a:rPr b="0" lang="en-US" sz="2800" spc="-1" strike="noStrike">
                <a:solidFill>
                  <a:srgbClr val="000000"/>
                </a:solidFill>
                <a:latin typeface="Arial"/>
                <a:ea typeface="Arial"/>
              </a:rPr>
              <a:t>Depend</a:t>
            </a:r>
            <a:r>
              <a:rPr b="0" lang="en-US" sz="2800" spc="-1" strike="noStrike">
                <a:solidFill>
                  <a:srgbClr val="000000"/>
                </a:solidFill>
                <a:latin typeface="Arial"/>
                <a:ea typeface="Arial"/>
              </a:rPr>
              <a:t>ent </a:t>
            </a:r>
            <a:r>
              <a:rPr b="0" lang="en-US" sz="2800" spc="-1" strike="noStrike">
                <a:solidFill>
                  <a:srgbClr val="000000"/>
                </a:solidFill>
                <a:latin typeface="Arial"/>
                <a:ea typeface="Arial"/>
              </a:rPr>
              <a:t>variable</a:t>
            </a:r>
            <a:endParaRPr b="0" lang="en-US" sz="2800" spc="-1" strike="noStrike">
              <a:solidFill>
                <a:srgbClr val="000000"/>
              </a:solidFill>
              <a:latin typeface="Arial"/>
            </a:endParaRPr>
          </a:p>
        </p:txBody>
      </p:sp>
      <p:sp>
        <p:nvSpPr>
          <p:cNvPr id="125"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Each value of the dependent variable is used as a class ( range is 3 through 8 </a:t>
            </a:r>
            <a:r>
              <a:rPr b="0" lang="en-US" sz="1800" spc="-1" strike="noStrike">
                <a:solidFill>
                  <a:srgbClr val="595959"/>
                </a:solidFill>
                <a:latin typeface="Arial"/>
                <a:ea typeface="Arial"/>
              </a:rPr>
              <a:t>for quality value- an ordinal number). Therefore, there are 6 classes of quality </a:t>
            </a:r>
            <a:r>
              <a:rPr b="0" lang="en-US" sz="1800" spc="-1" strike="noStrike">
                <a:solidFill>
                  <a:srgbClr val="595959"/>
                </a:solidFill>
                <a:latin typeface="Arial"/>
                <a:ea typeface="Arial"/>
              </a:rPr>
              <a:t>in this data set: one could consider the classes as follows; very poor (3), </a:t>
            </a:r>
            <a:r>
              <a:rPr b="0" lang="en-US" sz="1800" spc="-1" strike="noStrike">
                <a:solidFill>
                  <a:srgbClr val="595959"/>
                </a:solidFill>
                <a:latin typeface="Arial"/>
                <a:ea typeface="Arial"/>
              </a:rPr>
              <a:t>poor(4), neutral(5), good(6), very good(7), or excellent(8).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Research Question</a:t>
            </a:r>
            <a:endParaRPr b="0" lang="en-US" sz="2800" spc="-1" strike="noStrike">
              <a:solidFill>
                <a:srgbClr val="000000"/>
              </a:solidFill>
              <a:latin typeface="Arial"/>
            </a:endParaRPr>
          </a:p>
        </p:txBody>
      </p:sp>
      <p:sp>
        <p:nvSpPr>
          <p:cNvPr id="127" name="TextShape 2"/>
          <p:cNvSpPr txBox="1"/>
          <p:nvPr/>
        </p:nvSpPr>
        <p:spPr>
          <a:xfrm>
            <a:off x="311760" y="1017720"/>
            <a:ext cx="8520120" cy="3416040"/>
          </a:xfrm>
          <a:prstGeom prst="rect">
            <a:avLst/>
          </a:prstGeom>
          <a:noFill/>
          <a:ln>
            <a:noFill/>
          </a:ln>
        </p:spPr>
        <p:txBody>
          <a:bodyPr tIns="91440" bIns="91440">
            <a:noAutofit/>
          </a:bodyPr>
          <a:p>
            <a:pPr>
              <a:lnSpc>
                <a:spcPct val="115000"/>
              </a:lnSpc>
              <a:spcAft>
                <a:spcPts val="1599"/>
              </a:spcAft>
              <a:tabLst>
                <a:tab algn="l" pos="0"/>
              </a:tabLst>
            </a:pPr>
            <a:r>
              <a:rPr b="0" lang="en-US" sz="1800" spc="-1" strike="noStrike">
                <a:solidFill>
                  <a:srgbClr val="595959"/>
                </a:solidFill>
                <a:latin typeface="Arial"/>
                <a:ea typeface="Arial"/>
              </a:rPr>
              <a:t>Can a classification model (decision tree) be used to predict the quality of red wine using chemical data?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US" sz="2800" spc="-1" strike="noStrike">
                <a:solidFill>
                  <a:srgbClr val="000000"/>
                </a:solidFill>
                <a:latin typeface="Arial"/>
                <a:ea typeface="Arial"/>
              </a:rPr>
              <a:t>Data prep and cleaning</a:t>
            </a:r>
            <a:endParaRPr b="0" lang="en-US" sz="2800" spc="-1" strike="noStrike">
              <a:solidFill>
                <a:srgbClr val="000000"/>
              </a:solidFill>
              <a:latin typeface="Arial"/>
            </a:endParaRPr>
          </a:p>
        </p:txBody>
      </p:sp>
      <p:sp>
        <p:nvSpPr>
          <p:cNvPr id="129"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US" sz="1800" spc="-1" strike="noStrike">
                <a:solidFill>
                  <a:srgbClr val="595959"/>
                </a:solidFill>
                <a:latin typeface="Arial"/>
                <a:ea typeface="Arial"/>
              </a:rPr>
              <a:t>This data set required no cleaning and prep. Data was checked for NA’s or other items that would be deemed troublesome.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1587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Finding</a:t>
            </a:r>
            <a:r>
              <a:rPr b="0" lang="en" sz="2800" spc="-1" strike="noStrike">
                <a:solidFill>
                  <a:srgbClr val="000000"/>
                </a:solidFill>
                <a:latin typeface="Arial"/>
                <a:ea typeface="Arial"/>
              </a:rPr>
              <a:t>s –</a:t>
            </a:r>
            <a:r>
              <a:rPr b="0" lang="en-US" sz="2800" spc="-1" strike="noStrike">
                <a:solidFill>
                  <a:srgbClr val="000000"/>
                </a:solidFill>
                <a:latin typeface="Arial"/>
                <a:ea typeface="Arial"/>
              </a:rPr>
              <a:t>Explorat</a:t>
            </a:r>
            <a:r>
              <a:rPr b="0" lang="en-US" sz="2800" spc="-1" strike="noStrike">
                <a:solidFill>
                  <a:srgbClr val="000000"/>
                </a:solidFill>
                <a:latin typeface="Arial"/>
                <a:ea typeface="Arial"/>
              </a:rPr>
              <a:t>ion of </a:t>
            </a:r>
            <a:r>
              <a:rPr b="0" lang="en-US" sz="2800" spc="-1" strike="noStrike">
                <a:solidFill>
                  <a:srgbClr val="000000"/>
                </a:solidFill>
                <a:latin typeface="Arial"/>
                <a:ea typeface="Arial"/>
              </a:rPr>
              <a:t>Depend</a:t>
            </a:r>
            <a:r>
              <a:rPr b="0" lang="en-US" sz="2800" spc="-1" strike="noStrike">
                <a:solidFill>
                  <a:srgbClr val="000000"/>
                </a:solidFill>
                <a:latin typeface="Arial"/>
                <a:ea typeface="Arial"/>
              </a:rPr>
              <a:t>ent </a:t>
            </a:r>
            <a:r>
              <a:rPr b="0" lang="en-US" sz="2800" spc="-1" strike="noStrike">
                <a:solidFill>
                  <a:srgbClr val="000000"/>
                </a:solidFill>
                <a:latin typeface="Arial"/>
                <a:ea typeface="Arial"/>
              </a:rPr>
              <a:t>Variable </a:t>
            </a:r>
            <a:endParaRPr b="0" lang="en-US" sz="2800" spc="-1" strike="noStrike">
              <a:solidFill>
                <a:srgbClr val="000000"/>
              </a:solidFill>
              <a:latin typeface="Arial"/>
            </a:endParaRPr>
          </a:p>
        </p:txBody>
      </p:sp>
      <p:sp>
        <p:nvSpPr>
          <p:cNvPr id="131" name="TextShape 2"/>
          <p:cNvSpPr txBox="1"/>
          <p:nvPr/>
        </p:nvSpPr>
        <p:spPr>
          <a:xfrm>
            <a:off x="311760" y="863640"/>
            <a:ext cx="8520120" cy="341604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800" spc="-1" strike="noStrike">
                <a:solidFill>
                  <a:srgbClr val="595959"/>
                </a:solidFill>
                <a:latin typeface="Arial"/>
                <a:ea typeface="Arial"/>
              </a:rPr>
              <a:t> </a:t>
            </a:r>
            <a:endParaRPr b="0" lang="en-US" sz="1800" spc="-1" strike="noStrike">
              <a:solidFill>
                <a:srgbClr val="000000"/>
              </a:solidFill>
              <a:latin typeface="Arial"/>
            </a:endParaRPr>
          </a:p>
        </p:txBody>
      </p:sp>
      <p:pic>
        <p:nvPicPr>
          <p:cNvPr id="132" name="Picture 6" descr=""/>
          <p:cNvPicPr/>
          <p:nvPr/>
        </p:nvPicPr>
        <p:blipFill>
          <a:blip r:embed="rId1"/>
          <a:stretch/>
        </p:blipFill>
        <p:spPr>
          <a:xfrm>
            <a:off x="162360" y="1364400"/>
            <a:ext cx="5029560" cy="3303000"/>
          </a:xfrm>
          <a:prstGeom prst="rect">
            <a:avLst/>
          </a:prstGeom>
          <a:ln>
            <a:noFill/>
          </a:ln>
        </p:spPr>
      </p:pic>
      <p:sp>
        <p:nvSpPr>
          <p:cNvPr id="133" name="CustomShape 3"/>
          <p:cNvSpPr/>
          <p:nvPr/>
        </p:nvSpPr>
        <p:spPr>
          <a:xfrm>
            <a:off x="5191920" y="1476720"/>
            <a:ext cx="3398760" cy="1155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The quality variable ranges from 3 to 8</a:t>
            </a:r>
            <a:endParaRPr b="0" lang="en-US" sz="1400" spc="-1" strike="noStrike">
              <a:latin typeface="Arial"/>
            </a:endParaRPr>
          </a:p>
          <a:p>
            <a:pPr>
              <a:lnSpc>
                <a:spcPct val="100000"/>
              </a:lnSpc>
            </a:pPr>
            <a:r>
              <a:rPr b="0" lang="en-US" sz="1400" spc="-1" strike="noStrike">
                <a:solidFill>
                  <a:srgbClr val="000000"/>
                </a:solidFill>
                <a:latin typeface="Arial"/>
                <a:ea typeface="Arial"/>
              </a:rPr>
              <a:t>From the table below, we can see the frequencies of the quality counts in order of most frequent to least frequent. </a:t>
            </a:r>
            <a:endParaRPr b="0" lang="en-US" sz="1400" spc="-1" strike="noStrike">
              <a:latin typeface="Arial"/>
            </a:endParaRPr>
          </a:p>
          <a:p>
            <a:pPr>
              <a:lnSpc>
                <a:spcPct val="100000"/>
              </a:lnSpc>
            </a:pPr>
            <a:endParaRPr b="0" lang="en-US" sz="1400" spc="-1" strike="noStrike">
              <a:latin typeface="Arial"/>
            </a:endParaRPr>
          </a:p>
        </p:txBody>
      </p:sp>
      <p:pic>
        <p:nvPicPr>
          <p:cNvPr id="134" name="Picture 9" descr=""/>
          <p:cNvPicPr/>
          <p:nvPr/>
        </p:nvPicPr>
        <p:blipFill>
          <a:blip r:embed="rId2"/>
          <a:stretch/>
        </p:blipFill>
        <p:spPr>
          <a:xfrm>
            <a:off x="6505920" y="2994480"/>
            <a:ext cx="771120" cy="1018800"/>
          </a:xfrm>
          <a:prstGeom prst="rect">
            <a:avLst/>
          </a:prstGeom>
          <a:ln>
            <a:noFill/>
          </a:ln>
        </p:spPr>
      </p:pic>
      <p:sp>
        <p:nvSpPr>
          <p:cNvPr id="135" name="CustomShape 4"/>
          <p:cNvSpPr/>
          <p:nvPr/>
        </p:nvSpPr>
        <p:spPr>
          <a:xfrm>
            <a:off x="6044040" y="2545920"/>
            <a:ext cx="85608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Arial"/>
                <a:ea typeface="Arial"/>
              </a:rPr>
              <a:t>Quality Ranking</a:t>
            </a:r>
            <a:endParaRPr b="0" lang="en-US" sz="1100" spc="-1" strike="noStrike">
              <a:latin typeface="Arial"/>
            </a:endParaRPr>
          </a:p>
        </p:txBody>
      </p:sp>
      <p:sp>
        <p:nvSpPr>
          <p:cNvPr id="136" name="CustomShape 5"/>
          <p:cNvSpPr/>
          <p:nvPr/>
        </p:nvSpPr>
        <p:spPr>
          <a:xfrm>
            <a:off x="6815520" y="2563560"/>
            <a:ext cx="1135800" cy="257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100" spc="-1" strike="noStrike">
                <a:solidFill>
                  <a:srgbClr val="000000"/>
                </a:solidFill>
                <a:latin typeface="Arial"/>
                <a:ea typeface="Arial"/>
              </a:rPr>
              <a:t>Frequency</a:t>
            </a:r>
            <a:endParaRPr b="0" lang="en-US" sz="1100" spc="-1" strike="noStrike">
              <a:latin typeface="Arial"/>
            </a:endParaRPr>
          </a:p>
        </p:txBody>
      </p:sp>
      <p:sp>
        <p:nvSpPr>
          <p:cNvPr id="137" name="CustomShape 6"/>
          <p:cNvSpPr/>
          <p:nvPr/>
        </p:nvSpPr>
        <p:spPr>
          <a:xfrm>
            <a:off x="5346000" y="4130640"/>
            <a:ext cx="28278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Most of data is between 5 and 7</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158760"/>
            <a:ext cx="8520120" cy="57240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Finding</a:t>
            </a:r>
            <a:r>
              <a:rPr b="0" lang="en" sz="2800" spc="-1" strike="noStrike">
                <a:solidFill>
                  <a:srgbClr val="000000"/>
                </a:solidFill>
                <a:latin typeface="Arial"/>
                <a:ea typeface="Arial"/>
              </a:rPr>
              <a:t>s –</a:t>
            </a:r>
            <a:r>
              <a:rPr b="0" lang="en-US" sz="2800" spc="-1" strike="noStrike">
                <a:solidFill>
                  <a:srgbClr val="000000"/>
                </a:solidFill>
                <a:latin typeface="Arial"/>
                <a:ea typeface="Arial"/>
              </a:rPr>
              <a:t>Explorat</a:t>
            </a:r>
            <a:r>
              <a:rPr b="0" lang="en-US" sz="2800" spc="-1" strike="noStrike">
                <a:solidFill>
                  <a:srgbClr val="000000"/>
                </a:solidFill>
                <a:latin typeface="Arial"/>
                <a:ea typeface="Arial"/>
              </a:rPr>
              <a:t>ion of </a:t>
            </a:r>
            <a:r>
              <a:rPr b="0" lang="en-US" sz="2800" spc="-1" strike="noStrike">
                <a:solidFill>
                  <a:srgbClr val="000000"/>
                </a:solidFill>
                <a:latin typeface="Arial"/>
                <a:ea typeface="Arial"/>
              </a:rPr>
              <a:t>Indepen</a:t>
            </a:r>
            <a:r>
              <a:rPr b="0" lang="en-US" sz="2800" spc="-1" strike="noStrike">
                <a:solidFill>
                  <a:srgbClr val="000000"/>
                </a:solidFill>
                <a:latin typeface="Arial"/>
                <a:ea typeface="Arial"/>
              </a:rPr>
              <a:t>dent </a:t>
            </a:r>
            <a:r>
              <a:rPr b="0" lang="en-US" sz="2800" spc="-1" strike="noStrike">
                <a:solidFill>
                  <a:srgbClr val="000000"/>
                </a:solidFill>
                <a:latin typeface="Arial"/>
                <a:ea typeface="Arial"/>
              </a:rPr>
              <a:t>Variable</a:t>
            </a:r>
            <a:r>
              <a:rPr b="0" lang="en-US" sz="2800" spc="-1" strike="noStrike">
                <a:solidFill>
                  <a:srgbClr val="000000"/>
                </a:solidFill>
                <a:latin typeface="Arial"/>
                <a:ea typeface="Arial"/>
              </a:rPr>
              <a:t>s</a:t>
            </a:r>
            <a:endParaRPr b="0" lang="en-US" sz="2800" spc="-1" strike="noStrike">
              <a:solidFill>
                <a:srgbClr val="000000"/>
              </a:solidFill>
              <a:latin typeface="Arial"/>
            </a:endParaRPr>
          </a:p>
        </p:txBody>
      </p:sp>
      <p:sp>
        <p:nvSpPr>
          <p:cNvPr id="139" name="TextShape 2"/>
          <p:cNvSpPr txBox="1"/>
          <p:nvPr/>
        </p:nvSpPr>
        <p:spPr>
          <a:xfrm>
            <a:off x="311760" y="863640"/>
            <a:ext cx="8520120" cy="3416040"/>
          </a:xfrm>
          <a:prstGeom prst="rect">
            <a:avLst/>
          </a:prstGeom>
          <a:noFill/>
          <a:ln>
            <a:noFill/>
          </a:ln>
        </p:spPr>
        <p:txBody>
          <a:bodyPr tIns="91440" bIns="91440">
            <a:noAutofit/>
          </a:bodyPr>
          <a:p>
            <a:pPr>
              <a:lnSpc>
                <a:spcPct val="115000"/>
              </a:lnSpc>
              <a:tabLst>
                <a:tab algn="l" pos="0"/>
              </a:tabLst>
            </a:pPr>
            <a:r>
              <a:rPr b="0" lang="en-US" sz="1800" spc="-1" strike="noStrike">
                <a:solidFill>
                  <a:srgbClr val="595959"/>
                </a:solidFill>
                <a:latin typeface="Arial"/>
                <a:ea typeface="Arial"/>
              </a:rPr>
              <a:t>Summary table of independent variables</a:t>
            </a:r>
            <a:endParaRPr b="0" lang="en-US" sz="1800" spc="-1" strike="noStrike">
              <a:solidFill>
                <a:srgbClr val="000000"/>
              </a:solidFill>
              <a:latin typeface="Arial"/>
            </a:endParaRPr>
          </a:p>
          <a:p>
            <a:pPr>
              <a:lnSpc>
                <a:spcPct val="115000"/>
              </a:lnSpc>
              <a:tabLst>
                <a:tab algn="l" pos="0"/>
              </a:tabLst>
            </a:pPr>
            <a:endParaRPr b="0" lang="en-US" sz="1800" spc="-1" strike="noStrike">
              <a:solidFill>
                <a:srgbClr val="000000"/>
              </a:solidFill>
              <a:latin typeface="Arial"/>
            </a:endParaRPr>
          </a:p>
          <a:p>
            <a:pPr>
              <a:lnSpc>
                <a:spcPct val="115000"/>
              </a:lnSpc>
              <a:tabLst>
                <a:tab algn="l" pos="0"/>
              </a:tabLst>
            </a:pPr>
            <a:r>
              <a:rPr b="0" lang="en-US" sz="1800" spc="-1" strike="noStrike">
                <a:solidFill>
                  <a:srgbClr val="595959"/>
                </a:solidFill>
                <a:latin typeface="Arial"/>
                <a:ea typeface="Arial"/>
              </a:rPr>
              <a:t> </a:t>
            </a:r>
            <a:endParaRPr b="0" lang="en-US" sz="1800" spc="-1" strike="noStrike">
              <a:solidFill>
                <a:srgbClr val="000000"/>
              </a:solidFill>
              <a:latin typeface="Arial"/>
            </a:endParaRPr>
          </a:p>
        </p:txBody>
      </p:sp>
      <p:pic>
        <p:nvPicPr>
          <p:cNvPr id="140" name="Picture 1" descr=""/>
          <p:cNvPicPr/>
          <p:nvPr/>
        </p:nvPicPr>
        <p:blipFill>
          <a:blip r:embed="rId1"/>
          <a:stretch/>
        </p:blipFill>
        <p:spPr>
          <a:xfrm>
            <a:off x="0" y="1390320"/>
            <a:ext cx="9143640" cy="2362680"/>
          </a:xfrm>
          <a:prstGeom prst="rect">
            <a:avLst/>
          </a:prstGeom>
          <a:ln>
            <a:noFill/>
          </a:ln>
        </p:spPr>
      </p:pic>
      <p:sp>
        <p:nvSpPr>
          <p:cNvPr id="141" name="CustomShape 3"/>
          <p:cNvSpPr/>
          <p:nvPr/>
        </p:nvSpPr>
        <p:spPr>
          <a:xfrm>
            <a:off x="1290240" y="3889080"/>
            <a:ext cx="67514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The variables above are very important to the quality of the wine and sensory characteristics that a consumer would experience.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136800"/>
            <a:ext cx="8520120" cy="572400"/>
          </a:xfrm>
          <a:prstGeom prst="rect">
            <a:avLst/>
          </a:prstGeom>
          <a:noFill/>
          <a:ln>
            <a:noFill/>
          </a:ln>
        </p:spPr>
        <p:txBody>
          <a:bodyPr tIns="91440" bIns="91440">
            <a:noAutofit/>
          </a:bodyPr>
          <a:p>
            <a:pPr>
              <a:lnSpc>
                <a:spcPct val="100000"/>
              </a:lnSpc>
              <a:tabLst>
                <a:tab algn="l" pos="0"/>
              </a:tabLst>
            </a:pPr>
            <a:r>
              <a:rPr b="0" lang="en-US" sz="2800" spc="-1" strike="noStrike">
                <a:solidFill>
                  <a:srgbClr val="000000"/>
                </a:solidFill>
                <a:latin typeface="Arial"/>
                <a:ea typeface="Arial"/>
              </a:rPr>
              <a:t>Finding</a:t>
            </a:r>
            <a:r>
              <a:rPr b="0" lang="en-US" sz="2800" spc="-1" strike="noStrike">
                <a:solidFill>
                  <a:srgbClr val="000000"/>
                </a:solidFill>
                <a:latin typeface="Arial"/>
                <a:ea typeface="Arial"/>
              </a:rPr>
              <a:t>s- </a:t>
            </a:r>
            <a:r>
              <a:rPr b="0" lang="en-US" sz="2800" spc="-1" strike="noStrike">
                <a:solidFill>
                  <a:srgbClr val="000000"/>
                </a:solidFill>
                <a:latin typeface="Arial"/>
                <a:ea typeface="Arial"/>
              </a:rPr>
              <a:t>Correlat</a:t>
            </a:r>
            <a:r>
              <a:rPr b="0" lang="en-US" sz="2800" spc="-1" strike="noStrike">
                <a:solidFill>
                  <a:srgbClr val="000000"/>
                </a:solidFill>
                <a:latin typeface="Arial"/>
                <a:ea typeface="Arial"/>
              </a:rPr>
              <a:t>ed </a:t>
            </a:r>
            <a:r>
              <a:rPr b="0" lang="en-US" sz="2800" spc="-1" strike="noStrike">
                <a:solidFill>
                  <a:srgbClr val="000000"/>
                </a:solidFill>
                <a:latin typeface="Arial"/>
                <a:ea typeface="Arial"/>
              </a:rPr>
              <a:t>Values</a:t>
            </a:r>
            <a:endParaRPr b="0" lang="en-US" sz="2800" spc="-1" strike="noStrike">
              <a:solidFill>
                <a:srgbClr val="000000"/>
              </a:solidFill>
              <a:latin typeface="Arial"/>
            </a:endParaRPr>
          </a:p>
        </p:txBody>
      </p:sp>
      <p:pic>
        <p:nvPicPr>
          <p:cNvPr id="143" name="Picture 8" descr=""/>
          <p:cNvPicPr/>
          <p:nvPr/>
        </p:nvPicPr>
        <p:blipFill>
          <a:blip r:embed="rId1"/>
          <a:stretch/>
        </p:blipFill>
        <p:spPr>
          <a:xfrm>
            <a:off x="109440" y="838080"/>
            <a:ext cx="8924400" cy="2829600"/>
          </a:xfrm>
          <a:prstGeom prst="rect">
            <a:avLst/>
          </a:prstGeom>
          <a:ln>
            <a:noFill/>
          </a:ln>
        </p:spPr>
      </p:pic>
      <p:sp>
        <p:nvSpPr>
          <p:cNvPr id="144" name="CustomShape 2"/>
          <p:cNvSpPr/>
          <p:nvPr/>
        </p:nvSpPr>
        <p:spPr>
          <a:xfrm>
            <a:off x="311760" y="3668400"/>
            <a:ext cx="8343000" cy="1369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Using the corr() function in Python the above table was created. There are some correlations greater than 0.5 magnitude, highlighted in yellow above. Anyone with a chemical background should not be surprised to see these values, but that discussion is beyond the scope of this project. What is important  to note is that quality does not have a correlation greater than 0.5 with any other variable. </a:t>
            </a:r>
            <a:r>
              <a:rPr b="0" lang="en-US" sz="1400" spc="-1" strike="noStrike" u="sng">
                <a:solidFill>
                  <a:srgbClr val="000000"/>
                </a:solidFill>
                <a:uFillTx/>
                <a:latin typeface="Arial"/>
                <a:ea typeface="Arial"/>
              </a:rPr>
              <a:t>Alcohol content is correlated at 0.476 with quality-therefore, one could say quality is moderately positively correlated with alcohol content.</a:t>
            </a:r>
            <a:endParaRPr b="0" lang="en-US" sz="1400" spc="-1" strike="noStrike">
              <a:latin typeface="Arial"/>
            </a:endParaRPr>
          </a:p>
        </p:txBody>
      </p:sp>
      <p:sp>
        <p:nvSpPr>
          <p:cNvPr id="145" name="CustomShape 3"/>
          <p:cNvSpPr/>
          <p:nvPr/>
        </p:nvSpPr>
        <p:spPr>
          <a:xfrm>
            <a:off x="8367840" y="3157920"/>
            <a:ext cx="666360" cy="38124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46" name="CustomShape 4"/>
          <p:cNvSpPr/>
          <p:nvPr/>
        </p:nvSpPr>
        <p:spPr>
          <a:xfrm>
            <a:off x="7766640" y="3386880"/>
            <a:ext cx="666360" cy="381240"/>
          </a:xfrm>
          <a:prstGeom prst="ellipse">
            <a:avLst/>
          </a:prstGeom>
          <a:no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1966</TotalTime>
  <Application>LibreOffice/6.4.7.2$Linux_X86_64 LibreOffice_project/40$Build-2</Application>
  <Words>1149</Words>
  <Paragraphs>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 B</dc:creator>
  <dc:description/>
  <dc:language>en-US</dc:language>
  <cp:lastModifiedBy/>
  <dcterms:modified xsi:type="dcterms:W3CDTF">2022-01-09T11:54:28Z</dcterms:modified>
  <cp:revision>36</cp:revision>
  <dc:subject/>
  <dc:title>Is GDP growth in the Arab World impacted by net official development assistance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