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72" r:id="rId3"/>
    <p:sldId id="258" r:id="rId4"/>
    <p:sldId id="257" r:id="rId5"/>
    <p:sldId id="274" r:id="rId6"/>
    <p:sldId id="259" r:id="rId7"/>
    <p:sldId id="273" r:id="rId8"/>
    <p:sldId id="260" r:id="rId9"/>
    <p:sldId id="263" r:id="rId10"/>
    <p:sldId id="261" r:id="rId11"/>
    <p:sldId id="270" r:id="rId12"/>
    <p:sldId id="271" r:id="rId13"/>
    <p:sldId id="277" r:id="rId14"/>
    <p:sldId id="275" r:id="rId15"/>
    <p:sldId id="276" r:id="rId16"/>
    <p:sldId id="264" r:id="rId17"/>
    <p:sldId id="26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84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Red Wine: Classification Model for Predicting Quality Based on Chemical Data</a:t>
            </a:r>
            <a:endParaRPr dirty="0"/>
          </a:p>
        </p:txBody>
      </p:sp>
      <p:sp>
        <p:nvSpPr>
          <p:cNvPr id="55" name="Google Shape;55;p13"/>
          <p:cNvSpPr txBox="1">
            <a:spLocks noGrp="1"/>
          </p:cNvSpPr>
          <p:nvPr>
            <p:ph type="subTitle" idx="1"/>
          </p:nvPr>
        </p:nvSpPr>
        <p:spPr>
          <a:xfrm>
            <a:off x="311700" y="35980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Michael Bryant</a:t>
            </a:r>
          </a:p>
          <a:p>
            <a:pPr marL="0" lvl="0" indent="0" algn="ctr" rtl="0">
              <a:spcBef>
                <a:spcPts val="0"/>
              </a:spcBef>
              <a:spcAft>
                <a:spcPts val="0"/>
              </a:spcAft>
              <a:buNone/>
            </a:pPr>
            <a:r>
              <a:rPr lang="en-US" dirty="0"/>
              <a:t>Final project for </a:t>
            </a:r>
          </a:p>
          <a:p>
            <a:pPr marL="0" lvl="0" indent="0" algn="ctr" rtl="0">
              <a:spcBef>
                <a:spcPts val="0"/>
              </a:spcBef>
              <a:spcAft>
                <a:spcPts val="0"/>
              </a:spcAft>
              <a:buNone/>
            </a:pPr>
            <a:r>
              <a:rPr lang="en-US" dirty="0"/>
              <a:t>DSE 200x UC San Diego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366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Findings- Correlated Values</a:t>
            </a:r>
            <a:endParaRPr dirty="0"/>
          </a:p>
        </p:txBody>
      </p:sp>
      <p:pic>
        <p:nvPicPr>
          <p:cNvPr id="9" name="Picture 8">
            <a:extLst>
              <a:ext uri="{FF2B5EF4-FFF2-40B4-BE49-F238E27FC236}">
                <a16:creationId xmlns:a16="http://schemas.microsoft.com/office/drawing/2014/main" id="{DEB59072-CF3B-4312-AFC7-9E8B333CB2F6}"/>
              </a:ext>
            </a:extLst>
          </p:cNvPr>
          <p:cNvPicPr>
            <a:picLocks noChangeAspect="1"/>
          </p:cNvPicPr>
          <p:nvPr/>
        </p:nvPicPr>
        <p:blipFill>
          <a:blip r:embed="rId3"/>
          <a:stretch>
            <a:fillRect/>
          </a:stretch>
        </p:blipFill>
        <p:spPr>
          <a:xfrm>
            <a:off x="109537" y="838200"/>
            <a:ext cx="8924925" cy="2830033"/>
          </a:xfrm>
          <a:prstGeom prst="rect">
            <a:avLst/>
          </a:prstGeom>
        </p:spPr>
      </p:pic>
      <p:sp>
        <p:nvSpPr>
          <p:cNvPr id="10" name="TextBox 9">
            <a:extLst>
              <a:ext uri="{FF2B5EF4-FFF2-40B4-BE49-F238E27FC236}">
                <a16:creationId xmlns:a16="http://schemas.microsoft.com/office/drawing/2014/main" id="{B3F7B38E-8A96-4F90-8F9A-6E5735436C03}"/>
              </a:ext>
            </a:extLst>
          </p:cNvPr>
          <p:cNvSpPr txBox="1"/>
          <p:nvPr/>
        </p:nvSpPr>
        <p:spPr>
          <a:xfrm>
            <a:off x="311700" y="3668233"/>
            <a:ext cx="8343202" cy="1384995"/>
          </a:xfrm>
          <a:prstGeom prst="rect">
            <a:avLst/>
          </a:prstGeom>
          <a:noFill/>
        </p:spPr>
        <p:txBody>
          <a:bodyPr wrap="square" rtlCol="0">
            <a:spAutoFit/>
          </a:bodyPr>
          <a:lstStyle/>
          <a:p>
            <a:r>
              <a:rPr lang="en-US" dirty="0"/>
              <a:t>Using the </a:t>
            </a:r>
            <a:r>
              <a:rPr lang="en-US" dirty="0" err="1"/>
              <a:t>corr</a:t>
            </a:r>
            <a:r>
              <a:rPr lang="en-US" dirty="0"/>
              <a:t>() function in Python the above table was created. There are some correlations greater than 0.5 magnitude, highlighted in yellow above. Anyone with a chemical background should not be surprised to see these values, but this discussion is beyond the scope of this project. What is important  to note is that quality does not have a correlation greater than 0.5 with any other variable. </a:t>
            </a:r>
            <a:r>
              <a:rPr lang="en-US" u="sng" dirty="0"/>
              <a:t>Alcohol content is correlated at 0.476 with quality-therefore, one could say quality is moderately positively correlated with alcohol content.</a:t>
            </a:r>
          </a:p>
        </p:txBody>
      </p:sp>
      <p:sp>
        <p:nvSpPr>
          <p:cNvPr id="11" name="Oval 10">
            <a:extLst>
              <a:ext uri="{FF2B5EF4-FFF2-40B4-BE49-F238E27FC236}">
                <a16:creationId xmlns:a16="http://schemas.microsoft.com/office/drawing/2014/main" id="{591F5935-1540-4476-8A52-AE5EAB74C585}"/>
              </a:ext>
            </a:extLst>
          </p:cNvPr>
          <p:cNvSpPr/>
          <p:nvPr/>
        </p:nvSpPr>
        <p:spPr>
          <a:xfrm>
            <a:off x="8367823" y="3157870"/>
            <a:ext cx="666639" cy="3815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ECA01CA-6494-46F6-9F44-8EEE87E86B64}"/>
              </a:ext>
            </a:extLst>
          </p:cNvPr>
          <p:cNvSpPr/>
          <p:nvPr/>
        </p:nvSpPr>
        <p:spPr>
          <a:xfrm>
            <a:off x="7766689" y="3386817"/>
            <a:ext cx="666639" cy="3815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4686-7855-40ED-8100-806A9E17C3D8}"/>
              </a:ext>
            </a:extLst>
          </p:cNvPr>
          <p:cNvSpPr>
            <a:spLocks noGrp="1"/>
          </p:cNvSpPr>
          <p:nvPr>
            <p:ph type="title"/>
          </p:nvPr>
        </p:nvSpPr>
        <p:spPr/>
        <p:txBody>
          <a:bodyPr/>
          <a:lstStyle/>
          <a:p>
            <a:r>
              <a:rPr lang="en-US" dirty="0"/>
              <a:t>First Classification: Explanation of model </a:t>
            </a:r>
          </a:p>
        </p:txBody>
      </p:sp>
      <p:sp>
        <p:nvSpPr>
          <p:cNvPr id="3" name="Text Placeholder 2">
            <a:extLst>
              <a:ext uri="{FF2B5EF4-FFF2-40B4-BE49-F238E27FC236}">
                <a16:creationId xmlns:a16="http://schemas.microsoft.com/office/drawing/2014/main" id="{CBE26F52-7FF7-41EB-8A71-4A372BAF6BB3}"/>
              </a:ext>
            </a:extLst>
          </p:cNvPr>
          <p:cNvSpPr>
            <a:spLocks noGrp="1"/>
          </p:cNvSpPr>
          <p:nvPr>
            <p:ph type="body" idx="1"/>
          </p:nvPr>
        </p:nvSpPr>
        <p:spPr/>
        <p:txBody>
          <a:bodyPr/>
          <a:lstStyle/>
          <a:p>
            <a:pPr marL="114300" indent="0">
              <a:buNone/>
            </a:pPr>
            <a:r>
              <a:rPr lang="en-US" dirty="0"/>
              <a:t>. </a:t>
            </a:r>
          </a:p>
          <a:p>
            <a:r>
              <a:rPr lang="en-US" dirty="0"/>
              <a:t>I created a training set with 2/3 of the data to make the decision tree classification model- in Python this is created using “</a:t>
            </a:r>
            <a:r>
              <a:rPr lang="en-US" dirty="0" err="1"/>
              <a:t>DecisionTreeClassifer</a:t>
            </a:r>
            <a:r>
              <a:rPr lang="en-US" dirty="0"/>
              <a:t>” in the “</a:t>
            </a:r>
            <a:r>
              <a:rPr lang="en-US" dirty="0" err="1"/>
              <a:t>sklearn.tree</a:t>
            </a:r>
            <a:r>
              <a:rPr lang="en-US" dirty="0"/>
              <a:t>” package. </a:t>
            </a:r>
          </a:p>
          <a:p>
            <a:endParaRPr lang="en-US" dirty="0"/>
          </a:p>
          <a:p>
            <a:r>
              <a:rPr lang="en-US" dirty="0"/>
              <a:t>A test set using the remaining 1/3 of the data will be used to determine the accuracy of the model by seeing how well the model predicts the quality rank in the test set. </a:t>
            </a:r>
          </a:p>
          <a:p>
            <a:pPr lvl="1"/>
            <a:r>
              <a:rPr lang="en-US" dirty="0"/>
              <a:t>The accuracy is simply the correct answers divided by the total answers(sum of wrong and correct ranks). </a:t>
            </a:r>
          </a:p>
          <a:p>
            <a:endParaRPr lang="en-US" dirty="0"/>
          </a:p>
        </p:txBody>
      </p:sp>
    </p:spTree>
    <p:extLst>
      <p:ext uri="{BB962C8B-B14F-4D97-AF65-F5344CB8AC3E}">
        <p14:creationId xmlns:p14="http://schemas.microsoft.com/office/powerpoint/2010/main" val="116802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602A-08F4-43AC-84D0-E086ABD6F843}"/>
              </a:ext>
            </a:extLst>
          </p:cNvPr>
          <p:cNvSpPr>
            <a:spLocks noGrp="1"/>
          </p:cNvSpPr>
          <p:nvPr>
            <p:ph type="title"/>
          </p:nvPr>
        </p:nvSpPr>
        <p:spPr/>
        <p:txBody>
          <a:bodyPr/>
          <a:lstStyle/>
          <a:p>
            <a:r>
              <a:rPr lang="en-US" dirty="0"/>
              <a:t>First Classification Decision Tree Results: </a:t>
            </a:r>
          </a:p>
        </p:txBody>
      </p:sp>
      <p:sp>
        <p:nvSpPr>
          <p:cNvPr id="3" name="Text Placeholder 2">
            <a:extLst>
              <a:ext uri="{FF2B5EF4-FFF2-40B4-BE49-F238E27FC236}">
                <a16:creationId xmlns:a16="http://schemas.microsoft.com/office/drawing/2014/main" id="{69558E35-7D47-4B63-8935-71930F83F1CE}"/>
              </a:ext>
            </a:extLst>
          </p:cNvPr>
          <p:cNvSpPr>
            <a:spLocks noGrp="1"/>
          </p:cNvSpPr>
          <p:nvPr>
            <p:ph type="body" idx="1"/>
          </p:nvPr>
        </p:nvSpPr>
        <p:spPr/>
        <p:txBody>
          <a:bodyPr/>
          <a:lstStyle/>
          <a:p>
            <a:r>
              <a:rPr lang="en-US" dirty="0"/>
              <a:t>The decision tree classification model predicted the correct quality rank with accuracy of ~55% of the time. Considering this has 6 rank classes, this model is much better than simply guessing- which would result in a correct answer 1/6 or ~17% of time. </a:t>
            </a:r>
          </a:p>
          <a:p>
            <a:endParaRPr lang="en-US" dirty="0"/>
          </a:p>
          <a:p>
            <a:r>
              <a:rPr lang="en-US" dirty="0"/>
              <a:t>Please refer to the index to see the full code. </a:t>
            </a:r>
          </a:p>
          <a:p>
            <a:endParaRPr lang="en-US" dirty="0"/>
          </a:p>
        </p:txBody>
      </p:sp>
      <p:pic>
        <p:nvPicPr>
          <p:cNvPr id="5" name="Picture 4">
            <a:extLst>
              <a:ext uri="{FF2B5EF4-FFF2-40B4-BE49-F238E27FC236}">
                <a16:creationId xmlns:a16="http://schemas.microsoft.com/office/drawing/2014/main" id="{0EA6759E-3934-42A2-912C-05D572165C03}"/>
              </a:ext>
            </a:extLst>
          </p:cNvPr>
          <p:cNvPicPr>
            <a:picLocks noChangeAspect="1"/>
          </p:cNvPicPr>
          <p:nvPr/>
        </p:nvPicPr>
        <p:blipFill>
          <a:blip r:embed="rId2"/>
          <a:stretch>
            <a:fillRect/>
          </a:stretch>
        </p:blipFill>
        <p:spPr>
          <a:xfrm>
            <a:off x="686795" y="3717975"/>
            <a:ext cx="2943225" cy="561975"/>
          </a:xfrm>
          <a:prstGeom prst="rect">
            <a:avLst/>
          </a:prstGeom>
        </p:spPr>
      </p:pic>
      <p:sp>
        <p:nvSpPr>
          <p:cNvPr id="6" name="TextBox 5">
            <a:extLst>
              <a:ext uri="{FF2B5EF4-FFF2-40B4-BE49-F238E27FC236}">
                <a16:creationId xmlns:a16="http://schemas.microsoft.com/office/drawing/2014/main" id="{D55BCFD3-D323-411E-9719-AD8BAA494BE1}"/>
              </a:ext>
            </a:extLst>
          </p:cNvPr>
          <p:cNvSpPr txBox="1"/>
          <p:nvPr/>
        </p:nvSpPr>
        <p:spPr>
          <a:xfrm>
            <a:off x="686795" y="3194755"/>
            <a:ext cx="3172824" cy="523220"/>
          </a:xfrm>
          <a:prstGeom prst="rect">
            <a:avLst/>
          </a:prstGeom>
          <a:noFill/>
        </p:spPr>
        <p:txBody>
          <a:bodyPr wrap="square" rtlCol="0">
            <a:spAutoFit/>
          </a:bodyPr>
          <a:lstStyle/>
          <a:p>
            <a:r>
              <a:rPr lang="en-US" dirty="0"/>
              <a:t>Accuracy score of the classification model: Python Screenshot</a:t>
            </a:r>
          </a:p>
        </p:txBody>
      </p:sp>
    </p:spTree>
    <p:extLst>
      <p:ext uri="{BB962C8B-B14F-4D97-AF65-F5344CB8AC3E}">
        <p14:creationId xmlns:p14="http://schemas.microsoft.com/office/powerpoint/2010/main" val="283580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0B9F-3169-4A01-9051-9EBAD1AB440A}"/>
              </a:ext>
            </a:extLst>
          </p:cNvPr>
          <p:cNvSpPr>
            <a:spLocks noGrp="1"/>
          </p:cNvSpPr>
          <p:nvPr>
            <p:ph type="title"/>
          </p:nvPr>
        </p:nvSpPr>
        <p:spPr>
          <a:xfrm>
            <a:off x="130946" y="136681"/>
            <a:ext cx="8520600" cy="572700"/>
          </a:xfrm>
        </p:spPr>
        <p:txBody>
          <a:bodyPr/>
          <a:lstStyle/>
          <a:p>
            <a:r>
              <a:rPr lang="en-US" dirty="0"/>
              <a:t>Findings: Decision Tree Visual</a:t>
            </a:r>
          </a:p>
        </p:txBody>
      </p:sp>
      <p:pic>
        <p:nvPicPr>
          <p:cNvPr id="5" name="Picture 4">
            <a:extLst>
              <a:ext uri="{FF2B5EF4-FFF2-40B4-BE49-F238E27FC236}">
                <a16:creationId xmlns:a16="http://schemas.microsoft.com/office/drawing/2014/main" id="{F889F7CC-8494-4BFF-814D-57B96BC70161}"/>
              </a:ext>
            </a:extLst>
          </p:cNvPr>
          <p:cNvPicPr>
            <a:picLocks noChangeAspect="1"/>
          </p:cNvPicPr>
          <p:nvPr/>
        </p:nvPicPr>
        <p:blipFill>
          <a:blip r:embed="rId2"/>
          <a:stretch>
            <a:fillRect/>
          </a:stretch>
        </p:blipFill>
        <p:spPr>
          <a:xfrm>
            <a:off x="0" y="1017725"/>
            <a:ext cx="9144000" cy="3811678"/>
          </a:xfrm>
          <a:prstGeom prst="rect">
            <a:avLst/>
          </a:prstGeom>
        </p:spPr>
      </p:pic>
      <p:sp>
        <p:nvSpPr>
          <p:cNvPr id="6" name="TextBox 5">
            <a:extLst>
              <a:ext uri="{FF2B5EF4-FFF2-40B4-BE49-F238E27FC236}">
                <a16:creationId xmlns:a16="http://schemas.microsoft.com/office/drawing/2014/main" id="{65DF6E17-BCD7-40B6-8A36-4583C96D6340}"/>
              </a:ext>
            </a:extLst>
          </p:cNvPr>
          <p:cNvSpPr txBox="1"/>
          <p:nvPr/>
        </p:nvSpPr>
        <p:spPr>
          <a:xfrm>
            <a:off x="5249127" y="423031"/>
            <a:ext cx="3402419" cy="2031325"/>
          </a:xfrm>
          <a:prstGeom prst="rect">
            <a:avLst/>
          </a:prstGeom>
          <a:noFill/>
        </p:spPr>
        <p:txBody>
          <a:bodyPr wrap="square" rtlCol="0">
            <a:spAutoFit/>
          </a:bodyPr>
          <a:lstStyle/>
          <a:p>
            <a:r>
              <a:rPr lang="en-US" dirty="0"/>
              <a:t>From the decision tree print out, we can seed that alcohol content, total sulfur dioxide, volatile acidity, &amp; </a:t>
            </a:r>
            <a:r>
              <a:rPr lang="en-US" dirty="0" err="1"/>
              <a:t>sulphates</a:t>
            </a:r>
            <a:r>
              <a:rPr lang="en-US" dirty="0"/>
              <a:t> are the features used to determine what quality class the wine ultimately lands in. It is interesting to note that alcohol is the root node given that it is the most correlated feature with quality (correlation = 0.476)</a:t>
            </a:r>
          </a:p>
        </p:txBody>
      </p:sp>
    </p:spTree>
    <p:extLst>
      <p:ext uri="{BB962C8B-B14F-4D97-AF65-F5344CB8AC3E}">
        <p14:creationId xmlns:p14="http://schemas.microsoft.com/office/powerpoint/2010/main" val="166159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B209-532F-40E9-93EB-9B248909E587}"/>
              </a:ext>
            </a:extLst>
          </p:cNvPr>
          <p:cNvSpPr>
            <a:spLocks noGrp="1"/>
          </p:cNvSpPr>
          <p:nvPr>
            <p:ph type="title"/>
          </p:nvPr>
        </p:nvSpPr>
        <p:spPr/>
        <p:txBody>
          <a:bodyPr/>
          <a:lstStyle/>
          <a:p>
            <a:r>
              <a:rPr lang="en-US" dirty="0"/>
              <a:t>Findings Ideal classification cutoffs to create binary classification</a:t>
            </a:r>
          </a:p>
        </p:txBody>
      </p:sp>
      <p:sp>
        <p:nvSpPr>
          <p:cNvPr id="3" name="Text Placeholder 2">
            <a:extLst>
              <a:ext uri="{FF2B5EF4-FFF2-40B4-BE49-F238E27FC236}">
                <a16:creationId xmlns:a16="http://schemas.microsoft.com/office/drawing/2014/main" id="{33E764DB-0B31-4D49-9B9A-2848685D4764}"/>
              </a:ext>
            </a:extLst>
          </p:cNvPr>
          <p:cNvSpPr>
            <a:spLocks noGrp="1"/>
          </p:cNvSpPr>
          <p:nvPr>
            <p:ph type="body" idx="1"/>
          </p:nvPr>
        </p:nvSpPr>
        <p:spPr>
          <a:xfrm>
            <a:off x="205375" y="1439554"/>
            <a:ext cx="8520600" cy="3416400"/>
          </a:xfrm>
        </p:spPr>
        <p:txBody>
          <a:bodyPr/>
          <a:lstStyle/>
          <a:p>
            <a:r>
              <a:rPr lang="en-US" dirty="0"/>
              <a:t>A binary model can be created using arbitrary cutoffs. Using the same method for the multiclassification model in terms of the training and test set, the following accuracies were found:</a:t>
            </a:r>
          </a:p>
          <a:p>
            <a:endParaRPr lang="en-US" dirty="0"/>
          </a:p>
          <a:p>
            <a:endParaRPr lang="en-US" dirty="0"/>
          </a:p>
        </p:txBody>
      </p:sp>
      <p:pic>
        <p:nvPicPr>
          <p:cNvPr id="4" name="Picture 3">
            <a:extLst>
              <a:ext uri="{FF2B5EF4-FFF2-40B4-BE49-F238E27FC236}">
                <a16:creationId xmlns:a16="http://schemas.microsoft.com/office/drawing/2014/main" id="{69E81FBA-1562-495C-B9E8-7AB00B4B376A}"/>
              </a:ext>
            </a:extLst>
          </p:cNvPr>
          <p:cNvPicPr>
            <a:picLocks noChangeAspect="1"/>
          </p:cNvPicPr>
          <p:nvPr/>
        </p:nvPicPr>
        <p:blipFill>
          <a:blip r:embed="rId2"/>
          <a:stretch>
            <a:fillRect/>
          </a:stretch>
        </p:blipFill>
        <p:spPr>
          <a:xfrm>
            <a:off x="662098" y="3498112"/>
            <a:ext cx="1695450" cy="914400"/>
          </a:xfrm>
          <a:prstGeom prst="rect">
            <a:avLst/>
          </a:prstGeom>
        </p:spPr>
      </p:pic>
      <p:sp>
        <p:nvSpPr>
          <p:cNvPr id="6" name="TextBox 5">
            <a:extLst>
              <a:ext uri="{FF2B5EF4-FFF2-40B4-BE49-F238E27FC236}">
                <a16:creationId xmlns:a16="http://schemas.microsoft.com/office/drawing/2014/main" id="{99A7443F-371F-474D-8DCB-31691F8F44A3}"/>
              </a:ext>
            </a:extLst>
          </p:cNvPr>
          <p:cNvSpPr txBox="1"/>
          <p:nvPr/>
        </p:nvSpPr>
        <p:spPr>
          <a:xfrm>
            <a:off x="311700" y="3051544"/>
            <a:ext cx="921677" cy="523220"/>
          </a:xfrm>
          <a:prstGeom prst="rect">
            <a:avLst/>
          </a:prstGeom>
          <a:noFill/>
        </p:spPr>
        <p:txBody>
          <a:bodyPr wrap="square" rtlCol="0">
            <a:spAutoFit/>
          </a:bodyPr>
          <a:lstStyle/>
          <a:p>
            <a:r>
              <a:rPr lang="en-US" dirty="0"/>
              <a:t>Rank Cutoff</a:t>
            </a:r>
          </a:p>
        </p:txBody>
      </p:sp>
      <p:sp>
        <p:nvSpPr>
          <p:cNvPr id="7" name="TextBox 6">
            <a:extLst>
              <a:ext uri="{FF2B5EF4-FFF2-40B4-BE49-F238E27FC236}">
                <a16:creationId xmlns:a16="http://schemas.microsoft.com/office/drawing/2014/main" id="{87E81DFD-9B39-4677-A34D-2C863A606187}"/>
              </a:ext>
            </a:extLst>
          </p:cNvPr>
          <p:cNvSpPr txBox="1"/>
          <p:nvPr/>
        </p:nvSpPr>
        <p:spPr>
          <a:xfrm>
            <a:off x="883466" y="3255787"/>
            <a:ext cx="1400618" cy="307777"/>
          </a:xfrm>
          <a:prstGeom prst="rect">
            <a:avLst/>
          </a:prstGeom>
          <a:noFill/>
        </p:spPr>
        <p:txBody>
          <a:bodyPr wrap="square" rtlCol="0">
            <a:spAutoFit/>
          </a:bodyPr>
          <a:lstStyle/>
          <a:p>
            <a:r>
              <a:rPr lang="en-US" dirty="0"/>
              <a:t>Accuracy </a:t>
            </a:r>
          </a:p>
        </p:txBody>
      </p:sp>
      <p:sp>
        <p:nvSpPr>
          <p:cNvPr id="8" name="TextBox 7">
            <a:extLst>
              <a:ext uri="{FF2B5EF4-FFF2-40B4-BE49-F238E27FC236}">
                <a16:creationId xmlns:a16="http://schemas.microsoft.com/office/drawing/2014/main" id="{7E1477C5-E1D7-42C8-AA8B-CCBA43447A47}"/>
              </a:ext>
            </a:extLst>
          </p:cNvPr>
          <p:cNvSpPr txBox="1"/>
          <p:nvPr/>
        </p:nvSpPr>
        <p:spPr>
          <a:xfrm>
            <a:off x="3688534" y="2464515"/>
            <a:ext cx="4572000" cy="2246769"/>
          </a:xfrm>
          <a:prstGeom prst="rect">
            <a:avLst/>
          </a:prstGeom>
          <a:noFill/>
        </p:spPr>
        <p:txBody>
          <a:bodyPr wrap="square" rtlCol="0">
            <a:spAutoFit/>
          </a:bodyPr>
          <a:lstStyle/>
          <a:p>
            <a:r>
              <a:rPr lang="en-US" dirty="0"/>
              <a:t>From the analysis, we can see that a binary classification model increases the accuracy significantly, the lowest accuracy being ~0.7 or 70% accuracy, which occurs at a split of 5, where &lt;= 5 is a “poor quality” wine and &gt;=6 is a “good quality” wine. </a:t>
            </a:r>
          </a:p>
          <a:p>
            <a:endParaRPr lang="en-US" dirty="0"/>
          </a:p>
          <a:p>
            <a:r>
              <a:rPr lang="en-US" dirty="0"/>
              <a:t>The sensitivity of each cut off was not tested. At a cutoff of 7, the model has an accuracy of 98%, but as most of the data is under 7, it is not a surprise. It would be good to see how accurate it predicted the 8 quality ranking. </a:t>
            </a:r>
          </a:p>
        </p:txBody>
      </p:sp>
    </p:spTree>
    <p:extLst>
      <p:ext uri="{BB962C8B-B14F-4D97-AF65-F5344CB8AC3E}">
        <p14:creationId xmlns:p14="http://schemas.microsoft.com/office/powerpoint/2010/main" val="190983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2758-BA42-4047-8F06-3AF2F4D43856}"/>
              </a:ext>
            </a:extLst>
          </p:cNvPr>
          <p:cNvSpPr>
            <a:spLocks noGrp="1"/>
          </p:cNvSpPr>
          <p:nvPr>
            <p:ph type="title"/>
          </p:nvPr>
        </p:nvSpPr>
        <p:spPr/>
        <p:txBody>
          <a:bodyPr/>
          <a:lstStyle/>
          <a:p>
            <a:r>
              <a:rPr lang="en-US" dirty="0"/>
              <a:t>Limitations of Model</a:t>
            </a:r>
          </a:p>
        </p:txBody>
      </p:sp>
      <p:sp>
        <p:nvSpPr>
          <p:cNvPr id="3" name="Text Placeholder 2">
            <a:extLst>
              <a:ext uri="{FF2B5EF4-FFF2-40B4-BE49-F238E27FC236}">
                <a16:creationId xmlns:a16="http://schemas.microsoft.com/office/drawing/2014/main" id="{D13BBBDA-3633-409F-8C59-7C94672A4DAE}"/>
              </a:ext>
            </a:extLst>
          </p:cNvPr>
          <p:cNvSpPr>
            <a:spLocks noGrp="1"/>
          </p:cNvSpPr>
          <p:nvPr>
            <p:ph type="body" idx="1"/>
          </p:nvPr>
        </p:nvSpPr>
        <p:spPr/>
        <p:txBody>
          <a:bodyPr/>
          <a:lstStyle/>
          <a:p>
            <a:r>
              <a:rPr lang="en-US" dirty="0"/>
              <a:t>The sensitivity &amp; specificity were not analyzed here. It is beyond the scope of the course, but would be an important next step in the data science process.</a:t>
            </a:r>
          </a:p>
          <a:p>
            <a:pPr marL="114300" indent="0">
              <a:buNone/>
            </a:pPr>
            <a:endParaRPr lang="en-US" dirty="0"/>
          </a:p>
          <a:p>
            <a:r>
              <a:rPr lang="en-US" dirty="0"/>
              <a:t>Another model, such as </a:t>
            </a:r>
            <a:r>
              <a:rPr lang="en-US" dirty="0" err="1"/>
              <a:t>multilogistic</a:t>
            </a:r>
            <a:r>
              <a:rPr lang="en-US" dirty="0"/>
              <a:t> classification, may have a higher accuracy and provide magnitudes of the variables to see what is more important. </a:t>
            </a:r>
          </a:p>
          <a:p>
            <a:endParaRPr lang="en-US" dirty="0"/>
          </a:p>
        </p:txBody>
      </p:sp>
    </p:spTree>
    <p:extLst>
      <p:ext uri="{BB962C8B-B14F-4D97-AF65-F5344CB8AC3E}">
        <p14:creationId xmlns:p14="http://schemas.microsoft.com/office/powerpoint/2010/main" val="80825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833E-2F21-4C27-AEDC-70463E192C61}"/>
              </a:ext>
            </a:extLst>
          </p:cNvPr>
          <p:cNvSpPr>
            <a:spLocks noGrp="1"/>
          </p:cNvSpPr>
          <p:nvPr>
            <p:ph type="title"/>
          </p:nvPr>
        </p:nvSpPr>
        <p:spPr/>
        <p:txBody>
          <a:bodyPr/>
          <a:lstStyle/>
          <a:p>
            <a:r>
              <a:rPr lang="en-US" dirty="0"/>
              <a:t>Acknowledgements</a:t>
            </a:r>
          </a:p>
        </p:txBody>
      </p:sp>
      <p:sp>
        <p:nvSpPr>
          <p:cNvPr id="3" name="Text Placeholder 2">
            <a:extLst>
              <a:ext uri="{FF2B5EF4-FFF2-40B4-BE49-F238E27FC236}">
                <a16:creationId xmlns:a16="http://schemas.microsoft.com/office/drawing/2014/main" id="{7FEAC1A4-BBAF-4AD6-9FFC-5C70CF5365D9}"/>
              </a:ext>
            </a:extLst>
          </p:cNvPr>
          <p:cNvSpPr>
            <a:spLocks noGrp="1"/>
          </p:cNvSpPr>
          <p:nvPr>
            <p:ph type="body" idx="1"/>
          </p:nvPr>
        </p:nvSpPr>
        <p:spPr/>
        <p:txBody>
          <a:bodyPr/>
          <a:lstStyle/>
          <a:p>
            <a:r>
              <a:rPr lang="en-US" dirty="0"/>
              <a:t>I used information from the lecture, and chemical knowledge that I have obtained from my Chemistry Degree to explain the dependent variables. </a:t>
            </a:r>
          </a:p>
          <a:p>
            <a:pPr marL="114300" indent="0">
              <a:buNone/>
            </a:pPr>
            <a:endParaRPr lang="en-US" dirty="0"/>
          </a:p>
          <a:p>
            <a:r>
              <a:rPr lang="en-US" dirty="0"/>
              <a:t>Most likely this analysis or something similar has been done before, given the free availability of the data set, but I did not use anyone else’s research or projects for my model. </a:t>
            </a:r>
          </a:p>
        </p:txBody>
      </p:sp>
    </p:spTree>
    <p:extLst>
      <p:ext uri="{BB962C8B-B14F-4D97-AF65-F5344CB8AC3E}">
        <p14:creationId xmlns:p14="http://schemas.microsoft.com/office/powerpoint/2010/main" val="196068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None, other than information from the lectures.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7F95-4CBF-479C-954A-55E1CDD14E17}"/>
              </a:ext>
            </a:extLst>
          </p:cNvPr>
          <p:cNvSpPr>
            <a:spLocks noGrp="1"/>
          </p:cNvSpPr>
          <p:nvPr>
            <p:ph type="title"/>
          </p:nvPr>
        </p:nvSpPr>
        <p:spPr>
          <a:xfrm>
            <a:off x="311700" y="338984"/>
            <a:ext cx="8520600" cy="841800"/>
          </a:xfrm>
        </p:spPr>
        <p:txBody>
          <a:bodyPr/>
          <a:lstStyle/>
          <a:p>
            <a:r>
              <a:rPr lang="en-US" dirty="0"/>
              <a:t>Abstract</a:t>
            </a:r>
          </a:p>
        </p:txBody>
      </p:sp>
    </p:spTree>
    <p:extLst>
      <p:ext uri="{BB962C8B-B14F-4D97-AF65-F5344CB8AC3E}">
        <p14:creationId xmlns:p14="http://schemas.microsoft.com/office/powerpoint/2010/main" val="296257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 work in the food industry (food ingredient company), and want to explore how specific chemicals in Wine affect quality to see if there are predictive powers to these chemicals and their concentrations.</a:t>
            </a:r>
          </a:p>
          <a:p>
            <a:pPr marL="0" lvl="0" indent="0" algn="l" rtl="0">
              <a:spcBef>
                <a:spcPts val="0"/>
              </a:spcBef>
              <a:spcAft>
                <a:spcPts val="1600"/>
              </a:spcAft>
              <a:buNone/>
            </a:pPr>
            <a:r>
              <a:rPr lang="en-US" dirty="0"/>
              <a:t>This would have implications in product design for red wines. This data could be used to optimize the levels of specific chemicals to make a higher quality red wine.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10100" y="1925"/>
            <a:ext cx="8520600" cy="35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62" name="Google Shape;62;p14"/>
          <p:cNvSpPr txBox="1">
            <a:spLocks noGrp="1"/>
          </p:cNvSpPr>
          <p:nvPr>
            <p:ph type="body" idx="1"/>
          </p:nvPr>
        </p:nvSpPr>
        <p:spPr>
          <a:xfrm>
            <a:off x="210100" y="3556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used the following Dataset</a:t>
            </a:r>
            <a:endParaRPr dirty="0"/>
          </a:p>
          <a:p>
            <a:pPr fontAlgn="base"/>
            <a:r>
              <a:rPr lang="en-US" dirty="0"/>
              <a:t>Red Wine Quality: Simple and clean practice dataset for regression or classification modelling (from Kaggle.com, UC-Irving data set)</a:t>
            </a:r>
          </a:p>
          <a:p>
            <a:pPr lvl="1" fontAlgn="base"/>
            <a:r>
              <a:rPr lang="en-US" dirty="0"/>
              <a:t>This model has data regarding chemical concentrations and the quality ranking of red wines. It contains the following variables</a:t>
            </a:r>
          </a:p>
          <a:p>
            <a:pPr lvl="1" fontAlgn="base"/>
            <a:endParaRPr lang="en-US" dirty="0"/>
          </a:p>
          <a:p>
            <a:pPr lvl="1" fontAlgn="base"/>
            <a:endParaRPr lang="en-US" dirty="0"/>
          </a:p>
          <a:p>
            <a:pPr marL="0" lvl="0" indent="0" algn="l" rtl="0">
              <a:spcBef>
                <a:spcPts val="1600"/>
              </a:spcBef>
              <a:spcAft>
                <a:spcPts val="1600"/>
              </a:spcAft>
              <a:buNone/>
            </a:pPr>
            <a:endParaRPr dirty="0"/>
          </a:p>
        </p:txBody>
      </p:sp>
      <p:graphicFrame>
        <p:nvGraphicFramePr>
          <p:cNvPr id="3" name="Table 2">
            <a:extLst>
              <a:ext uri="{FF2B5EF4-FFF2-40B4-BE49-F238E27FC236}">
                <a16:creationId xmlns:a16="http://schemas.microsoft.com/office/drawing/2014/main" id="{5FC71AF1-4C32-456C-B5E5-0C8707A78C1B}"/>
              </a:ext>
            </a:extLst>
          </p:cNvPr>
          <p:cNvGraphicFramePr>
            <a:graphicFrameLocks noGrp="1"/>
          </p:cNvGraphicFramePr>
          <p:nvPr>
            <p:extLst>
              <p:ext uri="{D42A27DB-BD31-4B8C-83A1-F6EECF244321}">
                <p14:modId xmlns:p14="http://schemas.microsoft.com/office/powerpoint/2010/main" val="3735995582"/>
              </p:ext>
            </p:extLst>
          </p:nvPr>
        </p:nvGraphicFramePr>
        <p:xfrm>
          <a:off x="2128266" y="2155826"/>
          <a:ext cx="5237733" cy="2883250"/>
        </p:xfrm>
        <a:graphic>
          <a:graphicData uri="http://schemas.openxmlformats.org/drawingml/2006/table">
            <a:tbl>
              <a:tblPr>
                <a:tableStyleId>{5C22544A-7EE6-4342-B048-85BDC9FD1C3A}</a:tableStyleId>
              </a:tblPr>
              <a:tblGrid>
                <a:gridCol w="1330509">
                  <a:extLst>
                    <a:ext uri="{9D8B030D-6E8A-4147-A177-3AD203B41FA5}">
                      <a16:colId xmlns:a16="http://schemas.microsoft.com/office/drawing/2014/main" val="2297157584"/>
                    </a:ext>
                  </a:extLst>
                </a:gridCol>
                <a:gridCol w="3907224">
                  <a:extLst>
                    <a:ext uri="{9D8B030D-6E8A-4147-A177-3AD203B41FA5}">
                      <a16:colId xmlns:a16="http://schemas.microsoft.com/office/drawing/2014/main" val="956942092"/>
                    </a:ext>
                  </a:extLst>
                </a:gridCol>
              </a:tblGrid>
              <a:tr h="232392">
                <a:tc>
                  <a:txBody>
                    <a:bodyPr/>
                    <a:lstStyle/>
                    <a:p>
                      <a:pPr algn="l" fontAlgn="b"/>
                      <a:r>
                        <a:rPr lang="en-US" sz="700" u="none" strike="noStrike" dirty="0">
                          <a:effectLst/>
                        </a:rPr>
                        <a:t>fixed </a:t>
                      </a:r>
                      <a:r>
                        <a:rPr lang="en-US" sz="700" u="none" strike="noStrike" dirty="0" err="1">
                          <a:effectLst/>
                        </a:rPr>
                        <a:t>acidicity</a:t>
                      </a:r>
                      <a:endParaRPr lang="en-US" sz="700" b="0" i="0" u="none" strike="noStrike" dirty="0">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difference between total acidity (can be measured by pH) and the volatile acidity. </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1805415937"/>
                  </a:ext>
                </a:extLst>
              </a:tr>
              <a:tr h="354982">
                <a:tc>
                  <a:txBody>
                    <a:bodyPr/>
                    <a:lstStyle/>
                    <a:p>
                      <a:pPr algn="l" fontAlgn="b"/>
                      <a:r>
                        <a:rPr lang="en-US" sz="700" u="none" strike="noStrike">
                          <a:effectLst/>
                        </a:rPr>
                        <a:t>volatile acidity</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a gaseous acid that would eventually dissipate from the wine if left open into the air under normal conditions(ambient environmental conditions i.e. room temp and atmospheric pressure) </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926454221"/>
                  </a:ext>
                </a:extLst>
              </a:tr>
              <a:tr h="211667">
                <a:tc>
                  <a:txBody>
                    <a:bodyPr/>
                    <a:lstStyle/>
                    <a:p>
                      <a:pPr algn="l" fontAlgn="b"/>
                      <a:r>
                        <a:rPr lang="en-US" sz="700" u="none" strike="noStrike">
                          <a:effectLst/>
                        </a:rPr>
                        <a:t>critic acid</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an organic acid chemical, it is gaseous</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4215582471"/>
                  </a:ext>
                </a:extLst>
              </a:tr>
              <a:tr h="237331">
                <a:tc>
                  <a:txBody>
                    <a:bodyPr/>
                    <a:lstStyle/>
                    <a:p>
                      <a:pPr algn="l" fontAlgn="b"/>
                      <a:r>
                        <a:rPr lang="en-US" sz="700" u="none" strike="noStrike" dirty="0">
                          <a:effectLst/>
                        </a:rPr>
                        <a:t>residual sugar</a:t>
                      </a:r>
                      <a:endParaRPr lang="en-US" sz="700" b="0" i="0" u="none" strike="noStrike" dirty="0">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typically fructose &amp; glucose in wine. More sugar typically registers as a sweeter taste in food.</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1680073862"/>
                  </a:ext>
                </a:extLst>
              </a:tr>
              <a:tr h="220134">
                <a:tc>
                  <a:txBody>
                    <a:bodyPr/>
                    <a:lstStyle/>
                    <a:p>
                      <a:pPr algn="l" fontAlgn="b"/>
                      <a:r>
                        <a:rPr lang="en-US" sz="700" u="none" strike="noStrike" dirty="0">
                          <a:effectLst/>
                        </a:rPr>
                        <a:t>chlorides</a:t>
                      </a:r>
                      <a:endParaRPr lang="en-US" sz="700" b="0" i="0" u="none" strike="noStrike" dirty="0">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chemicals that contain chlorine </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2750173475"/>
                  </a:ext>
                </a:extLst>
              </a:tr>
              <a:tr h="232392">
                <a:tc>
                  <a:txBody>
                    <a:bodyPr/>
                    <a:lstStyle/>
                    <a:p>
                      <a:pPr algn="l" fontAlgn="b"/>
                      <a:r>
                        <a:rPr lang="en-US" sz="700" u="none" strike="noStrike">
                          <a:effectLst/>
                        </a:rPr>
                        <a:t>free sulfur dioxide</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free sulfur dioxide molecule, not bound to anything else</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2468506888"/>
                  </a:ext>
                </a:extLst>
              </a:tr>
              <a:tr h="232392">
                <a:tc>
                  <a:txBody>
                    <a:bodyPr/>
                    <a:lstStyle/>
                    <a:p>
                      <a:pPr algn="l" fontAlgn="b"/>
                      <a:r>
                        <a:rPr lang="en-US" sz="700" u="none" strike="noStrike">
                          <a:effectLst/>
                        </a:rPr>
                        <a:t>total sulfar dioxide</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free and bound sulfur dioxide molecule</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4139377422"/>
                  </a:ext>
                </a:extLst>
              </a:tr>
              <a:tr h="232392">
                <a:tc>
                  <a:txBody>
                    <a:bodyPr/>
                    <a:lstStyle/>
                    <a:p>
                      <a:pPr algn="l" fontAlgn="b"/>
                      <a:r>
                        <a:rPr lang="en-US" sz="700" u="none" strike="noStrike">
                          <a:effectLst/>
                        </a:rPr>
                        <a:t>density</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a:effectLst/>
                        </a:rPr>
                        <a:t>weight per volume</a:t>
                      </a:r>
                      <a:endParaRPr lang="en-US" sz="700" b="0" i="0" u="none" strike="noStrike">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2630448209"/>
                  </a:ext>
                </a:extLst>
              </a:tr>
              <a:tr h="232392">
                <a:tc>
                  <a:txBody>
                    <a:bodyPr/>
                    <a:lstStyle/>
                    <a:p>
                      <a:pPr algn="l" fontAlgn="b"/>
                      <a:r>
                        <a:rPr lang="en-US" sz="700" u="none" strike="noStrike">
                          <a:effectLst/>
                        </a:rPr>
                        <a:t>pH</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a:effectLst/>
                        </a:rPr>
                        <a:t>a measure of acidity (concentration of Hydrogen Ions) lower = more acidic</a:t>
                      </a:r>
                      <a:endParaRPr lang="en-US" sz="700" b="0" i="0" u="none" strike="noStrike">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2632363063"/>
                  </a:ext>
                </a:extLst>
              </a:tr>
              <a:tr h="232392">
                <a:tc>
                  <a:txBody>
                    <a:bodyPr/>
                    <a:lstStyle/>
                    <a:p>
                      <a:pPr algn="l" fontAlgn="b"/>
                      <a:r>
                        <a:rPr lang="en-US" sz="700" u="none" strike="noStrike">
                          <a:effectLst/>
                        </a:rPr>
                        <a:t>sulphates</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a:effectLst/>
                        </a:rPr>
                        <a:t>chemicals that are salts which have a (SO4) anion, like sodium sulphate (Na(SO4 ^2))</a:t>
                      </a:r>
                      <a:endParaRPr lang="en-US" sz="700" b="0" i="0" u="none" strike="noStrike">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932772063"/>
                  </a:ext>
                </a:extLst>
              </a:tr>
              <a:tr h="232392">
                <a:tc>
                  <a:txBody>
                    <a:bodyPr/>
                    <a:lstStyle/>
                    <a:p>
                      <a:pPr algn="l" fontAlgn="b"/>
                      <a:r>
                        <a:rPr lang="en-US" sz="700" u="none" strike="noStrike">
                          <a:effectLst/>
                        </a:rPr>
                        <a:t>alcohol</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a:effectLst/>
                        </a:rPr>
                        <a:t>% ethanol concentration</a:t>
                      </a:r>
                      <a:endParaRPr lang="en-US" sz="700" b="0" i="0" u="none" strike="noStrike">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2493923038"/>
                  </a:ext>
                </a:extLst>
              </a:tr>
              <a:tr h="232392">
                <a:tc>
                  <a:txBody>
                    <a:bodyPr/>
                    <a:lstStyle/>
                    <a:p>
                      <a:pPr algn="l" fontAlgn="b"/>
                      <a:r>
                        <a:rPr lang="en-US" sz="700" u="none" strike="noStrike">
                          <a:effectLst/>
                        </a:rPr>
                        <a:t>quality</a:t>
                      </a:r>
                      <a:endParaRPr lang="en-US" sz="700" b="0" i="0" u="none" strike="noStrike">
                        <a:solidFill>
                          <a:srgbClr val="000000"/>
                        </a:solidFill>
                        <a:effectLst/>
                        <a:latin typeface="Calibri" panose="020F0502020204030204" pitchFamily="34" charset="0"/>
                      </a:endParaRPr>
                    </a:p>
                  </a:txBody>
                  <a:tcPr marL="5694" marR="5694" marT="5694" marB="0" anchor="b"/>
                </a:tc>
                <a:tc>
                  <a:txBody>
                    <a:bodyPr/>
                    <a:lstStyle/>
                    <a:p>
                      <a:pPr algn="l" fontAlgn="b"/>
                      <a:r>
                        <a:rPr lang="en-US" sz="700" u="none" strike="noStrike" dirty="0">
                          <a:effectLst/>
                        </a:rPr>
                        <a:t>Ranking given by a judge (unknown, anonymous as provided by data set)</a:t>
                      </a:r>
                      <a:endParaRPr lang="en-US" sz="700" b="0" i="0" u="none" strike="noStrike" dirty="0">
                        <a:solidFill>
                          <a:srgbClr val="000000"/>
                        </a:solidFill>
                        <a:effectLst/>
                        <a:latin typeface="Calibri" panose="020F0502020204030204" pitchFamily="34" charset="0"/>
                      </a:endParaRPr>
                    </a:p>
                  </a:txBody>
                  <a:tcPr marL="5694" marR="5694" marT="5694" marB="0" anchor="b"/>
                </a:tc>
                <a:extLst>
                  <a:ext uri="{0D108BD9-81ED-4DB2-BD59-A6C34878D82A}">
                    <a16:rowId xmlns:a16="http://schemas.microsoft.com/office/drawing/2014/main" val="352099158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CC1B-B4F5-4BDD-B38F-0646AC3AB619}"/>
              </a:ext>
            </a:extLst>
          </p:cNvPr>
          <p:cNvSpPr>
            <a:spLocks noGrp="1"/>
          </p:cNvSpPr>
          <p:nvPr>
            <p:ph type="title"/>
          </p:nvPr>
        </p:nvSpPr>
        <p:spPr>
          <a:xfrm>
            <a:off x="311700" y="236533"/>
            <a:ext cx="8520600" cy="915942"/>
          </a:xfrm>
        </p:spPr>
        <p:txBody>
          <a:bodyPr/>
          <a:lstStyle/>
          <a:p>
            <a:r>
              <a:rPr lang="en-US" dirty="0"/>
              <a:t>Dataset Continued: Explaining the Dependent variable</a:t>
            </a:r>
          </a:p>
        </p:txBody>
      </p:sp>
      <p:sp>
        <p:nvSpPr>
          <p:cNvPr id="3" name="Text Placeholder 2">
            <a:extLst>
              <a:ext uri="{FF2B5EF4-FFF2-40B4-BE49-F238E27FC236}">
                <a16:creationId xmlns:a16="http://schemas.microsoft.com/office/drawing/2014/main" id="{5C5E2239-99C0-4E41-8C4F-B80317B784B4}"/>
              </a:ext>
            </a:extLst>
          </p:cNvPr>
          <p:cNvSpPr>
            <a:spLocks noGrp="1"/>
          </p:cNvSpPr>
          <p:nvPr>
            <p:ph type="body" idx="1"/>
          </p:nvPr>
        </p:nvSpPr>
        <p:spPr/>
        <p:txBody>
          <a:bodyPr/>
          <a:lstStyle/>
          <a:p>
            <a:r>
              <a:rPr lang="en-US" dirty="0"/>
              <a:t>Each value of the dependent variable is used as a class ( range is 3 through 8 for quality value- an ordinal number). Therefore, there are 6 classes of quality in this data set: one could consider the classes as follows; very poor (3), poor(4), neutral(5), good(6), very good(7), or excellent(8).</a:t>
            </a:r>
          </a:p>
        </p:txBody>
      </p:sp>
    </p:spTree>
    <p:extLst>
      <p:ext uri="{BB962C8B-B14F-4D97-AF65-F5344CB8AC3E}">
        <p14:creationId xmlns:p14="http://schemas.microsoft.com/office/powerpoint/2010/main" val="251162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74" name="Google Shape;74;p16"/>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Can a classification model (decision tree) be used to predict the quality of red wine using chemical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4818-1527-4C7F-8854-626B25E809F2}"/>
              </a:ext>
            </a:extLst>
          </p:cNvPr>
          <p:cNvSpPr>
            <a:spLocks noGrp="1"/>
          </p:cNvSpPr>
          <p:nvPr>
            <p:ph type="title"/>
          </p:nvPr>
        </p:nvSpPr>
        <p:spPr/>
        <p:txBody>
          <a:bodyPr/>
          <a:lstStyle/>
          <a:p>
            <a:r>
              <a:rPr lang="en-US" dirty="0"/>
              <a:t>Data prep and cleaning</a:t>
            </a:r>
          </a:p>
        </p:txBody>
      </p:sp>
      <p:sp>
        <p:nvSpPr>
          <p:cNvPr id="3" name="Text Placeholder 2">
            <a:extLst>
              <a:ext uri="{FF2B5EF4-FFF2-40B4-BE49-F238E27FC236}">
                <a16:creationId xmlns:a16="http://schemas.microsoft.com/office/drawing/2014/main" id="{EEC1F597-B97B-4CD0-8223-1E5CF2BD5E64}"/>
              </a:ext>
            </a:extLst>
          </p:cNvPr>
          <p:cNvSpPr>
            <a:spLocks noGrp="1"/>
          </p:cNvSpPr>
          <p:nvPr>
            <p:ph type="body" idx="1"/>
          </p:nvPr>
        </p:nvSpPr>
        <p:spPr/>
        <p:txBody>
          <a:bodyPr/>
          <a:lstStyle/>
          <a:p>
            <a:r>
              <a:rPr lang="en-US" dirty="0"/>
              <a:t>This data set required no cleaning and prep. Data was checked for NA’s or other items that would be deemed troublesome. </a:t>
            </a:r>
          </a:p>
        </p:txBody>
      </p:sp>
    </p:spTree>
    <p:extLst>
      <p:ext uri="{BB962C8B-B14F-4D97-AF65-F5344CB8AC3E}">
        <p14:creationId xmlns:p14="http://schemas.microsoft.com/office/powerpoint/2010/main" val="291948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a:t>
            </a:r>
            <a:r>
              <a:rPr lang="en-US" dirty="0"/>
              <a:t>Exploration of Dependent Variable </a:t>
            </a:r>
            <a:endParaRPr dirty="0"/>
          </a:p>
        </p:txBody>
      </p:sp>
      <p:sp>
        <p:nvSpPr>
          <p:cNvPr id="80" name="Google Shape;80;p1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endParaRPr dirty="0"/>
          </a:p>
        </p:txBody>
      </p:sp>
      <p:pic>
        <p:nvPicPr>
          <p:cNvPr id="7" name="Picture 6">
            <a:extLst>
              <a:ext uri="{FF2B5EF4-FFF2-40B4-BE49-F238E27FC236}">
                <a16:creationId xmlns:a16="http://schemas.microsoft.com/office/drawing/2014/main" id="{CF760CEB-EBFF-4F72-BD16-F79762443F46}"/>
              </a:ext>
            </a:extLst>
          </p:cNvPr>
          <p:cNvPicPr>
            <a:picLocks noChangeAspect="1"/>
          </p:cNvPicPr>
          <p:nvPr/>
        </p:nvPicPr>
        <p:blipFill>
          <a:blip r:embed="rId3"/>
          <a:stretch>
            <a:fillRect/>
          </a:stretch>
        </p:blipFill>
        <p:spPr>
          <a:xfrm>
            <a:off x="162257" y="1364401"/>
            <a:ext cx="5029751" cy="3303292"/>
          </a:xfrm>
          <a:prstGeom prst="rect">
            <a:avLst/>
          </a:prstGeom>
        </p:spPr>
      </p:pic>
      <p:sp>
        <p:nvSpPr>
          <p:cNvPr id="8" name="TextBox 7">
            <a:extLst>
              <a:ext uri="{FF2B5EF4-FFF2-40B4-BE49-F238E27FC236}">
                <a16:creationId xmlns:a16="http://schemas.microsoft.com/office/drawing/2014/main" id="{A957F292-1DD4-4734-816B-59B4F54B0804}"/>
              </a:ext>
            </a:extLst>
          </p:cNvPr>
          <p:cNvSpPr txBox="1"/>
          <p:nvPr/>
        </p:nvSpPr>
        <p:spPr>
          <a:xfrm>
            <a:off x="5192008" y="1476632"/>
            <a:ext cx="3399063" cy="1169551"/>
          </a:xfrm>
          <a:prstGeom prst="rect">
            <a:avLst/>
          </a:prstGeom>
          <a:noFill/>
        </p:spPr>
        <p:txBody>
          <a:bodyPr wrap="square" rtlCol="0">
            <a:spAutoFit/>
          </a:bodyPr>
          <a:lstStyle/>
          <a:p>
            <a:r>
              <a:rPr lang="en-US" dirty="0"/>
              <a:t>The quality variable ranges from 3 to 8</a:t>
            </a:r>
          </a:p>
          <a:p>
            <a:r>
              <a:rPr lang="en-US" dirty="0"/>
              <a:t>From the table below, we can see the frequencies of the quality counts in order of most frequent to least frequent. </a:t>
            </a:r>
          </a:p>
          <a:p>
            <a:endParaRPr lang="en-US" dirty="0"/>
          </a:p>
        </p:txBody>
      </p:sp>
      <p:pic>
        <p:nvPicPr>
          <p:cNvPr id="10" name="Picture 9">
            <a:extLst>
              <a:ext uri="{FF2B5EF4-FFF2-40B4-BE49-F238E27FC236}">
                <a16:creationId xmlns:a16="http://schemas.microsoft.com/office/drawing/2014/main" id="{24A704C8-97E9-47EA-9047-A80B2CAD40D4}"/>
              </a:ext>
            </a:extLst>
          </p:cNvPr>
          <p:cNvPicPr>
            <a:picLocks noChangeAspect="1"/>
          </p:cNvPicPr>
          <p:nvPr/>
        </p:nvPicPr>
        <p:blipFill>
          <a:blip r:embed="rId4"/>
          <a:stretch>
            <a:fillRect/>
          </a:stretch>
        </p:blipFill>
        <p:spPr>
          <a:xfrm>
            <a:off x="6505776" y="2994548"/>
            <a:ext cx="771525" cy="1019175"/>
          </a:xfrm>
          <a:prstGeom prst="rect">
            <a:avLst/>
          </a:prstGeom>
        </p:spPr>
      </p:pic>
      <p:sp>
        <p:nvSpPr>
          <p:cNvPr id="11" name="TextBox 10">
            <a:extLst>
              <a:ext uri="{FF2B5EF4-FFF2-40B4-BE49-F238E27FC236}">
                <a16:creationId xmlns:a16="http://schemas.microsoft.com/office/drawing/2014/main" id="{0AAA43B1-2759-477F-AF1B-0ED767B44201}"/>
              </a:ext>
            </a:extLst>
          </p:cNvPr>
          <p:cNvSpPr txBox="1"/>
          <p:nvPr/>
        </p:nvSpPr>
        <p:spPr>
          <a:xfrm>
            <a:off x="6043924" y="2546043"/>
            <a:ext cx="856606" cy="430887"/>
          </a:xfrm>
          <a:prstGeom prst="rect">
            <a:avLst/>
          </a:prstGeom>
          <a:noFill/>
        </p:spPr>
        <p:txBody>
          <a:bodyPr wrap="square" rtlCol="0">
            <a:spAutoFit/>
          </a:bodyPr>
          <a:lstStyle/>
          <a:p>
            <a:r>
              <a:rPr lang="en-US" sz="1100" dirty="0"/>
              <a:t>Quality Ranking</a:t>
            </a:r>
          </a:p>
        </p:txBody>
      </p:sp>
      <p:sp>
        <p:nvSpPr>
          <p:cNvPr id="12" name="TextBox 11">
            <a:extLst>
              <a:ext uri="{FF2B5EF4-FFF2-40B4-BE49-F238E27FC236}">
                <a16:creationId xmlns:a16="http://schemas.microsoft.com/office/drawing/2014/main" id="{949D8833-203C-48A6-8DF9-0F000C52CA67}"/>
              </a:ext>
            </a:extLst>
          </p:cNvPr>
          <p:cNvSpPr txBox="1"/>
          <p:nvPr/>
        </p:nvSpPr>
        <p:spPr>
          <a:xfrm>
            <a:off x="6815625" y="2563661"/>
            <a:ext cx="1136043" cy="261610"/>
          </a:xfrm>
          <a:prstGeom prst="rect">
            <a:avLst/>
          </a:prstGeom>
          <a:noFill/>
        </p:spPr>
        <p:txBody>
          <a:bodyPr wrap="square" rtlCol="0">
            <a:spAutoFit/>
          </a:bodyPr>
          <a:lstStyle/>
          <a:p>
            <a:r>
              <a:rPr lang="en-US" sz="1100" dirty="0"/>
              <a:t>Frequency</a:t>
            </a:r>
          </a:p>
        </p:txBody>
      </p:sp>
      <p:sp>
        <p:nvSpPr>
          <p:cNvPr id="13" name="TextBox 12">
            <a:extLst>
              <a:ext uri="{FF2B5EF4-FFF2-40B4-BE49-F238E27FC236}">
                <a16:creationId xmlns:a16="http://schemas.microsoft.com/office/drawing/2014/main" id="{FC2BC624-28C3-48D6-A3BF-E8F743E2E013}"/>
              </a:ext>
            </a:extLst>
          </p:cNvPr>
          <p:cNvSpPr txBox="1"/>
          <p:nvPr/>
        </p:nvSpPr>
        <p:spPr>
          <a:xfrm>
            <a:off x="5346082" y="4130571"/>
            <a:ext cx="2828260" cy="307777"/>
          </a:xfrm>
          <a:prstGeom prst="rect">
            <a:avLst/>
          </a:prstGeom>
          <a:noFill/>
        </p:spPr>
        <p:txBody>
          <a:bodyPr wrap="square" rtlCol="0">
            <a:spAutoFit/>
          </a:bodyPr>
          <a:lstStyle/>
          <a:p>
            <a:r>
              <a:rPr lang="en-US" dirty="0"/>
              <a:t>Most of data is between 5 and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a:t>
            </a:r>
            <a:r>
              <a:rPr lang="en-US" dirty="0"/>
              <a:t>Exploration of Independent Variables</a:t>
            </a:r>
            <a:endParaRPr dirty="0"/>
          </a:p>
        </p:txBody>
      </p:sp>
      <p:sp>
        <p:nvSpPr>
          <p:cNvPr id="80" name="Google Shape;80;p1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Summary table of independent variables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endParaRPr dirty="0"/>
          </a:p>
        </p:txBody>
      </p:sp>
      <p:pic>
        <p:nvPicPr>
          <p:cNvPr id="2" name="Picture 1">
            <a:extLst>
              <a:ext uri="{FF2B5EF4-FFF2-40B4-BE49-F238E27FC236}">
                <a16:creationId xmlns:a16="http://schemas.microsoft.com/office/drawing/2014/main" id="{EC98FB92-81A3-42D0-B6EA-1F7203517145}"/>
              </a:ext>
            </a:extLst>
          </p:cNvPr>
          <p:cNvPicPr>
            <a:picLocks noChangeAspect="1"/>
          </p:cNvPicPr>
          <p:nvPr/>
        </p:nvPicPr>
        <p:blipFill>
          <a:blip r:embed="rId3"/>
          <a:stretch>
            <a:fillRect/>
          </a:stretch>
        </p:blipFill>
        <p:spPr>
          <a:xfrm>
            <a:off x="0" y="1390273"/>
            <a:ext cx="9144000" cy="2362954"/>
          </a:xfrm>
          <a:prstGeom prst="rect">
            <a:avLst/>
          </a:prstGeom>
        </p:spPr>
      </p:pic>
      <p:sp>
        <p:nvSpPr>
          <p:cNvPr id="6" name="TextBox 5">
            <a:extLst>
              <a:ext uri="{FF2B5EF4-FFF2-40B4-BE49-F238E27FC236}">
                <a16:creationId xmlns:a16="http://schemas.microsoft.com/office/drawing/2014/main" id="{CEFA5C74-FCF0-4A75-8567-E4CFDF735755}"/>
              </a:ext>
            </a:extLst>
          </p:cNvPr>
          <p:cNvSpPr txBox="1"/>
          <p:nvPr/>
        </p:nvSpPr>
        <p:spPr>
          <a:xfrm>
            <a:off x="1290177" y="3888905"/>
            <a:ext cx="6751675" cy="523220"/>
          </a:xfrm>
          <a:prstGeom prst="rect">
            <a:avLst/>
          </a:prstGeom>
          <a:noFill/>
        </p:spPr>
        <p:txBody>
          <a:bodyPr wrap="square" rtlCol="0">
            <a:spAutoFit/>
          </a:bodyPr>
          <a:lstStyle/>
          <a:p>
            <a:r>
              <a:rPr lang="en-US" dirty="0"/>
              <a:t>The variables above are very important to the quality of the wine and sensory characteristics that a consumer would experience. </a:t>
            </a:r>
          </a:p>
        </p:txBody>
      </p:sp>
    </p:spTree>
    <p:extLst>
      <p:ext uri="{BB962C8B-B14F-4D97-AF65-F5344CB8AC3E}">
        <p14:creationId xmlns:p14="http://schemas.microsoft.com/office/powerpoint/2010/main" val="20034486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1955</TotalTime>
  <Words>1149</Words>
  <Application>Microsoft Office PowerPoint</Application>
  <PresentationFormat>On-screen Show (16:9)</PresentationFormat>
  <Paragraphs>89</Paragraphs>
  <Slides>17</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Red Wine: Classification Model for Predicting Quality Based on Chemical Data</vt:lpstr>
      <vt:lpstr>Abstract</vt:lpstr>
      <vt:lpstr>Motivation</vt:lpstr>
      <vt:lpstr>Dataset</vt:lpstr>
      <vt:lpstr>Dataset Continued: Explaining the Dependent variable</vt:lpstr>
      <vt:lpstr>Research Question</vt:lpstr>
      <vt:lpstr>Data prep and cleaning</vt:lpstr>
      <vt:lpstr>Findings –Exploration of Dependent Variable </vt:lpstr>
      <vt:lpstr>Findings –Exploration of Independent Variables</vt:lpstr>
      <vt:lpstr>Findings- Correlated Values</vt:lpstr>
      <vt:lpstr>First Classification: Explanation of model </vt:lpstr>
      <vt:lpstr>First Classification Decision Tree Results: </vt:lpstr>
      <vt:lpstr>Findings: Decision Tree Visual</vt:lpstr>
      <vt:lpstr>Findings Ideal classification cutoffs to create binary classification</vt:lpstr>
      <vt:lpstr>Limitations of Model</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GDP growth in the Arab World impacted by net official development assistance</dc:title>
  <dc:creator>Michael B</dc:creator>
  <cp:lastModifiedBy>Michael B</cp:lastModifiedBy>
  <cp:revision>27</cp:revision>
  <dcterms:modified xsi:type="dcterms:W3CDTF">2018-12-18T17:07:05Z</dcterms:modified>
</cp:coreProperties>
</file>