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71" r:id="rId5"/>
    <p:sldId id="267" r:id="rId6"/>
    <p:sldId id="269" r:id="rId7"/>
    <p:sldId id="270" r:id="rId8"/>
    <p:sldId id="258" r:id="rId9"/>
    <p:sldId id="264" r:id="rId10"/>
    <p:sldId id="265" r:id="rId11"/>
    <p:sldId id="266" r:id="rId12"/>
    <p:sldId id="259" r:id="rId13"/>
    <p:sldId id="261" r:id="rId14"/>
    <p:sldId id="272" r:id="rId15"/>
    <p:sldId id="260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9281" autoAdjust="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5E0A-D514-C140-A3A6-59F75DF7C869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074E-6AA3-0844-BBBC-C088FF16EE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5E0A-D514-C140-A3A6-59F75DF7C869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074E-6AA3-0844-BBBC-C088FF16EE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5E0A-D514-C140-A3A6-59F75DF7C869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074E-6AA3-0844-BBBC-C088FF16EE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5E0A-D514-C140-A3A6-59F75DF7C869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074E-6AA3-0844-BBBC-C088FF16EE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5E0A-D514-C140-A3A6-59F75DF7C869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074E-6AA3-0844-BBBC-C088FF16EE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5E0A-D514-C140-A3A6-59F75DF7C869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074E-6AA3-0844-BBBC-C088FF16EE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5E0A-D514-C140-A3A6-59F75DF7C869}" type="datetimeFigureOut">
              <a:rPr lang="en-US" smtClean="0"/>
              <a:t>5/15/15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074E-6AA3-0844-BBBC-C088FF16EE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5E0A-D514-C140-A3A6-59F75DF7C869}" type="datetimeFigureOut">
              <a:rPr lang="en-US" smtClean="0"/>
              <a:t>5/15/15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074E-6AA3-0844-BBBC-C088FF16EE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5E0A-D514-C140-A3A6-59F75DF7C869}" type="datetimeFigureOut">
              <a:rPr lang="en-US" smtClean="0"/>
              <a:t>5/15/15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074E-6AA3-0844-BBBC-C088FF16EE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5E0A-D514-C140-A3A6-59F75DF7C869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074E-6AA3-0844-BBBC-C088FF16EE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5E0A-D514-C140-A3A6-59F75DF7C869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074E-6AA3-0844-BBBC-C088FF16EE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35E0A-D514-C140-A3A6-59F75DF7C869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B074E-6AA3-0844-BBBC-C088FF16EE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df"/><Relationship Id="rId5" Type="http://schemas.openxmlformats.org/officeDocument/2006/relationships/image" Target="../media/image29.png"/><Relationship Id="rId6" Type="http://schemas.openxmlformats.org/officeDocument/2006/relationships/image" Target="../media/image30.pdf"/><Relationship Id="rId7" Type="http://schemas.openxmlformats.org/officeDocument/2006/relationships/image" Target="../media/image31.png"/><Relationship Id="rId8" Type="http://schemas.openxmlformats.org/officeDocument/2006/relationships/image" Target="../media/image32.pdf"/><Relationship Id="rId9" Type="http://schemas.openxmlformats.org/officeDocument/2006/relationships/image" Target="../media/image33.png"/><Relationship Id="rId10" Type="http://schemas.openxmlformats.org/officeDocument/2006/relationships/image" Target="../media/image34.pdf"/><Relationship Id="rId11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df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3.png"/><Relationship Id="rId12" Type="http://schemas.openxmlformats.org/officeDocument/2006/relationships/image" Target="../media/image34.pdf"/><Relationship Id="rId13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df"/><Relationship Id="rId3" Type="http://schemas.openxmlformats.org/officeDocument/2006/relationships/image" Target="../media/image37.png"/><Relationship Id="rId4" Type="http://schemas.openxmlformats.org/officeDocument/2006/relationships/image" Target="../media/image38.pdf"/><Relationship Id="rId5" Type="http://schemas.openxmlformats.org/officeDocument/2006/relationships/image" Target="../media/image39.png"/><Relationship Id="rId6" Type="http://schemas.openxmlformats.org/officeDocument/2006/relationships/image" Target="../media/image32.pdf"/><Relationship Id="rId7" Type="http://schemas.openxmlformats.org/officeDocument/2006/relationships/image" Target="../media/image33.png"/><Relationship Id="rId8" Type="http://schemas.openxmlformats.org/officeDocument/2006/relationships/image" Target="../media/image40.pdf"/><Relationship Id="rId9" Type="http://schemas.openxmlformats.org/officeDocument/2006/relationships/image" Target="../media/image41.png"/><Relationship Id="rId10" Type="http://schemas.openxmlformats.org/officeDocument/2006/relationships/image" Target="../media/image42.pd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df"/><Relationship Id="rId5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d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8.pdf"/><Relationship Id="rId5" Type="http://schemas.openxmlformats.org/officeDocument/2006/relationships/image" Target="../media/image19.png"/><Relationship Id="rId6" Type="http://schemas.openxmlformats.org/officeDocument/2006/relationships/image" Target="../media/image48.pdf"/><Relationship Id="rId7" Type="http://schemas.openxmlformats.org/officeDocument/2006/relationships/image" Target="../media/image49.png"/><Relationship Id="rId8" Type="http://schemas.openxmlformats.org/officeDocument/2006/relationships/image" Target="../media/image50.pdf"/><Relationship Id="rId9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df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20" Type="http://schemas.openxmlformats.org/officeDocument/2006/relationships/image" Target="../media/image62.pdf"/><Relationship Id="rId21" Type="http://schemas.openxmlformats.org/officeDocument/2006/relationships/image" Target="../media/image63.png"/><Relationship Id="rId22" Type="http://schemas.openxmlformats.org/officeDocument/2006/relationships/image" Target="../media/image64.pdf"/><Relationship Id="rId23" Type="http://schemas.openxmlformats.org/officeDocument/2006/relationships/image" Target="../media/image65.png"/><Relationship Id="rId10" Type="http://schemas.openxmlformats.org/officeDocument/2006/relationships/image" Target="../media/image52.pdf"/><Relationship Id="rId11" Type="http://schemas.openxmlformats.org/officeDocument/2006/relationships/image" Target="../media/image53.png"/><Relationship Id="rId12" Type="http://schemas.openxmlformats.org/officeDocument/2006/relationships/image" Target="../media/image54.pdf"/><Relationship Id="rId13" Type="http://schemas.openxmlformats.org/officeDocument/2006/relationships/image" Target="../media/image55.png"/><Relationship Id="rId14" Type="http://schemas.openxmlformats.org/officeDocument/2006/relationships/image" Target="../media/image56.pdf"/><Relationship Id="rId15" Type="http://schemas.openxmlformats.org/officeDocument/2006/relationships/image" Target="../media/image57.png"/><Relationship Id="rId16" Type="http://schemas.openxmlformats.org/officeDocument/2006/relationships/image" Target="../media/image58.pdf"/><Relationship Id="rId17" Type="http://schemas.openxmlformats.org/officeDocument/2006/relationships/image" Target="../media/image59.png"/><Relationship Id="rId18" Type="http://schemas.openxmlformats.org/officeDocument/2006/relationships/image" Target="../media/image60.pdf"/><Relationship Id="rId19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df"/><Relationship Id="rId3" Type="http://schemas.openxmlformats.org/officeDocument/2006/relationships/image" Target="../media/image43.png"/><Relationship Id="rId4" Type="http://schemas.openxmlformats.org/officeDocument/2006/relationships/image" Target="../media/image40.pdf"/><Relationship Id="rId5" Type="http://schemas.openxmlformats.org/officeDocument/2006/relationships/image" Target="../media/image41.png"/><Relationship Id="rId6" Type="http://schemas.openxmlformats.org/officeDocument/2006/relationships/image" Target="../media/image34.pdf"/><Relationship Id="rId7" Type="http://schemas.openxmlformats.org/officeDocument/2006/relationships/image" Target="../media/image35.png"/><Relationship Id="rId8" Type="http://schemas.openxmlformats.org/officeDocument/2006/relationships/image" Target="../media/image48.pd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df"/><Relationship Id="rId5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d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df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df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d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df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6.pdf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d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df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d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df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d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df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RNA </a:t>
            </a:r>
            <a:r>
              <a:rPr lang="en-US" dirty="0" err="1" smtClean="0"/>
              <a:t>Macrostates</a:t>
            </a:r>
            <a:r>
              <a:rPr lang="en-US" dirty="0" smtClean="0"/>
              <a:t> and Computational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 Flynn, advisor: Daniel </a:t>
            </a:r>
            <a:r>
              <a:rPr lang="en-US" dirty="0" err="1" smtClean="0"/>
              <a:t>Aalberts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64750" y="611866"/>
            <a:ext cx="6096000" cy="4699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787377" y="1529547"/>
            <a:ext cx="5226439" cy="765818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787376" y="2530901"/>
            <a:ext cx="5226439" cy="1662298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1544972" y="4395371"/>
            <a:ext cx="5813808" cy="575325"/>
          </a:xfrm>
          <a:prstGeom prst="rect">
            <a:avLst/>
          </a:prstGeom>
        </p:spPr>
      </p:pic>
      <p:pic>
        <p:nvPicPr>
          <p:cNvPr id="8" name="Picture 7" descr="QmRecurrence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843598" y="5318993"/>
            <a:ext cx="7685085" cy="1834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019540" y="2928714"/>
            <a:ext cx="4124460" cy="1477931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114063" y="1169550"/>
            <a:ext cx="3705475" cy="323195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706301" y="5979012"/>
            <a:ext cx="5113237" cy="505998"/>
          </a:xfrm>
          <a:prstGeom prst="rect">
            <a:avLst/>
          </a:prstGeom>
        </p:spPr>
      </p:pic>
      <p:pic>
        <p:nvPicPr>
          <p:cNvPr id="7" name="Picture 6" descr="QbijNewRecurrence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140423" y="2678405"/>
            <a:ext cx="4635154" cy="1222827"/>
          </a:xfrm>
          <a:prstGeom prst="rect">
            <a:avLst/>
          </a:prstGeom>
        </p:spPr>
      </p:pic>
      <p:pic>
        <p:nvPicPr>
          <p:cNvPr id="8" name="Picture 7" descr="QijnewnewRecurrence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40423" y="1022921"/>
            <a:ext cx="4652327" cy="469824"/>
          </a:xfrm>
          <a:prstGeom prst="rect">
            <a:avLst/>
          </a:prstGeom>
        </p:spPr>
      </p:pic>
      <p:pic>
        <p:nvPicPr>
          <p:cNvPr id="9" name="Picture 8" descr="QmRecurrence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140423" y="5177028"/>
            <a:ext cx="5478752" cy="1307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mingplot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59163" y="1427686"/>
            <a:ext cx="4070687" cy="4070687"/>
          </a:xfrm>
          <a:prstGeom prst="rect">
            <a:avLst/>
          </a:prstGeom>
        </p:spPr>
      </p:pic>
      <p:pic>
        <p:nvPicPr>
          <p:cNvPr id="9" name="Picture 8" descr="dG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513765" y="2076637"/>
            <a:ext cx="4011580" cy="2650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Traceback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2983" y="1232972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(sample from Boltzmann distribution)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307508" y="1731852"/>
            <a:ext cx="4343400" cy="1473200"/>
          </a:xfrm>
          <a:prstGeom prst="rect">
            <a:avLst/>
          </a:prstGeom>
        </p:spPr>
      </p:pic>
      <p:pic>
        <p:nvPicPr>
          <p:cNvPr id="6" name="Picture 5" descr="QijnewRecurrence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091634" y="3746137"/>
            <a:ext cx="7265717" cy="1018156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457200" y="5415763"/>
            <a:ext cx="2654546" cy="627058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016998" y="5415763"/>
            <a:ext cx="4807442" cy="627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states of ST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7210" y="5218656"/>
            <a:ext cx="105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Qm</a:t>
            </a:r>
            <a:r>
              <a:rPr lang="en-US" dirty="0" smtClean="0"/>
              <a:t> State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6480" y="2829042"/>
            <a:ext cx="97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Qb</a:t>
            </a:r>
            <a:r>
              <a:rPr lang="en-US" dirty="0" smtClean="0"/>
              <a:t> state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6480" y="1662437"/>
            <a:ext cx="85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state</a:t>
            </a:r>
            <a:endParaRPr lang="en-US" dirty="0"/>
          </a:p>
        </p:txBody>
      </p:sp>
      <p:pic>
        <p:nvPicPr>
          <p:cNvPr id="7" name="Picture 6" descr="QijnewnewRecurrence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937501" y="1589014"/>
            <a:ext cx="5111328" cy="516177"/>
          </a:xfrm>
          <a:prstGeom prst="rect">
            <a:avLst/>
          </a:prstGeom>
        </p:spPr>
      </p:pic>
      <p:pic>
        <p:nvPicPr>
          <p:cNvPr id="8" name="Picture 7" descr="QbijNewRecurrence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798451" y="2847584"/>
            <a:ext cx="4301423" cy="1134784"/>
          </a:xfrm>
          <a:prstGeom prst="rect">
            <a:avLst/>
          </a:prstGeom>
        </p:spPr>
      </p:pic>
      <p:pic>
        <p:nvPicPr>
          <p:cNvPr id="9" name="Picture 8" descr="QmRecurrence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047971" y="5200114"/>
            <a:ext cx="3984662" cy="9512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3050" y="2467494"/>
            <a:ext cx="777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__________________________________________________________________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3050" y="4830782"/>
            <a:ext cx="777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__________________________________________________________________</a:t>
            </a:r>
            <a:endParaRPr lang="en-US" dirty="0"/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1456154" y="2256076"/>
            <a:ext cx="1790003" cy="422835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4522133" y="2256076"/>
            <a:ext cx="2235921" cy="433084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1109893" y="5954200"/>
            <a:ext cx="3254645" cy="453308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4848878" y="5954201"/>
            <a:ext cx="3040727" cy="453308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1002442" y="3778040"/>
            <a:ext cx="1680030" cy="408656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1002442" y="4380529"/>
            <a:ext cx="2871615" cy="450253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6319060" y="3609451"/>
            <a:ext cx="2367740" cy="337178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4364538" y="4377874"/>
            <a:ext cx="3893657" cy="452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Picture 5" descr="Oldvsn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78" y="2258138"/>
            <a:ext cx="6867407" cy="3750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Nestor</a:t>
            </a:r>
            <a:endParaRPr lang="en-US" dirty="0"/>
          </a:p>
        </p:txBody>
      </p:sp>
      <p:pic>
        <p:nvPicPr>
          <p:cNvPr id="4" name="Picture 3" descr="WLandscape-eps-converted-to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21366" y="1943100"/>
            <a:ext cx="4394200" cy="2971800"/>
          </a:xfrm>
          <a:prstGeom prst="rect">
            <a:avLst/>
          </a:prstGeom>
        </p:spPr>
      </p:pic>
      <p:pic>
        <p:nvPicPr>
          <p:cNvPr id="5" name="Picture 4" descr="WabMstable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115935" y="1698019"/>
            <a:ext cx="3570865" cy="38790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just minimize the energy</a:t>
            </a:r>
            <a:endParaRPr lang="en-US" dirty="0"/>
          </a:p>
        </p:txBody>
      </p:sp>
      <p:pic>
        <p:nvPicPr>
          <p:cNvPr id="4" name="Picture 3" descr="pMF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1417638"/>
            <a:ext cx="3785910" cy="2700876"/>
          </a:xfrm>
          <a:prstGeom prst="rect">
            <a:avLst/>
          </a:prstGeom>
        </p:spPr>
      </p:pic>
      <p:pic>
        <p:nvPicPr>
          <p:cNvPr id="6" name="Picture 5" descr="ensemble-centroi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992" y="1417638"/>
            <a:ext cx="3679808" cy="2670736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307508" y="4615040"/>
            <a:ext cx="4343400" cy="147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RNA Secondary Structure</a:t>
            </a:r>
            <a:endParaRPr lang="en-US" dirty="0"/>
          </a:p>
        </p:txBody>
      </p:sp>
      <p:pic>
        <p:nvPicPr>
          <p:cNvPr id="4" name="Picture 3" descr="big_loop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1558062"/>
            <a:ext cx="3697952" cy="19223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59220" y="2289863"/>
            <a:ext cx="293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Secondary Structure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9220" y="4357229"/>
            <a:ext cx="3060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Pair probabilities</a:t>
            </a:r>
          </a:p>
          <a:p>
            <a:r>
              <a:rPr lang="en-US" dirty="0" smtClean="0"/>
              <a:t>Output from partition function</a:t>
            </a:r>
            <a:endParaRPr lang="en-US" dirty="0"/>
          </a:p>
        </p:txBody>
      </p:sp>
      <p:pic>
        <p:nvPicPr>
          <p:cNvPr id="11" name="Picture 10" descr="n0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83534" y="3875152"/>
            <a:ext cx="3671618" cy="19651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ijTheta5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3754" r="-13754"/>
              <a:stretch>
                <a:fillRect/>
              </a:stretch>
            </p:blipFill>
          </mc:Choice>
          <mc:Fallback>
            <p:blipFill>
              <a:blip r:embed="rId3"/>
              <a:srcRect l="-13754" r="-13754"/>
              <a:stretch>
                <a:fillRect/>
              </a:stretch>
            </p:blipFill>
          </mc:Fallback>
        </mc:AlternateContent>
        <p:spPr>
          <a:xfrm>
            <a:off x="463515" y="1813425"/>
            <a:ext cx="8229600" cy="4525963"/>
          </a:xfrm>
        </p:spPr>
      </p:pic>
      <p:sp>
        <p:nvSpPr>
          <p:cNvPr id="7" name="TextBox 6"/>
          <p:cNvSpPr txBox="1"/>
          <p:nvPr/>
        </p:nvSpPr>
        <p:spPr>
          <a:xfrm>
            <a:off x="2632768" y="1009758"/>
            <a:ext cx="452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</a:t>
            </a:r>
            <a:r>
              <a:rPr lang="en-US" dirty="0" err="1"/>
              <a:t>t</a:t>
            </a:r>
            <a:r>
              <a:rPr lang="en-US" dirty="0" err="1" smtClean="0"/>
              <a:t>hresholding</a:t>
            </a:r>
            <a:r>
              <a:rPr lang="en-US" dirty="0" smtClean="0"/>
              <a:t> eliminates many pairs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Reformulate the partition function algorithm to take in a heuristic </a:t>
            </a:r>
            <a:r>
              <a:rPr lang="en-US" dirty="0" err="1" smtClean="0"/>
              <a:t>K(i</a:t>
            </a:r>
            <a:r>
              <a:rPr lang="en-US" dirty="0" smtClean="0"/>
              <a:t>) that gives a list of bases that pair with base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looping over this list instead of checking every case, we make the algorithm </a:t>
            </a:r>
            <a:r>
              <a:rPr lang="en-US" dirty="0" err="1" smtClean="0"/>
              <a:t>O(k</a:t>
            </a:r>
            <a:r>
              <a:rPr lang="en-US" dirty="0" smtClean="0"/>
              <a:t> n^2) instead of O(n^3).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Model</a:t>
            </a:r>
            <a:endParaRPr lang="en-US" dirty="0"/>
          </a:p>
        </p:txBody>
      </p:sp>
      <p:pic>
        <p:nvPicPr>
          <p:cNvPr id="4" name="Content Placeholder 3" descr="full_loop_figure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24391" b="-24391"/>
              <a:stretch>
                <a:fillRect/>
              </a:stretch>
            </p:blipFill>
          </mc:Choice>
          <mc:Fallback>
            <p:blipFill>
              <a:blip r:embed="rId3"/>
              <a:srcRect t="-24391" b="-24391"/>
              <a:stretch>
                <a:fillRect/>
              </a:stretch>
            </p:blipFill>
          </mc:Fallback>
        </mc:AlternateContent>
        <p:spPr>
          <a:xfrm>
            <a:off x="457200" y="2332037"/>
            <a:ext cx="8229600" cy="4525963"/>
          </a:xfrm>
        </p:spPr>
      </p:pic>
      <p:pic>
        <p:nvPicPr>
          <p:cNvPr id="5" name="Picture 4" descr="big_loop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688388" y="1209370"/>
            <a:ext cx="3676791" cy="1911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Function</a:t>
            </a:r>
            <a:endParaRPr lang="en-US" dirty="0"/>
          </a:p>
        </p:txBody>
      </p:sp>
      <p:pic>
        <p:nvPicPr>
          <p:cNvPr id="4" name="Content Placeholder 3" descr="attachedHairpin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90870" b="-90870"/>
              <a:stretch>
                <a:fillRect/>
              </a:stretch>
            </p:blipFill>
          </mc:Choice>
          <mc:Fallback>
            <p:blipFill>
              <a:blip r:embed="rId3"/>
              <a:srcRect t="-90870" b="-90870"/>
              <a:stretch>
                <a:fillRect/>
              </a:stretch>
            </p:blipFill>
          </mc:Fallback>
        </mc:AlternateContent>
        <p:spPr>
          <a:xfrm>
            <a:off x="457200" y="462725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3207526" y="2123707"/>
            <a:ext cx="127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hairpin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436600" y="3959947"/>
            <a:ext cx="4089440" cy="2577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29482" y="348653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8970" y="3486531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6696" y="404277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56696" y="6110139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Function</a:t>
            </a:r>
            <a:endParaRPr lang="en-US" dirty="0"/>
          </a:p>
        </p:txBody>
      </p:sp>
      <p:pic>
        <p:nvPicPr>
          <p:cNvPr id="4" name="Picture 3" descr="QijnewRecurrence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89660" y="2151577"/>
            <a:ext cx="7265717" cy="1018156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596755" y="3928453"/>
            <a:ext cx="6658622" cy="11583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83361" y="196691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84116" y="196691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Rightmost pair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69673" y="3273862"/>
            <a:ext cx="5767060" cy="2825459"/>
          </a:xfrm>
          <a:prstGeom prst="rect">
            <a:avLst/>
          </a:prstGeom>
        </p:spPr>
      </p:pic>
      <p:pic>
        <p:nvPicPr>
          <p:cNvPr id="5" name="Picture 4" descr="QbijRecurrence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143163" y="877654"/>
            <a:ext cx="6424510" cy="16948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26662" y="696949"/>
            <a:ext cx="110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Hairpin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13079" y="696949"/>
            <a:ext cx="67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0744" y="1725098"/>
            <a:ext cx="140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Internal 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18402" y="1715827"/>
            <a:ext cx="115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 loop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7939" y="4255999"/>
            <a:ext cx="3402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&lt;- can be truncated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7646" y="5516066"/>
            <a:ext cx="172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&lt;- problem term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</TotalTime>
  <Words>146</Words>
  <Application>Microsoft Macintosh PowerPoint</Application>
  <PresentationFormat>On-screen Show (4:3)</PresentationFormat>
  <Paragraphs>37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RNA Macrostates and Computational Tools</vt:lpstr>
      <vt:lpstr>Don’t just minimize the energy</vt:lpstr>
      <vt:lpstr>Predicting RNA Secondary Structure</vt:lpstr>
      <vt:lpstr>Slide 4</vt:lpstr>
      <vt:lpstr>Results</vt:lpstr>
      <vt:lpstr>Energy Model</vt:lpstr>
      <vt:lpstr>Partition Function</vt:lpstr>
      <vt:lpstr>Partition Function</vt:lpstr>
      <vt:lpstr>Slide 9</vt:lpstr>
      <vt:lpstr>Slide 10</vt:lpstr>
      <vt:lpstr>Slide 11</vt:lpstr>
      <vt:lpstr>Slide 12</vt:lpstr>
      <vt:lpstr>Stochastic Traceback</vt:lpstr>
      <vt:lpstr>3 states of ST algorithm</vt:lpstr>
      <vt:lpstr>Results</vt:lpstr>
      <vt:lpstr>Nestor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Flynn</dc:creator>
  <cp:lastModifiedBy>Michael Flynn</cp:lastModifiedBy>
  <cp:revision>2</cp:revision>
  <dcterms:created xsi:type="dcterms:W3CDTF">2015-05-15T22:49:23Z</dcterms:created>
  <dcterms:modified xsi:type="dcterms:W3CDTF">2015-05-18T04:32:09Z</dcterms:modified>
</cp:coreProperties>
</file>