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7" r:id="rId4"/>
    <p:sldId id="259" r:id="rId5"/>
    <p:sldId id="261" r:id="rId6"/>
    <p:sldId id="262" r:id="rId7"/>
    <p:sldId id="258" r:id="rId8"/>
    <p:sldId id="270" r:id="rId9"/>
    <p:sldId id="263" r:id="rId10"/>
    <p:sldId id="264" r:id="rId11"/>
    <p:sldId id="268" r:id="rId12"/>
    <p:sldId id="267" r:id="rId13"/>
    <p:sldId id="266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/>
    <p:restoredTop sz="94375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5579-9A98-3E4C-A6F5-ED7780D35CBF}" type="datetimeFigureOut">
              <a:rPr lang="en-US" smtClean="0"/>
              <a:t>7/19/19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15748E-A1C9-E446-A41C-0A612E95FB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" TargetMode="External"/><Relationship Id="rId4" Type="http://schemas.openxmlformats.org/officeDocument/2006/relationships/hyperlink" Target="https://www.geeksforgeeks.org/difference-between-typescript-and-javascrip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ackoverflow.com/questions/12694530/what-is-typescript-and-why-would-i-use-it-in-place-of-java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ypescriptlang.org/play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802298"/>
            <a:ext cx="11772899" cy="2255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61737" y="1913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takes two string values and returns a single string, containing both strings joined together.</a:t>
            </a:r>
          </a:p>
        </p:txBody>
      </p:sp>
    </p:spTree>
    <p:extLst>
      <p:ext uri="{BB962C8B-B14F-4D97-AF65-F5344CB8AC3E}">
        <p14:creationId xmlns:p14="http://schemas.microsoft.com/office/powerpoint/2010/main" val="6748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25A715-0C37-574F-9279-DB661289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016BD2-9C38-BE4D-BA99-2053D7A82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are where TypeScript really comes into its own.  You can define complex data structures, function signatures, and re-use types or parts of types across a project.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Exercise:</a:t>
            </a:r>
          </a:p>
          <a:p>
            <a:pPr marL="0" indent="0">
              <a:buNone/>
            </a:pPr>
            <a:r>
              <a:rPr lang="en-US" dirty="0"/>
              <a:t>Write a function that works out the winner of each race, based on the track formula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https://</a:t>
            </a:r>
            <a:r>
              <a:rPr lang="en-US" dirty="0" err="1" smtClean="0"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/2XLOMWB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twoStrings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surname: </a:t>
            </a: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surname;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alert(</a:t>
            </a:r>
            <a:r>
              <a:rPr lang="en-US" dirty="0" err="1" smtClean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twoStrings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codeup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leeds</a:t>
            </a:r>
            <a:r>
              <a:rPr lang="en-US" dirty="0">
                <a:solidFill>
                  <a:srgbClr val="A3151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</a:t>
            </a:r>
            <a:r>
              <a:rPr lang="en-US" dirty="0" err="1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codeupleeds</a:t>
            </a:r>
            <a:endParaRPr lang="en-US" dirty="0" smtClean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78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that multiplies an array: -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array: </a:t>
            </a:r>
            <a:r>
              <a:rPr lang="en-US" dirty="0">
                <a:solidFill>
                  <a:srgbClr val="0000FF"/>
                </a:solidFill>
                <a:latin typeface="Menlo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[] = [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</a:t>
            </a:r>
            <a:r>
              <a:rPr lang="en-US" dirty="0">
                <a:solidFill>
                  <a:srgbClr val="09885A"/>
                </a:solidFill>
                <a:latin typeface="Menlo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function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8080"/>
                </a:solidFill>
                <a:latin typeface="Menlo" charset="0"/>
              </a:rPr>
              <a:t>multiplyArr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()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enlo" charset="0"/>
              </a:rPr>
              <a:t>array.map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Menlo" charset="0"/>
              </a:rPr>
              <a:t>number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) =&gt; </a:t>
            </a:r>
            <a:r>
              <a:rPr lang="en-US" dirty="0" err="1" smtClean="0">
                <a:solidFill>
                  <a:srgbClr val="0000FF"/>
                </a:solidFill>
                <a:latin typeface="Menlo" charset="0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en-US" dirty="0" smtClean="0">
                <a:solidFill>
                  <a:srgbClr val="09885A"/>
                </a:solidFill>
                <a:latin typeface="Menlo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 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alert</a:t>
            </a:r>
            <a:r>
              <a:rPr lang="en-US" dirty="0" smtClean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 smtClean="0">
                <a:solidFill>
                  <a:srgbClr val="008080"/>
                </a:solidFill>
                <a:latin typeface="Menlo" charset="0"/>
              </a:rPr>
              <a:t>multiplyArr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7478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A9C2D3-77C7-544F-B372-E0B5E9E0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7440"/>
          </a:xfrm>
        </p:spPr>
        <p:txBody>
          <a:bodyPr/>
          <a:lstStyle/>
          <a:p>
            <a:r>
              <a:rPr lang="en-US" dirty="0"/>
              <a:t>Objects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E932428-8D40-224C-AB56-8894B44E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0832"/>
            <a:ext cx="9603275" cy="4836694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5200" dirty="0" smtClean="0">
                <a:solidFill>
                  <a:srgbClr val="0000FF"/>
                </a:solidFill>
                <a:latin typeface="Menlo" charset="0"/>
              </a:rPr>
              <a:t>function</a:t>
            </a:r>
            <a:r>
              <a:rPr lang="en-US" sz="5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Menlo" charset="0"/>
              </a:rPr>
              <a:t>whoWillWin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(track: </a:t>
            </a:r>
            <a:r>
              <a:rPr lang="en-US" sz="5200" dirty="0">
                <a:solidFill>
                  <a:srgbClr val="008080"/>
                </a:solidFill>
                <a:latin typeface="Menlo" charset="0"/>
              </a:rPr>
              <a:t>Track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, cars: </a:t>
            </a:r>
            <a:r>
              <a:rPr lang="en-US" sz="5200" dirty="0">
                <a:solidFill>
                  <a:srgbClr val="008080"/>
                </a:solidFill>
                <a:latin typeface="Menlo" charset="0"/>
              </a:rPr>
              <a:t>Car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[]): </a:t>
            </a:r>
            <a:r>
              <a:rPr lang="en-US" sz="5200" dirty="0">
                <a:solidFill>
                  <a:srgbClr val="008080"/>
                </a:solidFill>
                <a:latin typeface="Menlo" charset="0"/>
              </a:rPr>
              <a:t>Car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 err="1">
                <a:solidFill>
                  <a:srgbClr val="0000FF"/>
                </a:solidFill>
                <a:latin typeface="Menlo" charset="0"/>
              </a:rPr>
              <a:t>const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scored =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cars.map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(car =&gt; {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Menlo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score =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track.length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* ((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car.stats.speed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car.stats.agility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) -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car.stats.armour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Menlo" charset="0"/>
              </a:rPr>
              <a:t>score +=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track.powerups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car.stats.agility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Menlo" charset="0"/>
              </a:rPr>
              <a:t>score +=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track.weapons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* ((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car.stats.armour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car.stats.damage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) / </a:t>
            </a:r>
            <a:r>
              <a:rPr lang="en-US" sz="4800" dirty="0">
                <a:solidFill>
                  <a:srgbClr val="09885A"/>
                </a:solidFill>
                <a:latin typeface="Menlo" charset="0"/>
              </a:rPr>
              <a:t>2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>
                <a:solidFill>
                  <a:srgbClr val="000000"/>
                </a:solidFill>
                <a:latin typeface="Menlo" charset="0"/>
              </a:rPr>
              <a:t>score +=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track.fans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* </a:t>
            </a: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car.stats.style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* (</a:t>
            </a:r>
            <a:r>
              <a:rPr lang="en-US" sz="4800" dirty="0" err="1" smtClean="0">
                <a:solidFill>
                  <a:srgbClr val="000000"/>
                </a:solidFill>
                <a:latin typeface="Menlo" charset="0"/>
              </a:rPr>
              <a:t>car.stats.armour</a:t>
            </a:r>
            <a:r>
              <a:rPr lang="en-US" sz="4800" dirty="0" smtClean="0">
                <a:solidFill>
                  <a:srgbClr val="000000"/>
                </a:solidFill>
                <a:latin typeface="Menlo" charset="0"/>
              </a:rPr>
              <a:t> / </a:t>
            </a:r>
            <a:r>
              <a:rPr lang="en-US" sz="4800" dirty="0" smtClean="0">
                <a:solidFill>
                  <a:srgbClr val="09885A"/>
                </a:solidFill>
                <a:latin typeface="Menlo" charset="0"/>
              </a:rPr>
              <a:t>2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 marL="914400" lvl="2" indent="0">
              <a:spcBef>
                <a:spcPts val="200"/>
              </a:spcBef>
              <a:buNone/>
            </a:pPr>
            <a:r>
              <a:rPr lang="en-US" sz="4800" dirty="0" err="1">
                <a:solidFill>
                  <a:srgbClr val="000000"/>
                </a:solidFill>
                <a:latin typeface="Menlo" charset="0"/>
              </a:rPr>
              <a:t>car.score</a:t>
            </a:r>
            <a:r>
              <a:rPr lang="en-US" sz="4800" dirty="0">
                <a:solidFill>
                  <a:srgbClr val="000000"/>
                </a:solidFill>
                <a:latin typeface="Menlo" charset="0"/>
              </a:rPr>
              <a:t> = score;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FF"/>
                </a:solidFill>
                <a:latin typeface="Menlo" charset="0"/>
              </a:rPr>
              <a:t> </a:t>
            </a:r>
            <a:r>
              <a:rPr lang="en-US" sz="5200" dirty="0" smtClean="0">
                <a:solidFill>
                  <a:srgbClr val="0000FF"/>
                </a:solidFill>
                <a:latin typeface="Menlo" charset="0"/>
              </a:rPr>
              <a:t>    return</a:t>
            </a:r>
            <a:r>
              <a:rPr lang="en-US" sz="5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car;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00"/>
                </a:solidFill>
                <a:latin typeface="Menlo" charset="0"/>
              </a:rPr>
              <a:t>});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FF"/>
                </a:solidFill>
                <a:latin typeface="Menlo" charset="0"/>
              </a:rPr>
              <a:t> </a:t>
            </a:r>
            <a:r>
              <a:rPr lang="en-US" sz="5200" dirty="0" smtClean="0">
                <a:solidFill>
                  <a:srgbClr val="0000FF"/>
                </a:solidFill>
                <a:latin typeface="Menlo" charset="0"/>
              </a:rPr>
              <a:t>   </a:t>
            </a:r>
            <a:r>
              <a:rPr lang="en-US" sz="5200" dirty="0" err="1" smtClean="0">
                <a:solidFill>
                  <a:srgbClr val="0000FF"/>
                </a:solidFill>
                <a:latin typeface="Menlo" charset="0"/>
              </a:rPr>
              <a:t>const</a:t>
            </a:r>
            <a:r>
              <a:rPr lang="en-US" sz="5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sorted = </a:t>
            </a:r>
            <a:r>
              <a:rPr lang="en-US" sz="5200" dirty="0" err="1">
                <a:solidFill>
                  <a:srgbClr val="000000"/>
                </a:solidFill>
                <a:latin typeface="Menlo" charset="0"/>
              </a:rPr>
              <a:t>scored.sort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((a: </a:t>
            </a:r>
            <a:r>
              <a:rPr lang="en-US" sz="5200" dirty="0">
                <a:solidFill>
                  <a:srgbClr val="008080"/>
                </a:solidFill>
                <a:latin typeface="Menlo" charset="0"/>
              </a:rPr>
              <a:t>Car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, b: </a:t>
            </a:r>
            <a:r>
              <a:rPr lang="en-US" sz="5200" dirty="0">
                <a:solidFill>
                  <a:srgbClr val="008080"/>
                </a:solidFill>
                <a:latin typeface="Menlo" charset="0"/>
              </a:rPr>
              <a:t>Car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) =&gt;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5000" dirty="0">
                <a:solidFill>
                  <a:srgbClr val="0000FF"/>
                </a:solidFill>
                <a:latin typeface="Menlo" charset="0"/>
              </a:rPr>
              <a:t>if</a:t>
            </a:r>
            <a:r>
              <a:rPr lang="en-US" sz="5000" dirty="0">
                <a:solidFill>
                  <a:srgbClr val="000000"/>
                </a:solidFill>
                <a:latin typeface="Menlo" charset="0"/>
              </a:rPr>
              <a:t> (!</a:t>
            </a:r>
            <a:r>
              <a:rPr lang="en-US" sz="5000" dirty="0" err="1">
                <a:solidFill>
                  <a:srgbClr val="000000"/>
                </a:solidFill>
                <a:latin typeface="Menlo" charset="0"/>
              </a:rPr>
              <a:t>a.score</a:t>
            </a:r>
            <a:r>
              <a:rPr lang="en-US" sz="5000" dirty="0">
                <a:solidFill>
                  <a:srgbClr val="000000"/>
                </a:solidFill>
                <a:latin typeface="Menlo" charset="0"/>
              </a:rPr>
              <a:t> || !</a:t>
            </a:r>
            <a:r>
              <a:rPr lang="en-US" sz="5000" dirty="0" err="1">
                <a:solidFill>
                  <a:srgbClr val="000000"/>
                </a:solidFill>
                <a:latin typeface="Menlo" charset="0"/>
              </a:rPr>
              <a:t>b.score</a:t>
            </a:r>
            <a:r>
              <a:rPr lang="en-US" sz="50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sz="5000" dirty="0" smtClean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5000" dirty="0" smtClean="0">
                <a:solidFill>
                  <a:srgbClr val="0000FF"/>
                </a:solidFill>
                <a:latin typeface="Menlo" charset="0"/>
              </a:rPr>
              <a:t>return</a:t>
            </a:r>
            <a:r>
              <a:rPr lang="en-US" sz="50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5000" dirty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sz="50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 smtClean="0">
                <a:solidFill>
                  <a:srgbClr val="0000FF"/>
                </a:solidFill>
                <a:latin typeface="Menlo" charset="0"/>
              </a:rPr>
              <a:t>	return</a:t>
            </a:r>
            <a:r>
              <a:rPr lang="en-US" sz="5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Menlo" charset="0"/>
              </a:rPr>
              <a:t>a.score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5200" dirty="0" err="1">
                <a:solidFill>
                  <a:srgbClr val="000000"/>
                </a:solidFill>
                <a:latin typeface="Menlo" charset="0"/>
              </a:rPr>
              <a:t>b.score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? -</a:t>
            </a:r>
            <a:r>
              <a:rPr lang="en-US" sz="5200" dirty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 : </a:t>
            </a:r>
            <a:r>
              <a:rPr lang="en-US" sz="5200" dirty="0">
                <a:solidFill>
                  <a:srgbClr val="09885A"/>
                </a:solidFill>
                <a:latin typeface="Menlo" charset="0"/>
              </a:rPr>
              <a:t>1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>
                <a:solidFill>
                  <a:srgbClr val="000000"/>
                </a:solidFill>
                <a:latin typeface="Menlo" charset="0"/>
              </a:rPr>
              <a:t>});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 smtClean="0">
                <a:solidFill>
                  <a:srgbClr val="0000FF"/>
                </a:solidFill>
                <a:latin typeface="Menlo" charset="0"/>
              </a:rPr>
              <a:t>	return</a:t>
            </a:r>
            <a:r>
              <a:rPr lang="en-US" sz="5200" dirty="0" smtClean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sorted[</a:t>
            </a:r>
            <a:r>
              <a:rPr lang="en-US" sz="5200" dirty="0">
                <a:solidFill>
                  <a:srgbClr val="09885A"/>
                </a:solidFill>
                <a:latin typeface="Menlo" charset="0"/>
              </a:rPr>
              <a:t>0</a:t>
            </a:r>
            <a:r>
              <a:rPr lang="en-US" sz="5200" dirty="0">
                <a:solidFill>
                  <a:srgbClr val="000000"/>
                </a:solidFill>
                <a:latin typeface="Menlo" charset="0"/>
              </a:rPr>
              <a:t>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5200" dirty="0" smtClean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US" sz="4800" dirty="0" smtClean="0">
              <a:solidFill>
                <a:srgbClr val="000000"/>
              </a:solidFill>
              <a:latin typeface="Menlo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4800" dirty="0" smtClean="0">
                <a:solidFill>
                  <a:srgbClr val="000000"/>
                </a:solidFill>
                <a:latin typeface="Menlo" charset="0"/>
              </a:rPr>
              <a:t>//</a:t>
            </a:r>
            <a:r>
              <a:rPr lang="en-US" sz="4800" dirty="0">
                <a:latin typeface="Menlo" charset="0"/>
                <a:ea typeface="Menlo" charset="0"/>
                <a:cs typeface="Menlo" charset="0"/>
              </a:rPr>
              <a:t>Expected </a:t>
            </a:r>
            <a:r>
              <a:rPr lang="en-US" sz="4800" dirty="0" err="1">
                <a:latin typeface="Menlo" charset="0"/>
                <a:ea typeface="Menlo" charset="0"/>
                <a:cs typeface="Menlo" charset="0"/>
              </a:rPr>
              <a:t>outPut</a:t>
            </a:r>
            <a:r>
              <a:rPr lang="en-US" sz="4800" dirty="0">
                <a:latin typeface="Menlo" charset="0"/>
                <a:ea typeface="Menlo" charset="0"/>
                <a:cs typeface="Menlo" charset="0"/>
              </a:rPr>
              <a:t>[ "</a:t>
            </a:r>
            <a:r>
              <a:rPr lang="en-US" sz="4800" dirty="0" err="1">
                <a:latin typeface="Menlo" charset="0"/>
                <a:ea typeface="Menlo" charset="0"/>
                <a:cs typeface="Menlo" charset="0"/>
              </a:rPr>
              <a:t>yuri</a:t>
            </a:r>
            <a:r>
              <a:rPr lang="en-US" sz="48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4800" dirty="0" err="1">
                <a:latin typeface="Menlo" charset="0"/>
                <a:ea typeface="Menlo" charset="0"/>
                <a:cs typeface="Menlo" charset="0"/>
              </a:rPr>
              <a:t>yuri</a:t>
            </a:r>
            <a:r>
              <a:rPr lang="en-US" sz="48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4800" dirty="0" err="1">
                <a:latin typeface="Menlo" charset="0"/>
                <a:ea typeface="Menlo" charset="0"/>
                <a:cs typeface="Menlo" charset="0"/>
              </a:rPr>
              <a:t>kato</a:t>
            </a:r>
            <a:r>
              <a:rPr lang="en-US" sz="4800" dirty="0">
                <a:latin typeface="Menlo" charset="0"/>
                <a:ea typeface="Menlo" charset="0"/>
                <a:cs typeface="Menlo" charset="0"/>
              </a:rPr>
              <a:t>", "smith" </a:t>
            </a:r>
            <a:r>
              <a:rPr lang="en-US" sz="4800" dirty="0" smtClean="0">
                <a:latin typeface="Menlo" charset="0"/>
                <a:ea typeface="Menlo" charset="0"/>
                <a:cs typeface="Menlo" charset="0"/>
              </a:rPr>
              <a:t>]</a:t>
            </a:r>
            <a:endParaRPr lang="en-US" sz="4800" dirty="0">
              <a:solidFill>
                <a:srgbClr val="000000"/>
              </a:solidFill>
              <a:latin typeface="Menlo" charset="0"/>
            </a:endParaRPr>
          </a:p>
          <a:p>
            <a:pPr marL="0" indent="0">
              <a:buNone/>
            </a:pPr>
            <a:endParaRPr lang="en-US" sz="5600" dirty="0" smtClean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pPr marL="0" indent="0">
              <a:buNone/>
            </a:pPr>
            <a:r>
              <a:rPr lang="en-US" sz="6400" b="1" dirty="0" smtClean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https</a:t>
            </a:r>
            <a:r>
              <a:rPr lang="en-US" sz="6400" b="1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://</a:t>
            </a:r>
            <a:r>
              <a:rPr lang="en-US" sz="6400" b="1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bit.ly</a:t>
            </a:r>
            <a:r>
              <a:rPr lang="en-US" sz="6400" b="1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/2xUhyVS</a:t>
            </a:r>
            <a:endParaRPr lang="en-US" sz="6400" b="1" dirty="0"/>
          </a:p>
        </p:txBody>
      </p:sp>
    </p:spTree>
    <p:extLst>
      <p:ext uri="{BB962C8B-B14F-4D97-AF65-F5344CB8AC3E}">
        <p14:creationId xmlns:p14="http://schemas.microsoft.com/office/powerpoint/2010/main" val="40704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Why TypeScript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TypeScript Docs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TypeScript vs Javascript differences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things we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differences between TypeScript and JavaScript</a:t>
            </a:r>
          </a:p>
          <a:p>
            <a:endParaRPr lang="en-US" dirty="0"/>
          </a:p>
          <a:p>
            <a:r>
              <a:rPr lang="en-US" dirty="0"/>
              <a:t>There is no installation needed for this session. </a:t>
            </a:r>
            <a:r>
              <a:rPr lang="en-US" dirty="0" smtClean="0"/>
              <a:t> All </a:t>
            </a:r>
            <a:r>
              <a:rPr lang="en-US" dirty="0"/>
              <a:t>we need is Chrome, and an internet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Typescript vs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some differences between TypeScript and JavaScript:</a:t>
            </a:r>
          </a:p>
          <a:p>
            <a:r>
              <a:rPr lang="en-US" dirty="0"/>
              <a:t>TypeScript is a superset of JavaScript</a:t>
            </a:r>
          </a:p>
          <a:p>
            <a:r>
              <a:rPr lang="en-US" dirty="0"/>
              <a:t>JavaScript does not perform type checking, and will run invalid code</a:t>
            </a:r>
          </a:p>
          <a:p>
            <a:r>
              <a:rPr lang="en-US" dirty="0"/>
              <a:t>TypeScript will catch errors at </a:t>
            </a:r>
            <a:r>
              <a:rPr lang="en-US" i="1" dirty="0"/>
              <a:t>compile</a:t>
            </a:r>
            <a:r>
              <a:rPr lang="en-US" dirty="0"/>
              <a:t> time before the code runs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9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How would we do things in JavaScript?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89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8501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There are seven basic data types in JavaScript</a:t>
            </a:r>
          </a:p>
          <a:p>
            <a:r>
              <a:rPr lang="en-US" b="1" dirty="0"/>
              <a:t>number:  </a:t>
            </a:r>
            <a:r>
              <a:rPr lang="en-US" dirty="0"/>
              <a:t>A number of any kind: integer or floating-point.</a:t>
            </a:r>
          </a:p>
          <a:p>
            <a:r>
              <a:rPr lang="en-US" b="1" dirty="0"/>
              <a:t>string</a:t>
            </a:r>
            <a:r>
              <a:rPr lang="en-US" dirty="0"/>
              <a:t>:  A string may have one or more characters, there’s no separate single-character type.</a:t>
            </a:r>
            <a:endParaRPr lang="en-US" b="1" dirty="0"/>
          </a:p>
          <a:p>
            <a:r>
              <a:rPr lang="en-US" b="1" dirty="0" err="1"/>
              <a:t>boolean</a:t>
            </a:r>
            <a:r>
              <a:rPr lang="en-US" b="1" dirty="0"/>
              <a:t>:  </a:t>
            </a:r>
            <a:r>
              <a:rPr lang="en-US" dirty="0"/>
              <a:t>true/false.</a:t>
            </a:r>
          </a:p>
          <a:p>
            <a:r>
              <a:rPr lang="en-US" b="1" dirty="0"/>
              <a:t>null:  </a:t>
            </a:r>
            <a:r>
              <a:rPr lang="en-US" dirty="0"/>
              <a:t>For unknown values – a standalone type that has a single value null.</a:t>
            </a:r>
          </a:p>
          <a:p>
            <a:r>
              <a:rPr lang="en-US" b="1" dirty="0"/>
              <a:t>undefined:</a:t>
            </a:r>
            <a:r>
              <a:rPr lang="en-US" dirty="0"/>
              <a:t> For unassigned values – a standalone type that has a single value undefined.</a:t>
            </a:r>
            <a:endParaRPr lang="en-US" b="1" dirty="0"/>
          </a:p>
          <a:p>
            <a:r>
              <a:rPr lang="en-US" b="1" dirty="0"/>
              <a:t>object: </a:t>
            </a:r>
            <a:r>
              <a:rPr lang="en-US" dirty="0"/>
              <a:t> For more complex data structures.</a:t>
            </a:r>
          </a:p>
          <a:p>
            <a:r>
              <a:rPr lang="en-US" b="1" dirty="0"/>
              <a:t>symbol: </a:t>
            </a:r>
            <a:r>
              <a:rPr lang="en-US" dirty="0"/>
              <a:t> Used as a unique identifier </a:t>
            </a:r>
            <a:r>
              <a:rPr lang="en-GB" dirty="0"/>
              <a:t>for object properties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Typescript: </a:t>
            </a:r>
            <a:r>
              <a:rPr lang="en-US" dirty="0" err="1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number: </a:t>
            </a:r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decimalValue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number</a:t>
            </a:r>
            <a:r>
              <a:rPr lang="en-US" dirty="0"/>
              <a:t> = 18;</a:t>
            </a:r>
          </a:p>
          <a:p>
            <a:r>
              <a:rPr lang="en-US" b="1" dirty="0"/>
              <a:t>string: </a:t>
            </a: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const</a:t>
            </a:r>
            <a:r>
              <a:rPr lang="en-US" dirty="0"/>
              <a:t> </a:t>
            </a:r>
            <a:r>
              <a:rPr lang="en-US" dirty="0" err="1"/>
              <a:t>stringValue</a:t>
            </a:r>
            <a:r>
              <a:rPr lang="en-US" dirty="0"/>
              <a:t>:  </a:t>
            </a:r>
            <a:r>
              <a:rPr lang="en-US" dirty="0">
                <a:solidFill>
                  <a:srgbClr val="00B0F0"/>
                </a:solidFill>
              </a:rPr>
              <a:t>string</a:t>
            </a:r>
            <a:r>
              <a:rPr lang="en-US" dirty="0"/>
              <a:t> = ”</a:t>
            </a:r>
            <a:r>
              <a:rPr lang="en-US" dirty="0" err="1"/>
              <a:t>CodeUpLeeds</a:t>
            </a:r>
            <a:r>
              <a:rPr lang="en-US" dirty="0"/>
              <a:t>”;</a:t>
            </a:r>
          </a:p>
          <a:p>
            <a:r>
              <a:rPr lang="en-US" b="1" dirty="0" err="1"/>
              <a:t>boolean</a:t>
            </a:r>
            <a:r>
              <a:rPr lang="en-US" b="1" dirty="0"/>
              <a:t>: </a:t>
            </a:r>
            <a:r>
              <a:rPr lang="en-US" dirty="0"/>
              <a:t>      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booleanValue</a:t>
            </a:r>
            <a:r>
              <a:rPr lang="en-US" dirty="0"/>
              <a:t>:  </a:t>
            </a:r>
            <a:r>
              <a:rPr lang="en-US" dirty="0" err="1">
                <a:solidFill>
                  <a:srgbClr val="00B0F0"/>
                </a:solidFill>
              </a:rPr>
              <a:t>boolean</a:t>
            </a:r>
            <a:r>
              <a:rPr lang="en-US" dirty="0"/>
              <a:t> = false;</a:t>
            </a:r>
          </a:p>
          <a:p>
            <a:r>
              <a:rPr lang="en-US" b="1" dirty="0"/>
              <a:t>null</a:t>
            </a:r>
            <a:r>
              <a:rPr lang="en-US" dirty="0"/>
              <a:t>	             </a:t>
            </a:r>
            <a:r>
              <a:rPr lang="en-US" dirty="0">
                <a:solidFill>
                  <a:srgbClr val="00B0F0"/>
                </a:solidFill>
              </a:rPr>
              <a:t>let </a:t>
            </a:r>
            <a:r>
              <a:rPr lang="en-US" dirty="0" err="1"/>
              <a:t>nullValue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= null;</a:t>
            </a:r>
            <a:endParaRPr lang="en-US" b="1" dirty="0"/>
          </a:p>
          <a:p>
            <a:r>
              <a:rPr lang="en-US" b="1" dirty="0"/>
              <a:t>undefined:    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undefinedValue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undefined</a:t>
            </a:r>
            <a:r>
              <a:rPr lang="en-US" dirty="0"/>
              <a:t> = undefined;</a:t>
            </a:r>
          </a:p>
          <a:p>
            <a:r>
              <a:rPr lang="en-US" b="1" dirty="0"/>
              <a:t>array:              </a:t>
            </a: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b="1" dirty="0"/>
              <a:t> </a:t>
            </a:r>
            <a:r>
              <a:rPr lang="en-US" dirty="0" err="1"/>
              <a:t>numberList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number[] </a:t>
            </a:r>
            <a:r>
              <a:rPr lang="en-US" dirty="0"/>
              <a:t>= [1, 2, 3];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also Object and Symbol, but we will not be looking at those</a:t>
            </a:r>
          </a:p>
        </p:txBody>
      </p:sp>
    </p:spTree>
    <p:extLst>
      <p:ext uri="{BB962C8B-B14F-4D97-AF65-F5344CB8AC3E}">
        <p14:creationId xmlns:p14="http://schemas.microsoft.com/office/powerpoint/2010/main" val="21425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Typescript Playground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789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For this introduction we will be using Typescript playground:-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>
                <a:hlinkClick r:id="rId2"/>
              </a:rPr>
              <a:t>https://www.typescriptlang.org/play/index.html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Note: to see the output, you need to right click in the browser, and select inspect, which will open the console.</a:t>
            </a:r>
          </a:p>
          <a:p>
            <a:pPr marL="0" indent="0">
              <a:buNone/>
            </a:pPr>
            <a:r>
              <a:rPr lang="en-US" b="1" dirty="0"/>
              <a:t>You will also </a:t>
            </a:r>
            <a:r>
              <a:rPr lang="en-US" b="1" dirty="0" smtClean="0"/>
              <a:t>need to use alert to display outputs: </a:t>
            </a:r>
            <a:r>
              <a:rPr lang="en-US" b="1" dirty="0"/>
              <a:t>- </a:t>
            </a:r>
          </a:p>
          <a:p>
            <a:pPr marL="0" indent="0">
              <a:buNone/>
            </a:pPr>
            <a:r>
              <a:rPr lang="en-US" dirty="0" smtClean="0"/>
              <a:t>alert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Bonus if you can use </a:t>
            </a:r>
            <a:r>
              <a:rPr lang="en-US" dirty="0" err="1" smtClean="0"/>
              <a:t>console.log</a:t>
            </a:r>
            <a:r>
              <a:rPr lang="en-US" dirty="0" smtClean="0"/>
              <a:t>() and use the developer console in chrome.</a:t>
            </a:r>
            <a:endParaRPr lang="en-US" dirty="0"/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41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TO 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Convert the shown function to typescript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So to remind ourselves how we write an array,  we do it as follows: -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charset="0"/>
              </a:rPr>
              <a:t>let </a:t>
            </a:r>
            <a:r>
              <a:rPr lang="en-US" dirty="0" err="1">
                <a:latin typeface="Gill Sans MT" charset="0"/>
              </a:rPr>
              <a:t>numberArr</a:t>
            </a:r>
            <a:r>
              <a:rPr lang="en-US" dirty="0">
                <a:solidFill>
                  <a:srgbClr val="000000"/>
                </a:solidFill>
                <a:latin typeface="Gill Sans MT" charset="0"/>
              </a:rPr>
              <a:t>: number[] = [1, 2, 3, 4, 5];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Write a function that </a:t>
            </a:r>
            <a:r>
              <a:rPr lang="en-US" dirty="0" smtClean="0"/>
              <a:t>multiplies the numbers in </a:t>
            </a:r>
            <a:r>
              <a:rPr lang="en-US" dirty="0"/>
              <a:t>an array in TypeScript.</a:t>
            </a:r>
          </a:p>
        </p:txBody>
      </p:sp>
    </p:spTree>
    <p:extLst>
      <p:ext uri="{BB962C8B-B14F-4D97-AF65-F5344CB8AC3E}">
        <p14:creationId xmlns:p14="http://schemas.microsoft.com/office/powerpoint/2010/main" val="84604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1253</TotalTime>
  <Words>504</Words>
  <Application>Microsoft Macintosh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Gill Sans MT</vt:lpstr>
      <vt:lpstr>Menlo</vt:lpstr>
      <vt:lpstr>Arial</vt:lpstr>
      <vt:lpstr>Gallery</vt:lpstr>
      <vt:lpstr>Introduction  to  Typescript</vt:lpstr>
      <vt:lpstr>Aim &amp; things we need</vt:lpstr>
      <vt:lpstr>Typescript vs JavaScript</vt:lpstr>
      <vt:lpstr>JavaScript</vt:lpstr>
      <vt:lpstr>Datatypes</vt:lpstr>
      <vt:lpstr>Typescript: DataTypes</vt:lpstr>
      <vt:lpstr>Typescript Playground</vt:lpstr>
      <vt:lpstr>Convert TO TYPESCRIPT</vt:lpstr>
      <vt:lpstr>Challenges</vt:lpstr>
      <vt:lpstr>Working with Strings</vt:lpstr>
      <vt:lpstr>Objects</vt:lpstr>
      <vt:lpstr>Strings Answer</vt:lpstr>
      <vt:lpstr>Answers</vt:lpstr>
      <vt:lpstr>Objects answer</vt:lpstr>
      <vt:lpstr>Additional Reading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Typescript</dc:title>
  <dc:creator>Nathan Scott</dc:creator>
  <cp:lastModifiedBy>Nathan Scott</cp:lastModifiedBy>
  <cp:revision>35</cp:revision>
  <dcterms:created xsi:type="dcterms:W3CDTF">2019-07-13T13:01:52Z</dcterms:created>
  <dcterms:modified xsi:type="dcterms:W3CDTF">2019-07-19T21:09:43Z</dcterms:modified>
</cp:coreProperties>
</file>