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57" r:id="rId4"/>
    <p:sldId id="266" r:id="rId5"/>
    <p:sldId id="258" r:id="rId6"/>
    <p:sldId id="260" r:id="rId7"/>
    <p:sldId id="259" r:id="rId8"/>
    <p:sldId id="269" r:id="rId9"/>
    <p:sldId id="264" r:id="rId10"/>
    <p:sldId id="265" r:id="rId11"/>
    <p:sldId id="271" r:id="rId12"/>
    <p:sldId id="261" r:id="rId13"/>
    <p:sldId id="272" r:id="rId14"/>
    <p:sldId id="262" r:id="rId15"/>
    <p:sldId id="273" r:id="rId16"/>
    <p:sldId id="267" r:id="rId17"/>
    <p:sldId id="274" r:id="rId18"/>
    <p:sldId id="263" r:id="rId19"/>
    <p:sldId id="275" r:id="rId20"/>
    <p:sldId id="268" r:id="rId21"/>
    <p:sldId id="280" r:id="rId22"/>
    <p:sldId id="281"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6447" autoAdjust="0"/>
  </p:normalViewPr>
  <p:slideViewPr>
    <p:cSldViewPr>
      <p:cViewPr varScale="1">
        <p:scale>
          <a:sx n="98" d="100"/>
          <a:sy n="98" d="100"/>
        </p:scale>
        <p:origin x="-1284" y="-108"/>
      </p:cViewPr>
      <p:guideLst>
        <p:guide orient="horz" pos="2160"/>
        <p:guide pos="2880"/>
      </p:guideLst>
    </p:cSldViewPr>
  </p:slideViewPr>
  <p:outlineViewPr>
    <p:cViewPr>
      <p:scale>
        <a:sx n="33" d="100"/>
        <a:sy n="33" d="100"/>
      </p:scale>
      <p:origin x="0" y="719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41C7E-A8FC-4727-A8FD-0BBC4F95205C}" type="datetimeFigureOut">
              <a:rPr lang="en-US" smtClean="0"/>
              <a:pPr/>
              <a:t>7/19/2017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946BC-FC71-4CEC-9B37-09E1B2485234}" type="slidenum">
              <a:rPr lang="en-US" smtClean="0"/>
              <a:pPr/>
              <a:t>‹#›</a:t>
            </a:fld>
            <a:endParaRPr lang="en-US"/>
          </a:p>
        </p:txBody>
      </p:sp>
    </p:spTree>
    <p:extLst>
      <p:ext uri="{BB962C8B-B14F-4D97-AF65-F5344CB8AC3E}">
        <p14:creationId xmlns:p14="http://schemas.microsoft.com/office/powerpoint/2010/main" xmlns="" val="229364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Colloboration</a:t>
            </a:r>
            <a:r>
              <a:rPr lang="en-US" baseline="0" dirty="0" smtClean="0"/>
              <a:t> Tools</a:t>
            </a:r>
            <a:endParaRPr lang="en-US" dirty="0" smtClean="0"/>
          </a:p>
          <a:p>
            <a:pPr marL="228600" indent="-228600">
              <a:buFont typeface="+mj-lt"/>
              <a:buAutoNum type="arabicPeriod"/>
            </a:pPr>
            <a:r>
              <a:rPr lang="en-US" dirty="0" err="1" smtClean="0"/>
              <a:t>Github</a:t>
            </a:r>
            <a:r>
              <a:rPr lang="en-US" dirty="0" smtClean="0"/>
              <a:t> Repositories, </a:t>
            </a:r>
          </a:p>
          <a:p>
            <a:pPr marL="228600" indent="-228600">
              <a:buFont typeface="+mj-lt"/>
              <a:buAutoNum type="arabicPeriod"/>
            </a:pPr>
            <a:r>
              <a:rPr lang="en-US" dirty="0" err="1" smtClean="0"/>
              <a:t>Github</a:t>
            </a:r>
            <a:r>
              <a:rPr lang="en-US" dirty="0" smtClean="0"/>
              <a:t> </a:t>
            </a:r>
            <a:r>
              <a:rPr lang="en-US" dirty="0" err="1" smtClean="0"/>
              <a:t>Gists</a:t>
            </a:r>
            <a:r>
              <a:rPr lang="en-US" dirty="0" smtClean="0"/>
              <a:t>,</a:t>
            </a:r>
          </a:p>
          <a:p>
            <a:pPr marL="228600" indent="-228600">
              <a:buFont typeface="+mj-lt"/>
              <a:buAutoNum type="arabicPeriod"/>
            </a:pPr>
            <a:r>
              <a:rPr lang="en-US" dirty="0" err="1" smtClean="0"/>
              <a:t>Gistbox</a:t>
            </a:r>
            <a:endParaRPr lang="en-US" dirty="0" smtClean="0"/>
          </a:p>
          <a:p>
            <a:pPr marL="228600" indent="-228600">
              <a:buFont typeface="+mj-lt"/>
              <a:buAutoNum type="arabicPeriod"/>
            </a:pPr>
            <a:r>
              <a:rPr lang="en-US" dirty="0" smtClean="0"/>
              <a:t>Google Groups - https://groups.google.com/forum/#!forum/quant-finance-sfla</a:t>
            </a:r>
          </a:p>
          <a:p>
            <a:pPr marL="228600" indent="-228600">
              <a:buFont typeface="+mj-lt"/>
              <a:buAutoNum type="arabicPeriod"/>
            </a:pPr>
            <a:endParaRPr lang="en-US" dirty="0" smtClean="0"/>
          </a:p>
          <a:p>
            <a:pPr marL="228600" indent="-228600">
              <a:buFont typeface="+mj-lt"/>
              <a:buNone/>
            </a:pPr>
            <a:r>
              <a:rPr lang="en-US" dirty="0" smtClean="0"/>
              <a:t>Can upload notebooks</a:t>
            </a:r>
            <a:r>
              <a:rPr lang="en-US" baseline="0" dirty="0" smtClean="0"/>
              <a:t> shared on </a:t>
            </a:r>
            <a:r>
              <a:rPr lang="en-US" baseline="0" dirty="0" err="1" smtClean="0"/>
              <a:t>Github</a:t>
            </a:r>
            <a:r>
              <a:rPr lang="en-US" baseline="0" dirty="0" smtClean="0"/>
              <a:t> directly into </a:t>
            </a:r>
            <a:r>
              <a:rPr lang="en-US" baseline="0" dirty="0" err="1" smtClean="0"/>
              <a:t>Quantopian</a:t>
            </a:r>
            <a:r>
              <a:rPr lang="en-US" baseline="0" smtClean="0"/>
              <a:t>.</a:t>
            </a:r>
            <a:endParaRPr lang="en-US" dirty="0" smtClean="0"/>
          </a:p>
        </p:txBody>
      </p:sp>
      <p:sp>
        <p:nvSpPr>
          <p:cNvPr id="4" name="Slide Number Placeholder 3"/>
          <p:cNvSpPr>
            <a:spLocks noGrp="1"/>
          </p:cNvSpPr>
          <p:nvPr>
            <p:ph type="sldNum" sz="quarter" idx="10"/>
          </p:nvPr>
        </p:nvSpPr>
        <p:spPr/>
        <p:txBody>
          <a:bodyPr/>
          <a:lstStyle/>
          <a:p>
            <a:fld id="{7C0946BC-FC71-4CEC-9B37-09E1B2485234}"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stage, not so concerned about</a:t>
            </a:r>
            <a:r>
              <a:rPr lang="en-US" baseline="0" dirty="0" smtClean="0"/>
              <a:t> practical matters such as transaction costs. Goal is to find something that is predictive even if it is weakly predictive. </a:t>
            </a:r>
          </a:p>
          <a:p>
            <a:endParaRPr lang="en-US" baseline="0" dirty="0" smtClean="0"/>
          </a:p>
          <a:p>
            <a:pPr marL="228600" indent="-228600">
              <a:buFont typeface="+mj-lt"/>
              <a:buAutoNum type="arabicPeriod"/>
            </a:pPr>
            <a:r>
              <a:rPr lang="en-US" sz="1200" b="0" i="0" kern="1200" dirty="0" smtClean="0">
                <a:solidFill>
                  <a:schemeClr val="tx1"/>
                </a:solidFill>
                <a:effectLst/>
                <a:latin typeface="+mn-lt"/>
                <a:ea typeface="+mn-ea"/>
                <a:cs typeface="+mn-cs"/>
              </a:rPr>
              <a:t>hypothesize, </a:t>
            </a:r>
          </a:p>
          <a:p>
            <a:pPr marL="228600" indent="-228600">
              <a:buFont typeface="+mj-lt"/>
              <a:buAutoNum type="arabicPeriod"/>
            </a:pPr>
            <a:r>
              <a:rPr lang="en-US" sz="1200" b="0" i="0" kern="1200" dirty="0" smtClean="0">
                <a:solidFill>
                  <a:schemeClr val="tx1"/>
                </a:solidFill>
                <a:effectLst/>
                <a:latin typeface="+mn-lt"/>
                <a:ea typeface="+mn-ea"/>
                <a:cs typeface="+mn-cs"/>
              </a:rPr>
              <a:t>test, </a:t>
            </a:r>
          </a:p>
          <a:p>
            <a:pPr marL="228600" indent="-228600">
              <a:buFont typeface="+mj-lt"/>
              <a:buAutoNum type="arabicPeriod"/>
            </a:pPr>
            <a:r>
              <a:rPr lang="en-US" sz="1200" b="0" i="0" kern="1200" dirty="0" smtClean="0">
                <a:solidFill>
                  <a:schemeClr val="tx1"/>
                </a:solidFill>
                <a:effectLst/>
                <a:latin typeface="+mn-lt"/>
                <a:ea typeface="+mn-ea"/>
                <a:cs typeface="+mn-cs"/>
              </a:rPr>
              <a:t>analyze, </a:t>
            </a:r>
          </a:p>
          <a:p>
            <a:pPr marL="228600" indent="-228600">
              <a:buFont typeface="+mj-lt"/>
              <a:buAutoNum type="arabicPeriod"/>
            </a:pPr>
            <a:r>
              <a:rPr lang="en-US" sz="1200" b="0" i="0" kern="1200" dirty="0" smtClean="0">
                <a:solidFill>
                  <a:schemeClr val="tx1"/>
                </a:solidFill>
                <a:effectLst/>
                <a:latin typeface="+mn-lt"/>
                <a:ea typeface="+mn-ea"/>
                <a:cs typeface="+mn-cs"/>
              </a:rPr>
              <a:t>revise</a:t>
            </a: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14</a:t>
            </a:fld>
            <a:endParaRPr lang="en-US"/>
          </a:p>
        </p:txBody>
      </p:sp>
    </p:spTree>
    <p:extLst>
      <p:ext uri="{BB962C8B-B14F-4D97-AF65-F5344CB8AC3E}">
        <p14:creationId xmlns:p14="http://schemas.microsoft.com/office/powerpoint/2010/main" xmlns="" val="262262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15</a:t>
            </a:fld>
            <a:endParaRPr lang="en-US"/>
          </a:p>
        </p:txBody>
      </p:sp>
    </p:spTree>
    <p:extLst>
      <p:ext uri="{BB962C8B-B14F-4D97-AF65-F5344CB8AC3E}">
        <p14:creationId xmlns:p14="http://schemas.microsoft.com/office/powerpoint/2010/main" xmlns="" val="18763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17</a:t>
            </a:fld>
            <a:endParaRPr lang="en-US"/>
          </a:p>
        </p:txBody>
      </p:sp>
    </p:spTree>
    <p:extLst>
      <p:ext uri="{BB962C8B-B14F-4D97-AF65-F5344CB8AC3E}">
        <p14:creationId xmlns:p14="http://schemas.microsoft.com/office/powerpoint/2010/main" xmlns="" val="18763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Optimize API</a:t>
            </a:r>
          </a:p>
          <a:p>
            <a:pPr marL="228600" indent="-228600">
              <a:buFont typeface="+mj-lt"/>
              <a:buAutoNum type="arabicPeriod"/>
            </a:pPr>
            <a:r>
              <a:rPr lang="en-US" dirty="0" smtClean="0"/>
              <a:t>Specify an objective to optimize. Examples:</a:t>
            </a:r>
          </a:p>
          <a:p>
            <a:pPr marL="685800" lvl="1" indent="-228600">
              <a:buFont typeface="+mj-lt"/>
              <a:buAutoNum type="arabicPeriod"/>
            </a:pPr>
            <a:r>
              <a:rPr lang="en-US" dirty="0" smtClean="0"/>
              <a:t>Alpha using the </a:t>
            </a:r>
            <a:r>
              <a:rPr lang="en-US" dirty="0" err="1" smtClean="0"/>
              <a:t>MaximizeAlpha</a:t>
            </a:r>
            <a:r>
              <a:rPr lang="en-US" dirty="0" smtClean="0"/>
              <a:t> objective class</a:t>
            </a:r>
          </a:p>
          <a:p>
            <a:pPr marL="685800" lvl="1" indent="-228600">
              <a:buFont typeface="+mj-lt"/>
              <a:buAutoNum type="arabicPeriod"/>
            </a:pPr>
            <a:r>
              <a:rPr lang="en-US" dirty="0" smtClean="0"/>
              <a:t>Turnover using the </a:t>
            </a:r>
            <a:r>
              <a:rPr lang="en-US" dirty="0" err="1" smtClean="0"/>
              <a:t>TargetPortfolioWeights</a:t>
            </a:r>
            <a:r>
              <a:rPr lang="en-US" dirty="0" smtClean="0"/>
              <a:t> objective class</a:t>
            </a:r>
          </a:p>
          <a:p>
            <a:pPr marL="228600" lvl="0" indent="-228600">
              <a:buFont typeface="+mj-lt"/>
              <a:buAutoNum type="arabicPeriod"/>
            </a:pPr>
            <a:r>
              <a:rPr lang="en-US" dirty="0" smtClean="0"/>
              <a:t>Subject</a:t>
            </a:r>
            <a:r>
              <a:rPr lang="en-US" baseline="0" dirty="0" smtClean="0"/>
              <a:t> to specified constraints. Examples:</a:t>
            </a:r>
          </a:p>
          <a:p>
            <a:pPr marL="685800" lvl="1" indent="-228600">
              <a:buFont typeface="+mj-lt"/>
              <a:buAutoNum type="arabicPeriod"/>
            </a:pPr>
            <a:r>
              <a:rPr lang="en-US" baseline="0" dirty="0" smtClean="0"/>
              <a:t>Max Gross Leverage</a:t>
            </a:r>
          </a:p>
          <a:p>
            <a:pPr marL="685800" lvl="1" indent="-228600">
              <a:buFont typeface="+mj-lt"/>
              <a:buAutoNum type="arabicPeriod"/>
            </a:pPr>
            <a:r>
              <a:rPr lang="en-US" baseline="0" dirty="0" smtClean="0"/>
              <a:t>Min/Max Position Concentration</a:t>
            </a:r>
          </a:p>
          <a:p>
            <a:pPr marL="685800" lvl="1" indent="-228600">
              <a:buFont typeface="+mj-lt"/>
              <a:buAutoNum type="arabicPeriod"/>
            </a:pPr>
            <a:r>
              <a:rPr lang="en-US" baseline="0" dirty="0" smtClean="0"/>
              <a:t>Min/Max sector concentration</a:t>
            </a:r>
          </a:p>
          <a:p>
            <a:pPr marL="685800" lvl="1" indent="-228600">
              <a:buFont typeface="+mj-lt"/>
              <a:buAutoNum type="arabicPeriod"/>
            </a:pPr>
            <a:endParaRPr lang="en-US" baseline="0" dirty="0" smtClean="0"/>
          </a:p>
          <a:p>
            <a:pPr marL="685800" lvl="1" indent="-228600">
              <a:buFont typeface="+mj-lt"/>
              <a:buAutoNum type="arabicPeriod"/>
            </a:pPr>
            <a:endParaRPr lang="en-US" baseline="0" dirty="0" smtClean="0"/>
          </a:p>
          <a:p>
            <a:pPr marL="685800" lvl="1" indent="-228600">
              <a:buFont typeface="+mj-lt"/>
              <a:buAutoNum type="arabicPeriod"/>
            </a:pPr>
            <a:endParaRPr lang="en-US" baseline="0" dirty="0" smtClean="0"/>
          </a:p>
          <a:p>
            <a:pPr marL="685800" lvl="1" indent="-228600">
              <a:buFont typeface="+mj-lt"/>
              <a:buAutoNum type="arabicPeriod"/>
            </a:pPr>
            <a:endParaRPr lang="en-US" dirty="0" smtClean="0"/>
          </a:p>
          <a:p>
            <a:pPr marL="228600" lvl="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19</a:t>
            </a:fld>
            <a:endParaRPr lang="en-US"/>
          </a:p>
        </p:txBody>
      </p:sp>
    </p:spTree>
    <p:extLst>
      <p:ext uri="{BB962C8B-B14F-4D97-AF65-F5344CB8AC3E}">
        <p14:creationId xmlns:p14="http://schemas.microsoft.com/office/powerpoint/2010/main" xmlns="" val="18763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6</a:t>
            </a:fld>
            <a:endParaRPr lang="en-US"/>
          </a:p>
        </p:txBody>
      </p:sp>
    </p:spTree>
    <p:extLst>
      <p:ext uri="{BB962C8B-B14F-4D97-AF65-F5344CB8AC3E}">
        <p14:creationId xmlns:p14="http://schemas.microsoft.com/office/powerpoint/2010/main" xmlns="" val="162991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7</a:t>
            </a:fld>
            <a:endParaRPr lang="en-US"/>
          </a:p>
        </p:txBody>
      </p:sp>
    </p:spTree>
    <p:extLst>
      <p:ext uri="{BB962C8B-B14F-4D97-AF65-F5344CB8AC3E}">
        <p14:creationId xmlns:p14="http://schemas.microsoft.com/office/powerpoint/2010/main" xmlns="" val="18763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8</a:t>
            </a:fld>
            <a:endParaRPr lang="en-US"/>
          </a:p>
        </p:txBody>
      </p:sp>
    </p:spTree>
    <p:extLst>
      <p:ext uri="{BB962C8B-B14F-4D97-AF65-F5344CB8AC3E}">
        <p14:creationId xmlns:p14="http://schemas.microsoft.com/office/powerpoint/2010/main" xmlns="" val="18763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fundamental data is tagged with</a:t>
            </a:r>
            <a:r>
              <a:rPr lang="en-US" baseline="0" dirty="0" smtClean="0"/>
              <a:t> an as of date and a timestamp (the date at which the data is made available) to prevent look-ahead bias.</a:t>
            </a: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10</a:t>
            </a:fld>
            <a:endParaRPr lang="en-US"/>
          </a:p>
        </p:txBody>
      </p:sp>
    </p:spTree>
    <p:extLst>
      <p:ext uri="{BB962C8B-B14F-4D97-AF65-F5344CB8AC3E}">
        <p14:creationId xmlns:p14="http://schemas.microsoft.com/office/powerpoint/2010/main" xmlns="" val="3089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11</a:t>
            </a:fld>
            <a:endParaRPr lang="en-US"/>
          </a:p>
        </p:txBody>
      </p:sp>
    </p:spTree>
    <p:extLst>
      <p:ext uri="{BB962C8B-B14F-4D97-AF65-F5344CB8AC3E}">
        <p14:creationId xmlns:p14="http://schemas.microsoft.com/office/powerpoint/2010/main" xmlns="" val="18763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Important to understand</a:t>
            </a:r>
            <a:r>
              <a:rPr lang="en-US" baseline="0" dirty="0" smtClean="0"/>
              <a:t> how a factor is built. For example, </a:t>
            </a:r>
            <a:r>
              <a:rPr lang="en-US" baseline="0" dirty="0" err="1" smtClean="0"/>
              <a:t>builtin</a:t>
            </a:r>
            <a:r>
              <a:rPr lang="en-US" baseline="0" dirty="0" smtClean="0"/>
              <a:t> factor Returns takes an input </a:t>
            </a:r>
            <a:r>
              <a:rPr lang="en-US" baseline="0" dirty="0" err="1" smtClean="0"/>
              <a:t>window_length</a:t>
            </a:r>
            <a:r>
              <a:rPr lang="en-US" baseline="0" dirty="0" smtClean="0"/>
              <a:t>. If you want a m-day return, you need a </a:t>
            </a:r>
            <a:r>
              <a:rPr lang="en-US" baseline="0" dirty="0" err="1" smtClean="0"/>
              <a:t>window_length</a:t>
            </a:r>
            <a:r>
              <a:rPr lang="en-US" baseline="0" dirty="0" smtClean="0"/>
              <a:t> of m+1. This is because each day, the data to compute the factor is stored in an </a:t>
            </a:r>
            <a:r>
              <a:rPr lang="en-US" baseline="0" dirty="0" err="1" smtClean="0"/>
              <a:t>mxn</a:t>
            </a:r>
            <a:r>
              <a:rPr lang="en-US" baseline="0" dirty="0" smtClean="0"/>
              <a:t> array (n is the number of assets). In the case of 1-day returns, m must be 2 because it takes </a:t>
            </a:r>
            <a:r>
              <a:rPr lang="en-US" baseline="0" smtClean="0"/>
              <a:t>two price data </a:t>
            </a:r>
            <a:r>
              <a:rPr lang="en-US" baseline="0" dirty="0" smtClean="0"/>
              <a:t>points to calculate a return.</a:t>
            </a: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13</a:t>
            </a:fld>
            <a:endParaRPr lang="en-US"/>
          </a:p>
        </p:txBody>
      </p:sp>
    </p:spTree>
    <p:extLst>
      <p:ext uri="{BB962C8B-B14F-4D97-AF65-F5344CB8AC3E}">
        <p14:creationId xmlns:p14="http://schemas.microsoft.com/office/powerpoint/2010/main" xmlns="" val="18763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endParaRPr lang="en-US" dirty="0" smtClean="0"/>
          </a:p>
        </p:txBody>
      </p:sp>
    </p:spTree>
    <p:extLst>
      <p:ext uri="{BB962C8B-B14F-4D97-AF65-F5344CB8AC3E}">
        <p14:creationId xmlns:p14="http://schemas.microsoft.com/office/powerpoint/2010/main" xmlns="" val="19051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Please See Disclosure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274597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Please See Disclosure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112888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smtClean="0"/>
          </a:p>
        </p:txBody>
      </p:sp>
    </p:spTree>
    <p:extLst>
      <p:ext uri="{BB962C8B-B14F-4D97-AF65-F5344CB8AC3E}">
        <p14:creationId xmlns:p14="http://schemas.microsoft.com/office/powerpoint/2010/main" xmlns="" val="327190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Please See Disclosure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282889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Please See Disclosure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271721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Please See Disclosure</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294188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Please See Disclosure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232909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Please See Disclosure</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278093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Please See Disclosure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62772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Please See Disclosure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xmlns="" val="400253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Please See Disclosure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For Educational Use Only</a:t>
            </a:r>
          </a:p>
        </p:txBody>
      </p:sp>
    </p:spTree>
    <p:extLst>
      <p:ext uri="{BB962C8B-B14F-4D97-AF65-F5344CB8AC3E}">
        <p14:creationId xmlns:p14="http://schemas.microsoft.com/office/powerpoint/2010/main" xmlns="" val="342492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antopian.com/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quantopian.com/tutorials/pipelin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oo.gl/zGPEs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quantopian/alphale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quantopian.com/posts/optimize-api-now-available-in-algorithm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oo.gl/eCQb4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st.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www.gistboxapp.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haelJMath" TargetMode="External"/><Relationship Id="rId2" Type="http://schemas.openxmlformats.org/officeDocument/2006/relationships/hyperlink" Target="mailto:michaeljmath@gmail.com" TargetMode="External"/><Relationship Id="rId1" Type="http://schemas.openxmlformats.org/officeDocument/2006/relationships/slideLayout" Target="../slideLayouts/slideLayout2.xml"/><Relationship Id="rId4" Type="http://schemas.openxmlformats.org/officeDocument/2006/relationships/hyperlink" Target="https://gist.github.com/MichaelJMath"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quantopian.com/lectur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quantopia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Quantopian</a:t>
            </a:r>
            <a:r>
              <a:rPr lang="en-US" dirty="0" smtClean="0"/>
              <a:t> Overview</a:t>
            </a:r>
            <a:endParaRPr lang="en-US" dirty="0"/>
          </a:p>
        </p:txBody>
      </p:sp>
      <p:sp>
        <p:nvSpPr>
          <p:cNvPr id="3" name="Subtitle 2"/>
          <p:cNvSpPr>
            <a:spLocks noGrp="1"/>
          </p:cNvSpPr>
          <p:nvPr>
            <p:ph type="subTitle" idx="1"/>
          </p:nvPr>
        </p:nvSpPr>
        <p:spPr/>
        <p:txBody>
          <a:bodyPr/>
          <a:lstStyle/>
          <a:p>
            <a:r>
              <a:rPr lang="en-US" dirty="0" smtClean="0"/>
              <a:t>Quant</a:t>
            </a:r>
            <a:r>
              <a:rPr lang="en-US" baseline="0" dirty="0" smtClean="0"/>
              <a:t> Finance </a:t>
            </a:r>
            <a:r>
              <a:rPr lang="en-US" baseline="0" dirty="0" err="1" smtClean="0"/>
              <a:t>Meetup</a:t>
            </a:r>
            <a:endParaRPr lang="en-US" baseline="0" dirty="0" smtClean="0"/>
          </a:p>
          <a:p>
            <a:r>
              <a:rPr lang="en-US" dirty="0" smtClean="0"/>
              <a:t>July 20, 2017</a:t>
            </a:r>
            <a:endParaRPr lang="en-US" baseline="0" dirty="0" smtClean="0"/>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375277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Fundamental Data from Morningstar</a:t>
            </a:r>
          </a:p>
          <a:p>
            <a:endParaRPr lang="en-US" dirty="0"/>
          </a:p>
          <a:p>
            <a:r>
              <a:rPr lang="en-US" dirty="0" smtClean="0"/>
              <a:t>Third Party Data</a:t>
            </a:r>
          </a:p>
          <a:p>
            <a:pPr lvl="1"/>
            <a:r>
              <a:rPr lang="en-US" dirty="0" smtClean="0"/>
              <a:t>Premium data – subset available free of charge</a:t>
            </a:r>
          </a:p>
          <a:p>
            <a:pPr lvl="1"/>
            <a:r>
              <a:rPr lang="en-US" dirty="0" smtClean="0">
                <a:hlinkClick r:id="rId3"/>
              </a:rPr>
              <a:t>https://www.quantopian.com/data</a:t>
            </a:r>
            <a:endParaRPr lang="en-US" dirty="0" smtClean="0"/>
          </a:p>
          <a:p>
            <a:pPr lvl="1"/>
            <a:endParaRPr lang="en-US" dirty="0"/>
          </a:p>
          <a:p>
            <a:r>
              <a:rPr lang="en-US" dirty="0" smtClean="0"/>
              <a:t>User uploaded custom data</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64870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 Selection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Pipeline API</a:t>
            </a:r>
          </a:p>
          <a:p>
            <a:pPr lvl="1"/>
            <a:r>
              <a:rPr lang="en-US" dirty="0" smtClean="0"/>
              <a:t>Efficient computation of cross-sectional:</a:t>
            </a:r>
          </a:p>
          <a:p>
            <a:pPr lvl="2"/>
            <a:r>
              <a:rPr lang="en-US" dirty="0" smtClean="0"/>
              <a:t>Factors</a:t>
            </a:r>
          </a:p>
          <a:p>
            <a:pPr lvl="2"/>
            <a:r>
              <a:rPr lang="en-US" dirty="0" smtClean="0"/>
              <a:t>Filters</a:t>
            </a:r>
          </a:p>
          <a:p>
            <a:pPr lvl="2"/>
            <a:r>
              <a:rPr lang="en-US" dirty="0" smtClean="0"/>
              <a:t>Classifiers</a:t>
            </a:r>
          </a:p>
          <a:p>
            <a:pPr lvl="1"/>
            <a:r>
              <a:rPr lang="en-US" dirty="0" smtClean="0">
                <a:hlinkClick r:id="rId3"/>
              </a:rPr>
              <a:t>https://www.quantopian.com/tutorials/pipeline</a:t>
            </a:r>
            <a:endParaRPr lang="en-US" dirty="0" smtClean="0"/>
          </a:p>
          <a:p>
            <a:endParaRPr lang="en-US" dirty="0"/>
          </a:p>
          <a:p>
            <a:r>
              <a:rPr lang="en-US" dirty="0" smtClean="0"/>
              <a:t>Prebuilt Liquid Universes - Q500 and Q1500</a:t>
            </a:r>
          </a:p>
          <a:p>
            <a:pPr lvl="1"/>
            <a:r>
              <a:rPr lang="en-US" dirty="0" smtClean="0">
                <a:hlinkClick r:id="rId4"/>
              </a:rPr>
              <a:t>https</a:t>
            </a:r>
            <a:r>
              <a:rPr lang="en-US" dirty="0">
                <a:hlinkClick r:id="rId4"/>
              </a:rPr>
              <a:t>://</a:t>
            </a:r>
            <a:r>
              <a:rPr lang="en-US" dirty="0" smtClean="0">
                <a:hlinkClick r:id="rId4"/>
              </a:rPr>
              <a:t>goo.gl/zGPEsL</a:t>
            </a:r>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28535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Alpha Factor Modeling</a:t>
            </a:r>
            <a:endParaRPr lang="en-US" dirty="0"/>
          </a:p>
        </p:txBody>
      </p:sp>
      <p:sp>
        <p:nvSpPr>
          <p:cNvPr id="3" name="Content Placeholder 2"/>
          <p:cNvSpPr>
            <a:spLocks noGrp="1"/>
          </p:cNvSpPr>
          <p:nvPr>
            <p:ph idx="1"/>
          </p:nvPr>
        </p:nvSpPr>
        <p:spPr/>
        <p:txBody>
          <a:bodyPr>
            <a:normAutofit/>
          </a:bodyPr>
          <a:lstStyle/>
          <a:p>
            <a:r>
              <a:rPr lang="en-US" dirty="0" smtClean="0"/>
              <a:t>Alpha Lens</a:t>
            </a:r>
          </a:p>
          <a:p>
            <a:endParaRPr lang="en-US" dirty="0" smtClean="0"/>
          </a:p>
          <a:p>
            <a:pPr lvl="1"/>
            <a:r>
              <a:rPr lang="en-US" dirty="0" smtClean="0"/>
              <a:t>Open Source Python Library</a:t>
            </a:r>
          </a:p>
          <a:p>
            <a:endParaRPr lang="en-US" dirty="0"/>
          </a:p>
          <a:p>
            <a:pPr lvl="1"/>
            <a:r>
              <a:rPr lang="en-US" dirty="0" smtClean="0"/>
              <a:t>Cross sectional performance analysis of predictive (alpha factors)</a:t>
            </a:r>
          </a:p>
          <a:p>
            <a:endParaRPr lang="en-US" dirty="0"/>
          </a:p>
          <a:p>
            <a:pPr lvl="1"/>
            <a:r>
              <a:rPr lang="en-US" dirty="0" smtClean="0">
                <a:hlinkClick r:id="rId3"/>
              </a:rPr>
              <a:t>https://github.com/quantopian/alphalens</a:t>
            </a:r>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231697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Combination</a:t>
            </a:r>
            <a:endParaRPr lang="en-US" dirty="0"/>
          </a:p>
        </p:txBody>
      </p:sp>
      <p:sp>
        <p:nvSpPr>
          <p:cNvPr id="3" name="Content Placeholder 2"/>
          <p:cNvSpPr>
            <a:spLocks noGrp="1"/>
          </p:cNvSpPr>
          <p:nvPr>
            <p:ph idx="1"/>
          </p:nvPr>
        </p:nvSpPr>
        <p:spPr/>
        <p:txBody>
          <a:bodyPr/>
          <a:lstStyle/>
          <a:p>
            <a:r>
              <a:rPr lang="en-US" dirty="0" smtClean="0"/>
              <a:t>Combine Factors in Alpha Lens</a:t>
            </a:r>
          </a:p>
          <a:p>
            <a:endParaRPr lang="en-US" dirty="0"/>
          </a:p>
          <a:p>
            <a:r>
              <a:rPr lang="en-US" dirty="0" err="1" smtClean="0"/>
              <a:t>Quantopian</a:t>
            </a:r>
            <a:r>
              <a:rPr lang="en-US" dirty="0" smtClean="0"/>
              <a:t> supports </a:t>
            </a:r>
            <a:r>
              <a:rPr lang="en-US" dirty="0" err="1" smtClean="0"/>
              <a:t>Scikit</a:t>
            </a:r>
            <a:r>
              <a:rPr lang="en-US" dirty="0" smtClean="0"/>
              <a:t>-learn</a:t>
            </a:r>
          </a:p>
          <a:p>
            <a:pPr lvl="1"/>
            <a:r>
              <a:rPr lang="en-US" dirty="0" smtClean="0"/>
              <a:t>Allows user to implement machine learning to combine factors</a:t>
            </a:r>
          </a:p>
          <a:p>
            <a:pPr lvl="1"/>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20584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Construction</a:t>
            </a:r>
            <a:endParaRPr lang="en-US" dirty="0"/>
          </a:p>
        </p:txBody>
      </p:sp>
      <p:sp>
        <p:nvSpPr>
          <p:cNvPr id="3" name="Content Placeholder 2"/>
          <p:cNvSpPr>
            <a:spLocks noGrp="1"/>
          </p:cNvSpPr>
          <p:nvPr>
            <p:ph idx="1"/>
          </p:nvPr>
        </p:nvSpPr>
        <p:spPr/>
        <p:txBody>
          <a:bodyPr/>
          <a:lstStyle/>
          <a:p>
            <a:r>
              <a:rPr lang="en-US" dirty="0" smtClean="0"/>
              <a:t>Optimize API</a:t>
            </a:r>
          </a:p>
          <a:p>
            <a:pPr lvl="1"/>
            <a:r>
              <a:rPr lang="en-US" dirty="0" smtClean="0"/>
              <a:t>User friendly interface for portfolio optimization</a:t>
            </a:r>
          </a:p>
          <a:p>
            <a:pPr lvl="1"/>
            <a:r>
              <a:rPr lang="en-US" dirty="0" smtClean="0">
                <a:hlinkClick r:id="rId3"/>
              </a:rPr>
              <a:t>https://www.quantopian.com/posts/optimize-api-now-available-in-algorithms</a:t>
            </a:r>
            <a:endParaRPr lang="en-US" dirty="0" smtClean="0"/>
          </a:p>
          <a:p>
            <a:pPr lvl="1"/>
            <a:endParaRPr lang="en-US" dirty="0" smtClean="0"/>
          </a:p>
          <a:p>
            <a:r>
              <a:rPr lang="en-US" dirty="0" smtClean="0"/>
              <a:t>Mean-Variance Optimization Sample</a:t>
            </a:r>
          </a:p>
          <a:p>
            <a:pPr lvl="1"/>
            <a:r>
              <a:rPr lang="en-US" dirty="0" smtClean="0">
                <a:hlinkClick r:id="rId4"/>
              </a:rPr>
              <a:t>https://goo.gl/eCQb4t</a:t>
            </a:r>
            <a:r>
              <a:rPr lang="en-US" dirty="0" smtClean="0"/>
              <a:t> </a:t>
            </a:r>
          </a:p>
          <a:p>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400835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t>Execution</a:t>
            </a:r>
          </a:p>
          <a:p>
            <a:pPr marL="971550" lvl="1" indent="-514350">
              <a:buFont typeface="+mj-lt"/>
              <a:buAutoNum type="arabicPeriod"/>
            </a:pPr>
            <a:r>
              <a:rPr lang="en-US" dirty="0" smtClean="0"/>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 Finance </a:t>
            </a:r>
            <a:r>
              <a:rPr lang="en-US" dirty="0" err="1" smtClean="0"/>
              <a:t>Meetup</a:t>
            </a:r>
            <a:r>
              <a:rPr lang="en-US" dirty="0" smtClean="0"/>
              <a:t> Objective</a:t>
            </a:r>
            <a:endParaRPr lang="en-US" dirty="0"/>
          </a:p>
        </p:txBody>
      </p:sp>
      <p:sp>
        <p:nvSpPr>
          <p:cNvPr id="3" name="Content Placeholder 2"/>
          <p:cNvSpPr>
            <a:spLocks noGrp="1"/>
          </p:cNvSpPr>
          <p:nvPr>
            <p:ph idx="1"/>
          </p:nvPr>
        </p:nvSpPr>
        <p:spPr/>
        <p:txBody>
          <a:bodyPr>
            <a:normAutofit/>
          </a:bodyPr>
          <a:lstStyle/>
          <a:p>
            <a:r>
              <a:rPr lang="en-US" dirty="0" smtClean="0"/>
              <a:t>Bring together intelligent people who have a passion for quantitative finance </a:t>
            </a:r>
            <a:r>
              <a:rPr lang="en-US" dirty="0" smtClean="0"/>
              <a:t>and see what happens.</a:t>
            </a:r>
          </a:p>
          <a:p>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41778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and Out of Sample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IDE and </a:t>
            </a:r>
            <a:r>
              <a:rPr lang="en-US" dirty="0" err="1" smtClean="0"/>
              <a:t>Backtester</a:t>
            </a:r>
            <a:endParaRPr lang="en-US" dirty="0" smtClean="0"/>
          </a:p>
          <a:p>
            <a:pPr lvl="1"/>
            <a:r>
              <a:rPr lang="en-US" dirty="0" smtClean="0"/>
              <a:t>Takes into account practical considerations</a:t>
            </a:r>
          </a:p>
          <a:p>
            <a:pPr lvl="2"/>
            <a:r>
              <a:rPr lang="en-US" dirty="0" smtClean="0"/>
              <a:t>Slippage Model/ Market Impact</a:t>
            </a:r>
          </a:p>
          <a:p>
            <a:pPr lvl="2"/>
            <a:r>
              <a:rPr lang="en-US" dirty="0" smtClean="0"/>
              <a:t>Commissions</a:t>
            </a:r>
          </a:p>
          <a:p>
            <a:pPr lvl="2"/>
            <a:r>
              <a:rPr lang="en-US" dirty="0" smtClean="0"/>
              <a:t>Capacity Analysis</a:t>
            </a:r>
          </a:p>
          <a:p>
            <a:endParaRPr lang="en-US" dirty="0" smtClean="0"/>
          </a:p>
          <a:p>
            <a:r>
              <a:rPr lang="en-US" dirty="0" err="1" smtClean="0"/>
              <a:t>Pyfolio</a:t>
            </a:r>
            <a:endParaRPr lang="en-US" dirty="0" smtClean="0"/>
          </a:p>
          <a:p>
            <a:pPr lvl="1"/>
            <a:r>
              <a:rPr lang="en-US" dirty="0" smtClean="0"/>
              <a:t>Open source </a:t>
            </a:r>
            <a:r>
              <a:rPr lang="en-US" dirty="0" err="1" smtClean="0"/>
              <a:t>tearsheet</a:t>
            </a:r>
            <a:r>
              <a:rPr lang="en-US" dirty="0" smtClean="0"/>
              <a:t> generator</a:t>
            </a:r>
          </a:p>
          <a:p>
            <a:pPr lvl="1"/>
            <a:r>
              <a:rPr lang="en-US" dirty="0" smtClean="0"/>
              <a:t>Evaluates </a:t>
            </a:r>
            <a:r>
              <a:rPr lang="en-US" dirty="0" err="1" smtClean="0"/>
              <a:t>backtest</a:t>
            </a:r>
            <a:r>
              <a:rPr lang="en-US" dirty="0" smtClean="0"/>
              <a:t> and out-of-sample results</a:t>
            </a:r>
          </a:p>
          <a:p>
            <a:pPr marL="914400" lvl="2" indent="0">
              <a:buNone/>
            </a:pPr>
            <a:endParaRPr lang="en-US" dirty="0" smtClean="0"/>
          </a:p>
          <a:p>
            <a:pPr marL="514350" lvl="1" indent="0">
              <a:buNone/>
            </a:pPr>
            <a:endParaRPr lang="en-US" dirty="0" smtClean="0"/>
          </a:p>
          <a:p>
            <a:endParaRPr lang="en-US" dirty="0"/>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366627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 </a:t>
            </a:r>
            <a:r>
              <a:rPr lang="en-US" dirty="0" smtClean="0">
                <a:hlinkClick r:id="rId2"/>
              </a:rPr>
              <a:t>https://github.com</a:t>
            </a:r>
            <a:endParaRPr lang="en-US" dirty="0" smtClean="0"/>
          </a:p>
          <a:p>
            <a:r>
              <a:rPr lang="en-US" dirty="0" err="1" smtClean="0"/>
              <a:t>GitHubGist</a:t>
            </a:r>
            <a:r>
              <a:rPr lang="en-US" dirty="0" smtClean="0"/>
              <a:t> - </a:t>
            </a:r>
            <a:r>
              <a:rPr lang="en-US" dirty="0" smtClean="0">
                <a:hlinkClick r:id="rId3"/>
              </a:rPr>
              <a:t>https://gist.github.com</a:t>
            </a:r>
            <a:r>
              <a:rPr lang="en-US" dirty="0" smtClean="0">
                <a:hlinkClick r:id="rId3"/>
              </a:rPr>
              <a:t>/</a:t>
            </a:r>
            <a:endParaRPr lang="en-US" dirty="0" smtClean="0"/>
          </a:p>
          <a:p>
            <a:r>
              <a:rPr lang="en-US" dirty="0" err="1" smtClean="0"/>
              <a:t>GistBox</a:t>
            </a:r>
            <a:r>
              <a:rPr lang="en-US" dirty="0" smtClean="0"/>
              <a:t> - </a:t>
            </a:r>
            <a:r>
              <a:rPr lang="en-US" dirty="0" smtClean="0">
                <a:hlinkClick r:id="rId4"/>
              </a:rPr>
              <a:t>http</a:t>
            </a:r>
            <a:r>
              <a:rPr lang="en-US" dirty="0" smtClean="0">
                <a:hlinkClick r:id="rId4"/>
              </a:rPr>
              <a:t>://www.gistboxapp.com</a:t>
            </a:r>
            <a:r>
              <a:rPr lang="en-US" dirty="0" smtClean="0">
                <a:hlinkClick r:id="rId4"/>
              </a:rPr>
              <a:t>/</a:t>
            </a:r>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Content Placeholder 2"/>
          <p:cNvSpPr>
            <a:spLocks noGrp="1"/>
          </p:cNvSpPr>
          <p:nvPr>
            <p:ph idx="1"/>
          </p:nvPr>
        </p:nvSpPr>
        <p:spPr/>
        <p:txBody>
          <a:bodyPr>
            <a:normAutofit/>
          </a:bodyPr>
          <a:lstStyle/>
          <a:p>
            <a:r>
              <a:rPr lang="en-US" dirty="0" smtClean="0"/>
              <a:t>Email</a:t>
            </a:r>
          </a:p>
          <a:p>
            <a:pPr lvl="1"/>
            <a:r>
              <a:rPr lang="en-US" dirty="0" smtClean="0">
                <a:hlinkClick r:id="rId2"/>
              </a:rPr>
              <a:t>michaeljmath@gmail.com</a:t>
            </a:r>
            <a:endParaRPr lang="en-US" dirty="0" smtClean="0"/>
          </a:p>
          <a:p>
            <a:r>
              <a:rPr lang="en-US" dirty="0" err="1" smtClean="0"/>
              <a:t>Github</a:t>
            </a:r>
            <a:endParaRPr lang="en-US" dirty="0" smtClean="0"/>
          </a:p>
          <a:p>
            <a:pPr lvl="1"/>
            <a:r>
              <a:rPr lang="en-US" dirty="0" smtClean="0">
                <a:hlinkClick r:id="rId3"/>
              </a:rPr>
              <a:t>https://</a:t>
            </a:r>
            <a:r>
              <a:rPr lang="en-US" dirty="0" smtClean="0">
                <a:hlinkClick r:id="rId3"/>
              </a:rPr>
              <a:t>github.com/MichaelJMath</a:t>
            </a:r>
            <a:endParaRPr lang="en-US" dirty="0" smtClean="0"/>
          </a:p>
          <a:p>
            <a:r>
              <a:rPr lang="en-US" dirty="0" err="1" smtClean="0"/>
              <a:t>Github</a:t>
            </a:r>
            <a:r>
              <a:rPr lang="en-US" dirty="0" smtClean="0"/>
              <a:t> </a:t>
            </a:r>
            <a:r>
              <a:rPr lang="en-US" dirty="0" err="1" smtClean="0"/>
              <a:t>Gists</a:t>
            </a:r>
            <a:endParaRPr lang="en-US" dirty="0" smtClean="0"/>
          </a:p>
          <a:p>
            <a:pPr lvl="1"/>
            <a:r>
              <a:rPr lang="en-US" dirty="0" smtClean="0">
                <a:hlinkClick r:id="rId4"/>
              </a:rPr>
              <a:t>https://</a:t>
            </a:r>
            <a:r>
              <a:rPr lang="en-US" dirty="0" smtClean="0">
                <a:hlinkClick r:id="rId4"/>
              </a:rPr>
              <a:t>gist.github.com/MichaelJMath</a:t>
            </a:r>
            <a:endParaRPr lang="en-US" dirty="0" smtClean="0"/>
          </a:p>
          <a:p>
            <a:r>
              <a:rPr lang="en-US" dirty="0" smtClean="0"/>
              <a:t>Google Group</a:t>
            </a:r>
          </a:p>
          <a:p>
            <a:pPr lvl="1"/>
            <a:r>
              <a:rPr lang="en-US" dirty="0" smtClean="0"/>
              <a:t>Email me for an invitation</a:t>
            </a:r>
          </a:p>
          <a:p>
            <a:pPr lvl="1"/>
            <a:endParaRPr lang="en-US" dirty="0" smtClean="0"/>
          </a:p>
          <a:p>
            <a:pPr lvl="1"/>
            <a:endParaRPr lang="en-US" dirty="0" smtClean="0"/>
          </a:p>
          <a:p>
            <a:pPr lvl="1"/>
            <a:endParaRPr lang="en-US" dirty="0" smtClean="0"/>
          </a:p>
          <a:p>
            <a:pPr lvl="1"/>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presentation is </a:t>
            </a:r>
            <a:r>
              <a:rPr lang="en-US" dirty="0" smtClean="0"/>
              <a:t>for educational purposes only and is not intended to be used as a primary basis of an investment decision, nor should it be construed as advice or a recommendation designed to meet particular investment needs of any investor. </a:t>
            </a:r>
            <a:r>
              <a:rPr lang="en-US" dirty="0" smtClean="0"/>
              <a:t>The presenter </a:t>
            </a:r>
            <a:r>
              <a:rPr lang="en-US" dirty="0" smtClean="0"/>
              <a:t>has not considered any individual’s specific investment objective or financial situation in connection with this </a:t>
            </a:r>
            <a:r>
              <a:rPr lang="en-US" dirty="0" smtClean="0"/>
              <a:t>presentation, and </a:t>
            </a:r>
            <a:r>
              <a:rPr lang="en-US" dirty="0" smtClean="0"/>
              <a:t>no one should construe this </a:t>
            </a:r>
            <a:r>
              <a:rPr lang="en-US" dirty="0" smtClean="0"/>
              <a:t>presentation as </a:t>
            </a:r>
            <a:r>
              <a:rPr lang="en-US" dirty="0" smtClean="0"/>
              <a:t>a specific individualized recommendation to them. Before investing you should make your own independent evaluation of the investment based on your own circumstances. </a:t>
            </a:r>
            <a:r>
              <a:rPr lang="en-US" dirty="0" smtClean="0"/>
              <a:t>Any opinions or views expressed are that of the presenter and do not reflect the views of his current employer, Financial Trust Asset Management (FTAM). The presenter has no affiliation with </a:t>
            </a:r>
            <a:r>
              <a:rPr lang="en-US" dirty="0" err="1" smtClean="0"/>
              <a:t>Quantopian</a:t>
            </a:r>
            <a:r>
              <a:rPr lang="en-US" dirty="0" smtClean="0"/>
              <a:t>. </a:t>
            </a:r>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Group</a:t>
            </a:r>
            <a:endParaRPr lang="en-US" dirty="0"/>
          </a:p>
        </p:txBody>
      </p:sp>
      <p:sp>
        <p:nvSpPr>
          <p:cNvPr id="3" name="Content Placeholder 2"/>
          <p:cNvSpPr>
            <a:spLocks noGrp="1"/>
          </p:cNvSpPr>
          <p:nvPr>
            <p:ph idx="1"/>
          </p:nvPr>
        </p:nvSpPr>
        <p:spPr/>
        <p:txBody>
          <a:bodyPr>
            <a:normAutofit/>
          </a:bodyPr>
          <a:lstStyle/>
          <a:p>
            <a:r>
              <a:rPr lang="en-US" dirty="0" smtClean="0"/>
              <a:t>Sharing of ideas</a:t>
            </a:r>
          </a:p>
          <a:p>
            <a:endParaRPr lang="en-US" dirty="0" smtClean="0"/>
          </a:p>
          <a:p>
            <a:r>
              <a:rPr lang="en-US" dirty="0" smtClean="0"/>
              <a:t>Collaboration</a:t>
            </a:r>
          </a:p>
          <a:p>
            <a:endParaRPr lang="en-US" dirty="0"/>
          </a:p>
          <a:p>
            <a:r>
              <a:rPr lang="en-US" dirty="0" smtClean="0"/>
              <a:t>Education</a:t>
            </a:r>
          </a:p>
          <a:p>
            <a:pPr>
              <a:buNone/>
            </a:pPr>
            <a:endParaRPr lang="en-US" dirty="0"/>
          </a:p>
          <a:p>
            <a:r>
              <a:rPr lang="en-US" dirty="0" smtClean="0"/>
              <a:t>Support/problem solving</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41778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Group</a:t>
            </a:r>
            <a:endParaRPr lang="en-US" dirty="0"/>
          </a:p>
        </p:txBody>
      </p:sp>
      <p:sp>
        <p:nvSpPr>
          <p:cNvPr id="3" name="Content Placeholder 2"/>
          <p:cNvSpPr>
            <a:spLocks noGrp="1"/>
          </p:cNvSpPr>
          <p:nvPr>
            <p:ph idx="1"/>
          </p:nvPr>
        </p:nvSpPr>
        <p:spPr/>
        <p:txBody>
          <a:bodyPr>
            <a:normAutofit/>
          </a:bodyPr>
          <a:lstStyle/>
          <a:p>
            <a:r>
              <a:rPr lang="en-US" dirty="0" smtClean="0"/>
              <a:t>Replicate and elaborate on academic research</a:t>
            </a:r>
            <a:endParaRPr lang="en-US" dirty="0"/>
          </a:p>
          <a:p>
            <a:r>
              <a:rPr lang="en-US" dirty="0" smtClean="0"/>
              <a:t>Share non-proprietary projects</a:t>
            </a:r>
          </a:p>
          <a:p>
            <a:r>
              <a:rPr lang="en-US" dirty="0" smtClean="0"/>
              <a:t>Bring in subject matter experts</a:t>
            </a:r>
            <a:endParaRPr lang="en-US" dirty="0"/>
          </a:p>
          <a:p>
            <a:r>
              <a:rPr lang="en-US" dirty="0" smtClean="0"/>
              <a:t>Create online forum</a:t>
            </a:r>
          </a:p>
          <a:p>
            <a:pPr lvl="1"/>
            <a:r>
              <a:rPr lang="en-US" dirty="0" smtClean="0">
                <a:hlinkClick r:id="rId3"/>
              </a:rPr>
              <a:t>https://groups.google.com/forum/#!forum/quant-finance-sfla</a:t>
            </a:r>
            <a:endParaRPr lang="en-US" dirty="0"/>
          </a:p>
          <a:p>
            <a:r>
              <a:rPr lang="en-US" dirty="0" err="1" smtClean="0"/>
              <a:t>Github</a:t>
            </a:r>
            <a:r>
              <a:rPr lang="en-US" dirty="0" smtClean="0"/>
              <a:t> </a:t>
            </a:r>
            <a:r>
              <a:rPr lang="en-US" dirty="0" smtClean="0"/>
              <a:t>Repository</a:t>
            </a:r>
          </a:p>
          <a:p>
            <a:r>
              <a:rPr lang="en-US" dirty="0" smtClean="0"/>
              <a:t>Open to suggestions</a:t>
            </a:r>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331295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Quantopian</a:t>
            </a:r>
            <a:r>
              <a:rPr lang="en-US" dirty="0" smtClean="0"/>
              <a:t> Platform</a:t>
            </a:r>
            <a:endParaRPr lang="en-US" dirty="0"/>
          </a:p>
        </p:txBody>
      </p:sp>
      <p:sp>
        <p:nvSpPr>
          <p:cNvPr id="3" name="Content Placeholder 2"/>
          <p:cNvSpPr>
            <a:spLocks noGrp="1"/>
          </p:cNvSpPr>
          <p:nvPr>
            <p:ph idx="1"/>
          </p:nvPr>
        </p:nvSpPr>
        <p:spPr/>
        <p:txBody>
          <a:bodyPr>
            <a:normAutofit fontScale="92500"/>
          </a:bodyPr>
          <a:lstStyle/>
          <a:p>
            <a:r>
              <a:rPr lang="en-US" dirty="0" smtClean="0"/>
              <a:t>Community</a:t>
            </a:r>
          </a:p>
          <a:p>
            <a:r>
              <a:rPr lang="en-US" dirty="0" smtClean="0"/>
              <a:t>Education - </a:t>
            </a:r>
            <a:r>
              <a:rPr lang="en-US" dirty="0" smtClean="0">
                <a:hlinkClick r:id="rId3"/>
              </a:rPr>
              <a:t>www.quantopian.com/lectures</a:t>
            </a:r>
            <a:endParaRPr lang="en-US" dirty="0" smtClean="0"/>
          </a:p>
          <a:p>
            <a:r>
              <a:rPr lang="en-US" dirty="0" smtClean="0"/>
              <a:t>Data</a:t>
            </a:r>
          </a:p>
          <a:p>
            <a:r>
              <a:rPr lang="en-US" dirty="0" smtClean="0"/>
              <a:t>Python based</a:t>
            </a:r>
          </a:p>
          <a:p>
            <a:pPr lvl="1"/>
            <a:r>
              <a:rPr lang="en-US" dirty="0" smtClean="0"/>
              <a:t>Research</a:t>
            </a:r>
            <a:r>
              <a:rPr lang="en-US" baseline="0" dirty="0" smtClean="0"/>
              <a:t> Environment</a:t>
            </a:r>
          </a:p>
          <a:p>
            <a:pPr lvl="1"/>
            <a:r>
              <a:rPr lang="en-US" baseline="0" dirty="0" smtClean="0"/>
              <a:t>IDE </a:t>
            </a:r>
            <a:r>
              <a:rPr lang="en-US" baseline="0" dirty="0" err="1" smtClean="0"/>
              <a:t>Backtester</a:t>
            </a:r>
            <a:endParaRPr lang="en-US" baseline="0" dirty="0" smtClean="0"/>
          </a:p>
          <a:p>
            <a:r>
              <a:rPr lang="en-US" baseline="0" dirty="0" smtClean="0"/>
              <a:t>Open Source Libraries - </a:t>
            </a:r>
            <a:r>
              <a:rPr lang="en-US" baseline="0" dirty="0" smtClean="0">
                <a:hlinkClick r:id="rId4"/>
              </a:rPr>
              <a:t>github.com/</a:t>
            </a:r>
            <a:r>
              <a:rPr lang="en-US" baseline="0" dirty="0" err="1" smtClean="0">
                <a:hlinkClick r:id="rId4"/>
              </a:rPr>
              <a:t>quantopian</a:t>
            </a:r>
            <a:endParaRPr lang="en-US" baseline="0" dirty="0" smtClean="0"/>
          </a:p>
          <a:p>
            <a:pPr lvl="0"/>
            <a:r>
              <a:rPr lang="en-US" baseline="0" dirty="0" smtClean="0"/>
              <a:t>Hedge Fund Allocations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68013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Environment</a:t>
            </a:r>
            <a:endParaRPr lang="en-US" dirty="0"/>
          </a:p>
        </p:txBody>
      </p:sp>
      <p:sp>
        <p:nvSpPr>
          <p:cNvPr id="3" name="Content Placeholder 2"/>
          <p:cNvSpPr>
            <a:spLocks noGrp="1"/>
          </p:cNvSpPr>
          <p:nvPr>
            <p:ph idx="1"/>
          </p:nvPr>
        </p:nvSpPr>
        <p:spPr/>
        <p:txBody>
          <a:bodyPr>
            <a:normAutofit lnSpcReduction="10000"/>
          </a:bodyPr>
          <a:lstStyle/>
          <a:p>
            <a:r>
              <a:rPr lang="en-US" dirty="0" err="1" smtClean="0"/>
              <a:t>Jupyter</a:t>
            </a:r>
            <a:r>
              <a:rPr lang="en-US" dirty="0" smtClean="0"/>
              <a:t>/</a:t>
            </a:r>
            <a:r>
              <a:rPr lang="en-US" dirty="0" err="1" smtClean="0"/>
              <a:t>iPython</a:t>
            </a:r>
            <a:r>
              <a:rPr lang="en-US" dirty="0" smtClean="0"/>
              <a:t> Notebook: </a:t>
            </a:r>
          </a:p>
          <a:p>
            <a:pPr lvl="1"/>
            <a:r>
              <a:rPr lang="en-US" dirty="0" smtClean="0">
                <a:hlinkClick r:id="rId3"/>
              </a:rPr>
              <a:t>http://jupyter.org/</a:t>
            </a:r>
            <a:endParaRPr lang="en-US" dirty="0" smtClean="0"/>
          </a:p>
          <a:p>
            <a:pPr lvl="1"/>
            <a:r>
              <a:rPr lang="en-US" dirty="0" smtClean="0"/>
              <a:t>Available in Anaconda and Canopy Python Distributions</a:t>
            </a:r>
          </a:p>
          <a:p>
            <a:pPr lvl="1"/>
            <a:r>
              <a:rPr lang="en-US" dirty="0" smtClean="0"/>
              <a:t>Popular for sharing research in Scientific Python Community</a:t>
            </a:r>
          </a:p>
          <a:p>
            <a:pPr lvl="1"/>
            <a:r>
              <a:rPr lang="en-US" dirty="0" smtClean="0"/>
              <a:t>Makes use of </a:t>
            </a:r>
            <a:r>
              <a:rPr lang="en-US" dirty="0" err="1" smtClean="0"/>
              <a:t>iPython</a:t>
            </a:r>
            <a:r>
              <a:rPr lang="en-US" dirty="0" smtClean="0"/>
              <a:t> interactive shell</a:t>
            </a:r>
          </a:p>
          <a:p>
            <a:endParaRPr lang="en-US" dirty="0"/>
          </a:p>
          <a:p>
            <a:r>
              <a:rPr lang="en-US" dirty="0" smtClean="0"/>
              <a:t>Majority of research done here</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27935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t>Data</a:t>
            </a:r>
          </a:p>
          <a:p>
            <a:pPr marL="971550" lvl="1" indent="-514350">
              <a:buFont typeface="+mj-lt"/>
              <a:buAutoNum type="arabicPeriod"/>
            </a:pPr>
            <a:r>
              <a:rPr lang="en-US" dirty="0" smtClean="0"/>
              <a:t>Universe Selection</a:t>
            </a:r>
          </a:p>
          <a:p>
            <a:pPr marL="971550" lvl="1" indent="-514350">
              <a:buFont typeface="+mj-lt"/>
              <a:buAutoNum type="arabicPeriod"/>
            </a:pPr>
            <a:r>
              <a:rPr lang="en-US" dirty="0" smtClean="0"/>
              <a:t>Single Alpha Factor Modeling</a:t>
            </a:r>
          </a:p>
          <a:p>
            <a:pPr marL="971550" lvl="1" indent="-514350">
              <a:buFont typeface="+mj-lt"/>
              <a:buAutoNum type="arabicPeriod"/>
            </a:pPr>
            <a:r>
              <a:rPr lang="en-US" dirty="0" smtClean="0"/>
              <a:t>Alpha Combination</a:t>
            </a:r>
          </a:p>
          <a:p>
            <a:pPr marL="971550" lvl="1" indent="-514350">
              <a:buFont typeface="+mj-lt"/>
              <a:buAutoNum type="arabicPeriod"/>
            </a:pPr>
            <a:r>
              <a:rPr lang="en-US" dirty="0" smtClean="0"/>
              <a:t>Portfolio Construction</a:t>
            </a:r>
          </a:p>
          <a:p>
            <a:pPr marL="971550" lvl="1" indent="-514350">
              <a:buFont typeface="+mj-lt"/>
              <a:buAutoNum type="arabicPeriod"/>
            </a:pPr>
            <a:r>
              <a:rPr lang="en-US" dirty="0" smtClean="0"/>
              <a:t>Execution</a:t>
            </a:r>
          </a:p>
          <a:p>
            <a:pPr marL="971550" lvl="1" indent="-514350">
              <a:buFont typeface="+mj-lt"/>
              <a:buAutoNum type="arabicPeriod"/>
            </a:pPr>
            <a:r>
              <a:rPr lang="en-US" dirty="0" smtClean="0"/>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11600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Minute-bar historical data since 2002 for:</a:t>
            </a:r>
          </a:p>
          <a:p>
            <a:pPr lvl="1"/>
            <a:r>
              <a:rPr lang="en-US" dirty="0" smtClean="0"/>
              <a:t>U.S. Equities</a:t>
            </a:r>
          </a:p>
          <a:p>
            <a:pPr lvl="1"/>
            <a:r>
              <a:rPr lang="en-US" dirty="0" smtClean="0"/>
              <a:t>Futures</a:t>
            </a:r>
          </a:p>
          <a:p>
            <a:pPr lvl="1"/>
            <a:endParaRPr lang="en-US" dirty="0"/>
          </a:p>
          <a:p>
            <a:r>
              <a:rPr lang="en-US" dirty="0" smtClean="0"/>
              <a:t>Data adjusted for splits, mergers, dividends</a:t>
            </a:r>
          </a:p>
          <a:p>
            <a:endParaRPr lang="en-US" dirty="0"/>
          </a:p>
          <a:p>
            <a:r>
              <a:rPr lang="en-US" dirty="0" smtClean="0"/>
              <a:t>Includes delisted securities to mitigate survivorship bias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xmlns="" val="4266765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1048</Words>
  <Application>Microsoft Office PowerPoint</Application>
  <PresentationFormat>On-screen Show (4:3)</PresentationFormat>
  <Paragraphs>267</Paragraphs>
  <Slides>23</Slides>
  <Notes>14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Quantopian Overview</vt:lpstr>
      <vt:lpstr>Quant Finance Meetup Objective</vt:lpstr>
      <vt:lpstr>Goals for the Group</vt:lpstr>
      <vt:lpstr>Ideas for Group</vt:lpstr>
      <vt:lpstr>Quantopian Platform</vt:lpstr>
      <vt:lpstr>Research Environment</vt:lpstr>
      <vt:lpstr>Quant Workflow in Quantopian</vt:lpstr>
      <vt:lpstr>Quant Workflow in Quantopian</vt:lpstr>
      <vt:lpstr>Data</vt:lpstr>
      <vt:lpstr>Data</vt:lpstr>
      <vt:lpstr>Quant Workflow in Quantopian</vt:lpstr>
      <vt:lpstr>Universe Selection</vt:lpstr>
      <vt:lpstr>Quant Workflow in Quantopian</vt:lpstr>
      <vt:lpstr>Alpha Factor Modeling</vt:lpstr>
      <vt:lpstr>Quant Workflow in Quantopian</vt:lpstr>
      <vt:lpstr>Alpha Combination</vt:lpstr>
      <vt:lpstr>Quant Workflow in Quantopian</vt:lpstr>
      <vt:lpstr>Portfolio Construction</vt:lpstr>
      <vt:lpstr>Quant Workflow in Quantopian</vt:lpstr>
      <vt:lpstr>Execution and Out of Sample Analysis</vt:lpstr>
      <vt:lpstr>Resources</vt:lpstr>
      <vt:lpstr>Contact Info</vt:lpstr>
      <vt:lpstr>Disclosure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Finance Meetup</dc:title>
  <dc:creator>Michael Matthews</dc:creator>
  <cp:lastModifiedBy>Michael Matthews</cp:lastModifiedBy>
  <cp:revision>41</cp:revision>
  <dcterms:created xsi:type="dcterms:W3CDTF">2017-07-05T14:06:51Z</dcterms:created>
  <dcterms:modified xsi:type="dcterms:W3CDTF">2017-07-20T03:54:19Z</dcterms:modified>
</cp:coreProperties>
</file>