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1" r:id="rId21"/>
    <p:sldId id="282" r:id="rId22"/>
    <p:sldId id="283" r:id="rId23"/>
    <p:sldId id="284" r:id="rId24"/>
    <p:sldId id="285" r:id="rId25"/>
    <p:sldId id="286"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78"/>
    <a:srgbClr val="000000"/>
    <a:srgbClr val="FA8240"/>
    <a:srgbClr val="9AD862"/>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98542" autoAdjust="0"/>
  </p:normalViewPr>
  <p:slideViewPr>
    <p:cSldViewPr>
      <p:cViewPr varScale="1">
        <p:scale>
          <a:sx n="106" d="100"/>
          <a:sy n="106" d="100"/>
        </p:scale>
        <p:origin x="1096" y="5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5675A-550F-4488-A850-6064B809430C}" type="datetimeFigureOut">
              <a:rPr lang="en-US" smtClean="0"/>
              <a:pPr/>
              <a:t>3/20/2023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25472-5868-4BE3-96E3-95E2C4FBCF04}" type="slidenum">
              <a:rPr lang="en-US" smtClean="0"/>
              <a:pPr/>
              <a:t>‹#›</a:t>
            </a:fld>
            <a:endParaRPr lang="en-US"/>
          </a:p>
        </p:txBody>
      </p:sp>
    </p:spTree>
    <p:extLst>
      <p:ext uri="{BB962C8B-B14F-4D97-AF65-F5344CB8AC3E}">
        <p14:creationId xmlns:p14="http://schemas.microsoft.com/office/powerpoint/2010/main" val="19112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p:cNvSpPr>
            <a:spLocks/>
          </p:cNvSpPr>
          <p:nvPr userDrawn="1"/>
        </p:nvSpPr>
        <p:spPr>
          <a:xfrm>
            <a:off x="0" y="0"/>
            <a:ext cx="9144000" cy="586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0" y="1992868"/>
            <a:ext cx="9144000" cy="685800"/>
          </a:xfrm>
          <a:prstGeom prst="rect">
            <a:avLst/>
          </a:prstGeom>
        </p:spPr>
        <p:txBody>
          <a:bodyPr/>
          <a:lstStyle>
            <a:lvl1pPr marL="0" indent="0" algn="ctr">
              <a:buNone/>
              <a:defRPr sz="36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Presentation title</a:t>
            </a:r>
          </a:p>
        </p:txBody>
      </p:sp>
      <p:sp>
        <p:nvSpPr>
          <p:cNvPr id="19"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20"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21"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
        <p:nvSpPr>
          <p:cNvPr id="25" name="Text Placeholder 24"/>
          <p:cNvSpPr>
            <a:spLocks noGrp="1"/>
          </p:cNvSpPr>
          <p:nvPr>
            <p:ph type="body" sz="quarter" idx="10" hasCustomPrompt="1"/>
          </p:nvPr>
        </p:nvSpPr>
        <p:spPr>
          <a:xfrm>
            <a:off x="0" y="2819400"/>
            <a:ext cx="9144000" cy="533400"/>
          </a:xfrm>
          <a:prstGeom prst="rect">
            <a:avLst/>
          </a:prstGeom>
        </p:spPr>
        <p:txBody>
          <a:bodyPr/>
          <a:lstStyle>
            <a:lvl1pPr marL="0" indent="0" algn="ctr">
              <a:buNone/>
              <a:defRPr sz="2400">
                <a:solidFill>
                  <a:schemeClr val="bg1"/>
                </a:solidFill>
                <a:latin typeface="+mj-lt"/>
              </a:defRPr>
            </a:lvl1pPr>
          </a:lstStyle>
          <a:p>
            <a:pPr lvl="0"/>
            <a:r>
              <a:rPr lang="en-US" dirty="0"/>
              <a:t>Click to edit Presentation Subtitle</a:t>
            </a:r>
          </a:p>
        </p:txBody>
      </p:sp>
      <p:sp>
        <p:nvSpPr>
          <p:cNvPr id="27" name="Text Placeholder 26"/>
          <p:cNvSpPr>
            <a:spLocks noGrp="1"/>
          </p:cNvSpPr>
          <p:nvPr>
            <p:ph type="body" sz="quarter" idx="11" hasCustomPrompt="1"/>
          </p:nvPr>
        </p:nvSpPr>
        <p:spPr>
          <a:xfrm>
            <a:off x="0" y="3733800"/>
            <a:ext cx="9144000" cy="1066800"/>
          </a:xfrm>
          <a:prstGeom prst="rect">
            <a:avLst/>
          </a:prstGeom>
        </p:spPr>
        <p:txBody>
          <a:bodyPr/>
          <a:lstStyle>
            <a:lvl1pPr marL="0" indent="0" algn="ctr">
              <a:buNone/>
              <a:defRPr sz="1800" i="1" baseline="0">
                <a:solidFill>
                  <a:schemeClr val="tx1"/>
                </a:solidFill>
              </a:defRPr>
            </a:lvl1pPr>
          </a:lstStyle>
          <a:p>
            <a:pPr lvl="0"/>
            <a:r>
              <a:rPr lang="en-US" dirty="0"/>
              <a:t>Click to edit Presenter’s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4648201"/>
          </a:xfrm>
          <a:prstGeom prst="rect">
            <a:avLst/>
          </a:prstGeom>
        </p:spPr>
        <p:txBody>
          <a:bodyPr vert="eaVert"/>
          <a:lstStyle>
            <a:lvl1pPr>
              <a:defRPr cap="all" baseline="0">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4648201"/>
          </a:xfrm>
          <a:prstGeom prst="rect">
            <a:avLst/>
          </a:prstGeom>
        </p:spPr>
        <p:txBody>
          <a:bodyPr vert="eaVert"/>
          <a:lstStyle>
            <a:lvl1pPr>
              <a:defRPr baseline="0">
                <a:solidFill>
                  <a:schemeClr val="accent6"/>
                </a:solidFill>
              </a:defRPr>
            </a:lvl1pPr>
            <a:lvl2pPr>
              <a:defRPr baseline="0">
                <a:solidFill>
                  <a:schemeClr val="accent6"/>
                </a:solidFill>
              </a:defRPr>
            </a:lvl2pPr>
            <a:lvl3pPr>
              <a:defRPr baseline="0">
                <a:solidFill>
                  <a:schemeClr val="accent6"/>
                </a:solidFill>
              </a:defRPr>
            </a:lvl3pPr>
            <a:lvl4pPr>
              <a:defRPr baseline="0">
                <a:solidFill>
                  <a:schemeClr val="accent6"/>
                </a:solidFill>
              </a:defRPr>
            </a:lvl4pPr>
            <a:lvl5pPr>
              <a:defRPr baseline="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685800"/>
            <a:ext cx="7772400" cy="1362075"/>
          </a:xfrm>
          <a:prstGeom prst="rect">
            <a:avLst/>
          </a:prstGeom>
        </p:spPr>
        <p:txBody>
          <a:bodyPr anchor="t"/>
          <a:lstStyle>
            <a:lvl1pPr algn="l">
              <a:defRPr sz="4000" b="1" cap="all">
                <a:solidFill>
                  <a:schemeClr val="tx2"/>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762000" y="2133600"/>
            <a:ext cx="7696200" cy="32004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1"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2"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2000"/>
            <a:ext cx="4038600" cy="4525963"/>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762000"/>
            <a:ext cx="4038600" cy="4525963"/>
          </a:xfrm>
          <a:prstGeom prst="rect">
            <a:avLst/>
          </a:prstGeom>
        </p:spPr>
        <p:txBody>
          <a:bodyPr/>
          <a:lstStyle>
            <a:lvl1pPr>
              <a:defRPr sz="2800">
                <a:solidFill>
                  <a:schemeClr val="accent6"/>
                </a:solidFill>
              </a:defRPr>
            </a:lvl1pPr>
            <a:lvl2pPr>
              <a:defRPr sz="2400">
                <a:solidFill>
                  <a:schemeClr val="accent6"/>
                </a:solidFill>
              </a:defRPr>
            </a:lvl2pPr>
            <a:lvl3pPr>
              <a:defRPr sz="2000">
                <a:solidFill>
                  <a:schemeClr val="accent6"/>
                </a:solidFill>
              </a:defRPr>
            </a:lvl3pPr>
            <a:lvl4pPr>
              <a:defRPr sz="1800">
                <a:solidFill>
                  <a:schemeClr val="accent6"/>
                </a:solidFill>
              </a:defRPr>
            </a:lvl4pPr>
            <a:lvl5pPr>
              <a:defRPr sz="1800">
                <a:solidFill>
                  <a:schemeClr val="accent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5639"/>
            <a:ext cx="4040188" cy="639762"/>
          </a:xfrm>
          <a:prstGeom prst="rect">
            <a:avLst/>
          </a:prstGeom>
        </p:spPr>
        <p:txBody>
          <a:bodyPr anchor="b"/>
          <a:lstStyle>
            <a:lvl1pPr marL="0" indent="0">
              <a:buNone/>
              <a:defRPr sz="2400" b="1" cap="all"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71600"/>
            <a:ext cx="4040188" cy="3763963"/>
          </a:xfrm>
          <a:prstGeom prst="rect">
            <a:avLst/>
          </a:prstGeom>
        </p:spPr>
        <p:txBody>
          <a:bodyPr/>
          <a:lstStyle>
            <a:lvl1pPr>
              <a:defRPr sz="2400">
                <a:solidFill>
                  <a:schemeClr val="accent6"/>
                </a:solidFill>
              </a:defRPr>
            </a:lvl1pPr>
            <a:lvl2pPr>
              <a:defRPr sz="2000">
                <a:solidFill>
                  <a:schemeClr val="accent6"/>
                </a:solidFill>
              </a:defRPr>
            </a:lvl2pPr>
            <a:lvl3pPr>
              <a:defRPr sz="1800">
                <a:solidFill>
                  <a:schemeClr val="accent6"/>
                </a:solidFill>
              </a:defRPr>
            </a:lvl3pPr>
            <a:lvl4pPr>
              <a:defRPr sz="1600">
                <a:solidFill>
                  <a:schemeClr val="accent6"/>
                </a:solidFill>
              </a:defRPr>
            </a:lvl4pPr>
            <a:lvl5pPr>
              <a:defRPr sz="1600">
                <a:solidFill>
                  <a:schemeClr val="accent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655639"/>
            <a:ext cx="4041775" cy="639762"/>
          </a:xfrm>
          <a:prstGeom prst="rect">
            <a:avLst/>
          </a:prstGeom>
        </p:spPr>
        <p:txBody>
          <a:bodyPr anchor="b"/>
          <a:lstStyle>
            <a:lvl1pPr marL="0" indent="0">
              <a:buNone/>
              <a:defRPr sz="2400" b="1" cap="all"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371600"/>
            <a:ext cx="4041775" cy="3763963"/>
          </a:xfrm>
          <a:prstGeom prst="rect">
            <a:avLst/>
          </a:prstGeom>
        </p:spPr>
        <p:txBody>
          <a:bodyPr/>
          <a:lstStyle>
            <a:lvl1pPr>
              <a:defRPr sz="2400">
                <a:solidFill>
                  <a:schemeClr val="accent6"/>
                </a:solidFill>
              </a:defRPr>
            </a:lvl1pPr>
            <a:lvl2pPr>
              <a:defRPr sz="2000">
                <a:solidFill>
                  <a:schemeClr val="accent6"/>
                </a:solidFill>
              </a:defRPr>
            </a:lvl2pPr>
            <a:lvl3pPr>
              <a:defRPr sz="1800">
                <a:solidFill>
                  <a:schemeClr val="accent6"/>
                </a:solidFill>
              </a:defRPr>
            </a:lvl3pPr>
            <a:lvl4pPr>
              <a:defRPr sz="1600">
                <a:solidFill>
                  <a:schemeClr val="accent6"/>
                </a:solidFill>
              </a:defRPr>
            </a:lvl4pPr>
            <a:lvl5pPr>
              <a:defRPr sz="1600">
                <a:solidFill>
                  <a:schemeClr val="accent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5" name="Footer Placeholder 4"/>
          <p:cNvSpPr>
            <a:spLocks noGrp="1"/>
          </p:cNvSpPr>
          <p:nvPr>
            <p:ph type="ftr" sz="quarter" idx="11"/>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6" name="Slide Number Placeholder 5"/>
          <p:cNvSpPr>
            <a:spLocks noGrp="1"/>
          </p:cNvSpPr>
          <p:nvPr>
            <p:ph type="sldNum" sz="quarter" idx="12"/>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2"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3"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
        <p:nvSpPr>
          <p:cNvPr id="5" name="Text Placeholder 4"/>
          <p:cNvSpPr>
            <a:spLocks noGrp="1"/>
          </p:cNvSpPr>
          <p:nvPr>
            <p:ph type="body" sz="quarter" idx="10" hasCustomPrompt="1"/>
          </p:nvPr>
        </p:nvSpPr>
        <p:spPr>
          <a:xfrm>
            <a:off x="0" y="381000"/>
            <a:ext cx="9144000" cy="990600"/>
          </a:xfrm>
          <a:prstGeom prst="rect">
            <a:avLst/>
          </a:prstGeom>
        </p:spPr>
        <p:txBody>
          <a:bodyPr/>
          <a:lstStyle>
            <a:lvl1pPr marL="0" indent="0" algn="ctr">
              <a:buNone/>
              <a:defRPr sz="4000" b="1" cap="all" baseline="0">
                <a:latin typeface="+mj-lt"/>
              </a:defRPr>
            </a:lvl1pPr>
          </a:lstStyle>
          <a:p>
            <a:pPr lvl="0"/>
            <a:r>
              <a:rPr lang="en-US" dirty="0"/>
              <a:t>Click to edit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9"/>
            <a:ext cx="3008313" cy="685800"/>
          </a:xfrm>
          <a:prstGeom prst="rect">
            <a:avLst/>
          </a:prstGeom>
        </p:spPr>
        <p:txBody>
          <a:bodyPr anchor="b"/>
          <a:lstStyle>
            <a:lvl1pPr algn="l">
              <a:defRPr sz="2000" b="1" cap="all"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685800"/>
            <a:ext cx="5111750" cy="4495800"/>
          </a:xfrm>
          <a:prstGeom prst="rect">
            <a:avLst/>
          </a:prstGeom>
        </p:spPr>
        <p:txBody>
          <a:bodyPr/>
          <a:lstStyle>
            <a:lvl1pPr>
              <a:defRPr sz="3200">
                <a:solidFill>
                  <a:schemeClr val="accent6"/>
                </a:solidFill>
              </a:defRPr>
            </a:lvl1pPr>
            <a:lvl2pPr>
              <a:defRPr sz="2800">
                <a:solidFill>
                  <a:schemeClr val="accent6"/>
                </a:solidFill>
              </a:defRPr>
            </a:lvl2pPr>
            <a:lvl3pPr>
              <a:defRPr sz="2400">
                <a:solidFill>
                  <a:schemeClr val="accent6"/>
                </a:solidFill>
              </a:defRPr>
            </a:lvl3pPr>
            <a:lvl4pPr>
              <a:defRPr sz="2000">
                <a:solidFill>
                  <a:schemeClr val="accent6"/>
                </a:solidFill>
              </a:defRPr>
            </a:lvl4pPr>
            <a:lvl5pPr>
              <a:defRPr sz="2000">
                <a:solidFill>
                  <a:schemeClr val="accent6"/>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47800"/>
            <a:ext cx="3008313" cy="3733800"/>
          </a:xfrm>
          <a:prstGeom prst="rect">
            <a:avLst/>
          </a:prstGeo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5"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6"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566738"/>
          </a:xfrm>
          <a:prstGeom prst="rect">
            <a:avLst/>
          </a:prstGeom>
        </p:spPr>
        <p:txBody>
          <a:bodyPr anchor="b"/>
          <a:lstStyle>
            <a:lvl1pPr algn="l">
              <a:defRPr sz="2000" b="1" cap="all"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914400" y="1981199"/>
            <a:ext cx="7315200" cy="33559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914400" y="1176338"/>
            <a:ext cx="7315200" cy="804862"/>
          </a:xfrm>
          <a:prstGeom prst="rect">
            <a:avLst/>
          </a:prstGeom>
        </p:spPr>
        <p:txBody>
          <a:bodyPr/>
          <a:lstStyle>
            <a:lvl1pPr marL="0" indent="0">
              <a:buNone/>
              <a:defRPr sz="1400"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4"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5"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85800"/>
            <a:ext cx="8229600" cy="45259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13"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14"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a:spLocks/>
          </p:cNvSpPr>
          <p:nvPr/>
        </p:nvSpPr>
        <p:spPr>
          <a:xfrm>
            <a:off x="0" y="5913118"/>
            <a:ext cx="9144000" cy="10210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3"/>
          <p:cNvSpPr>
            <a:spLocks noGrp="1"/>
          </p:cNvSpPr>
          <p:nvPr>
            <p:ph type="dt" sz="half" idx="2"/>
          </p:nvPr>
        </p:nvSpPr>
        <p:spPr>
          <a:xfrm>
            <a:off x="4572000" y="6377354"/>
            <a:ext cx="1219200" cy="365125"/>
          </a:xfrm>
          <a:prstGeom prst="rect">
            <a:avLst/>
          </a:prstGeom>
        </p:spPr>
        <p:txBody>
          <a:bodyPr/>
          <a:lstStyle>
            <a:lvl1pPr>
              <a:defRPr sz="1400">
                <a:solidFill>
                  <a:schemeClr val="bg2"/>
                </a:solidFill>
                <a:latin typeface="+mj-lt"/>
              </a:defRPr>
            </a:lvl1pPr>
          </a:lstStyle>
          <a:p>
            <a:endParaRPr lang="en-US" dirty="0"/>
          </a:p>
        </p:txBody>
      </p:sp>
      <p:sp>
        <p:nvSpPr>
          <p:cNvPr id="5" name="Footer Placeholder 4"/>
          <p:cNvSpPr>
            <a:spLocks noGrp="1"/>
          </p:cNvSpPr>
          <p:nvPr>
            <p:ph type="ftr" sz="quarter" idx="3"/>
          </p:nvPr>
        </p:nvSpPr>
        <p:spPr>
          <a:xfrm>
            <a:off x="5638800" y="6377354"/>
            <a:ext cx="2895600" cy="365125"/>
          </a:xfrm>
          <a:prstGeom prst="rect">
            <a:avLst/>
          </a:prstGeom>
        </p:spPr>
        <p:txBody>
          <a:bodyPr/>
          <a:lstStyle>
            <a:lvl1pPr algn="r">
              <a:defRPr sz="1400">
                <a:solidFill>
                  <a:schemeClr val="bg2"/>
                </a:solidFill>
                <a:latin typeface="+mj-lt"/>
              </a:defRPr>
            </a:lvl1pPr>
          </a:lstStyle>
          <a:p>
            <a:endParaRPr lang="en-US" dirty="0"/>
          </a:p>
        </p:txBody>
      </p:sp>
      <p:sp>
        <p:nvSpPr>
          <p:cNvPr id="6" name="Slide Number Placeholder 5"/>
          <p:cNvSpPr>
            <a:spLocks noGrp="1"/>
          </p:cNvSpPr>
          <p:nvPr>
            <p:ph type="sldNum" sz="quarter" idx="4"/>
          </p:nvPr>
        </p:nvSpPr>
        <p:spPr>
          <a:xfrm>
            <a:off x="8305800" y="6362700"/>
            <a:ext cx="6096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
        <p:nvSpPr>
          <p:cNvPr id="14" name="Rectangle 13"/>
          <p:cNvSpPr/>
          <p:nvPr/>
        </p:nvSpPr>
        <p:spPr>
          <a:xfrm>
            <a:off x="0" y="5867400"/>
            <a:ext cx="9144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ollege_ComputingInformatics-oneline.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8601" y="6172200"/>
            <a:ext cx="3794096" cy="5869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mailto:mjw467@drexel.edu"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students-residents.aamc.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7B563F-519A-066C-9A13-3BC6F10EBB0A}"/>
              </a:ext>
            </a:extLst>
          </p:cNvPr>
          <p:cNvSpPr txBox="1"/>
          <p:nvPr/>
        </p:nvSpPr>
        <p:spPr>
          <a:xfrm>
            <a:off x="487217" y="1828800"/>
            <a:ext cx="8169566" cy="1938992"/>
          </a:xfrm>
          <a:prstGeom prst="rect">
            <a:avLst/>
          </a:prstGeom>
          <a:noFill/>
        </p:spPr>
        <p:txBody>
          <a:bodyPr wrap="square" rtlCol="0">
            <a:spAutoFit/>
          </a:bodyPr>
          <a:lstStyle/>
          <a:p>
            <a:pPr algn="ctr"/>
            <a:r>
              <a:rPr lang="en-US" sz="4000" dirty="0">
                <a:solidFill>
                  <a:schemeClr val="bg1"/>
                </a:solidFill>
                <a:latin typeface="+mj-lt"/>
              </a:rPr>
              <a:t>Medical School Admissions Dataset Curation via Web Scraping and Exploratory Data Analysis</a:t>
            </a:r>
          </a:p>
        </p:txBody>
      </p:sp>
      <p:sp>
        <p:nvSpPr>
          <p:cNvPr id="10" name="Slide Number Placeholder 9">
            <a:extLst>
              <a:ext uri="{FF2B5EF4-FFF2-40B4-BE49-F238E27FC236}">
                <a16:creationId xmlns:a16="http://schemas.microsoft.com/office/drawing/2014/main" id="{67DF272C-05F4-E83D-91E1-94281CC560D2}"/>
              </a:ext>
            </a:extLst>
          </p:cNvPr>
          <p:cNvSpPr>
            <a:spLocks noGrp="1"/>
          </p:cNvSpPr>
          <p:nvPr>
            <p:ph type="sldNum" sz="quarter" idx="4"/>
          </p:nvPr>
        </p:nvSpPr>
        <p:spPr/>
        <p:txBody>
          <a:bodyPr/>
          <a:lstStyle/>
          <a:p>
            <a:pPr algn="r"/>
            <a:r>
              <a:rPr lang="en-US"/>
              <a:t>| </a:t>
            </a:r>
            <a:fld id="{BA13C625-9B67-4A70-A9C3-06D9E61B09A6}" type="slidenum">
              <a:rPr lang="en-US" smtClean="0"/>
              <a:pPr algn="r"/>
              <a:t>1</a:t>
            </a:fld>
            <a:endParaRPr lang="en-US" dirty="0"/>
          </a:p>
        </p:txBody>
      </p:sp>
    </p:spTree>
    <p:extLst>
      <p:ext uri="{BB962C8B-B14F-4D97-AF65-F5344CB8AC3E}">
        <p14:creationId xmlns:p14="http://schemas.microsoft.com/office/powerpoint/2010/main" val="154328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881058"/>
          </a:xfrm>
        </p:spPr>
        <p:txBody>
          <a:bodyPr/>
          <a:lstStyle/>
          <a:p>
            <a:r>
              <a:rPr lang="en-US" sz="3600" dirty="0"/>
              <a:t>Dataset Curation &amp; Data Usage</a:t>
            </a:r>
            <a:br>
              <a:rPr lang="en-US" dirty="0"/>
            </a:br>
            <a:r>
              <a:rPr lang="en-US" sz="1800" dirty="0"/>
              <a:t>(6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10</a:t>
            </a:fld>
            <a:endParaRPr lang="en-US" dirty="0"/>
          </a:p>
        </p:txBody>
      </p:sp>
      <p:pic>
        <p:nvPicPr>
          <p:cNvPr id="5" name="Picture 4">
            <a:extLst>
              <a:ext uri="{FF2B5EF4-FFF2-40B4-BE49-F238E27FC236}">
                <a16:creationId xmlns:a16="http://schemas.microsoft.com/office/drawing/2014/main" id="{260CE193-0A71-1CD4-CB5A-148D4E107074}"/>
              </a:ext>
            </a:extLst>
          </p:cNvPr>
          <p:cNvPicPr>
            <a:picLocks noChangeAspect="1"/>
          </p:cNvPicPr>
          <p:nvPr/>
        </p:nvPicPr>
        <p:blipFill>
          <a:blip r:embed="rId2"/>
          <a:stretch>
            <a:fillRect/>
          </a:stretch>
        </p:blipFill>
        <p:spPr>
          <a:xfrm>
            <a:off x="76200" y="1752600"/>
            <a:ext cx="8991600" cy="3213622"/>
          </a:xfrm>
          <a:prstGeom prst="rect">
            <a:avLst/>
          </a:prstGeom>
          <a:ln w="12700">
            <a:solidFill>
              <a:schemeClr val="accent6">
                <a:lumMod val="50000"/>
              </a:schemeClr>
            </a:solidFill>
          </a:ln>
        </p:spPr>
      </p:pic>
    </p:spTree>
    <p:extLst>
      <p:ext uri="{BB962C8B-B14F-4D97-AF65-F5344CB8AC3E}">
        <p14:creationId xmlns:p14="http://schemas.microsoft.com/office/powerpoint/2010/main" val="240971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881058"/>
          </a:xfrm>
        </p:spPr>
        <p:txBody>
          <a:bodyPr/>
          <a:lstStyle/>
          <a:p>
            <a:r>
              <a:rPr lang="en-US" sz="3600" dirty="0"/>
              <a:t>Dataset Curation &amp; Data Usage</a:t>
            </a:r>
            <a:br>
              <a:rPr lang="en-US" dirty="0"/>
            </a:br>
            <a:r>
              <a:rPr lang="en-US" sz="1800" dirty="0"/>
              <a:t>(7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11</a:t>
            </a:fld>
            <a:endParaRPr lang="en-US" dirty="0"/>
          </a:p>
        </p:txBody>
      </p:sp>
      <p:pic>
        <p:nvPicPr>
          <p:cNvPr id="6" name="Picture 5">
            <a:extLst>
              <a:ext uri="{FF2B5EF4-FFF2-40B4-BE49-F238E27FC236}">
                <a16:creationId xmlns:a16="http://schemas.microsoft.com/office/drawing/2014/main" id="{581665DC-E9B9-B492-6B59-4B589F5BA482}"/>
              </a:ext>
            </a:extLst>
          </p:cNvPr>
          <p:cNvPicPr>
            <a:picLocks noChangeAspect="1"/>
          </p:cNvPicPr>
          <p:nvPr/>
        </p:nvPicPr>
        <p:blipFill>
          <a:blip r:embed="rId2"/>
          <a:stretch>
            <a:fillRect/>
          </a:stretch>
        </p:blipFill>
        <p:spPr>
          <a:xfrm>
            <a:off x="76200" y="1462223"/>
            <a:ext cx="8991600" cy="3933554"/>
          </a:xfrm>
          <a:prstGeom prst="rect">
            <a:avLst/>
          </a:prstGeom>
          <a:ln w="12700">
            <a:solidFill>
              <a:schemeClr val="accent6">
                <a:lumMod val="50000"/>
              </a:schemeClr>
            </a:solidFill>
          </a:ln>
        </p:spPr>
      </p:pic>
    </p:spTree>
    <p:extLst>
      <p:ext uri="{BB962C8B-B14F-4D97-AF65-F5344CB8AC3E}">
        <p14:creationId xmlns:p14="http://schemas.microsoft.com/office/powerpoint/2010/main" val="223647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881058"/>
          </a:xfrm>
        </p:spPr>
        <p:txBody>
          <a:bodyPr/>
          <a:lstStyle/>
          <a:p>
            <a:r>
              <a:rPr lang="en-US" sz="3600" dirty="0"/>
              <a:t>Dataset Curation &amp; Data Usage</a:t>
            </a:r>
            <a:br>
              <a:rPr lang="en-US" dirty="0"/>
            </a:br>
            <a:r>
              <a:rPr lang="en-US" sz="1800" dirty="0"/>
              <a:t>(8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12</a:t>
            </a:fld>
            <a:endParaRPr lang="en-US" dirty="0"/>
          </a:p>
        </p:txBody>
      </p:sp>
      <p:pic>
        <p:nvPicPr>
          <p:cNvPr id="8" name="Picture 7">
            <a:extLst>
              <a:ext uri="{FF2B5EF4-FFF2-40B4-BE49-F238E27FC236}">
                <a16:creationId xmlns:a16="http://schemas.microsoft.com/office/drawing/2014/main" id="{12E3F1BA-DDF4-E0FB-DD4A-DDE0F9409BB6}"/>
              </a:ext>
            </a:extLst>
          </p:cNvPr>
          <p:cNvPicPr>
            <a:picLocks noChangeAspect="1"/>
          </p:cNvPicPr>
          <p:nvPr/>
        </p:nvPicPr>
        <p:blipFill>
          <a:blip r:embed="rId2"/>
          <a:stretch>
            <a:fillRect/>
          </a:stretch>
        </p:blipFill>
        <p:spPr>
          <a:xfrm>
            <a:off x="154010" y="1139385"/>
            <a:ext cx="8835979" cy="4579230"/>
          </a:xfrm>
          <a:prstGeom prst="rect">
            <a:avLst/>
          </a:prstGeom>
          <a:ln w="12700">
            <a:solidFill>
              <a:schemeClr val="accent6">
                <a:lumMod val="50000"/>
              </a:schemeClr>
            </a:solidFill>
          </a:ln>
        </p:spPr>
      </p:pic>
    </p:spTree>
    <p:extLst>
      <p:ext uri="{BB962C8B-B14F-4D97-AF65-F5344CB8AC3E}">
        <p14:creationId xmlns:p14="http://schemas.microsoft.com/office/powerpoint/2010/main" val="421404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(1 of 7)</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800" dirty="0"/>
              <a:t>The goal is to determine the list of schools my fiancée (PA resident), based on her background, should apply to, to maximize her chances of acceptance this cycle</a:t>
            </a:r>
          </a:p>
          <a:p>
            <a:r>
              <a:rPr lang="en-US" sz="1800" dirty="0"/>
              <a:t>This can easily be done if a means of ranking/ordering schools based on chances of acceptance exists</a:t>
            </a:r>
          </a:p>
          <a:p>
            <a:r>
              <a:rPr lang="en-US" sz="1800" dirty="0"/>
              <a:t>MCAT/total-GPA/science-GPA quantiles (quantiles of fiancée's stats relative to that respective school), and the odds of being interviewed as a PA resident, were determined to be the most important factors in estimating chances of acceptance with a school</a:t>
            </a:r>
          </a:p>
          <a:p>
            <a:r>
              <a:rPr lang="en-US" sz="1800" dirty="0"/>
              <a:t>The higher these 4 metrics, the higher the chances of acceptance into that respective school</a:t>
            </a:r>
          </a:p>
          <a:p>
            <a:r>
              <a:rPr lang="en-US" sz="1800" dirty="0"/>
              <a:t>It's hard to say which metric is more important (weighs more) than the others and by how much; however, it’s well known that a person's MCAT score is weighed more heavily by interview committees than other scores</a:t>
            </a:r>
          </a:p>
          <a:p>
            <a:r>
              <a:rPr lang="en-US" sz="1800" dirty="0"/>
              <a:t>With these 4 metrics, a pseudo-ranking algorithm was developed and used to rank/order schools based on chances of acceptance</a:t>
            </a:r>
          </a:p>
          <a:p>
            <a:r>
              <a:rPr lang="en-US" sz="1800" b="1" dirty="0"/>
              <a:t>First, these 4 metrics will be further explained…</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13</a:t>
            </a:fld>
            <a:endParaRPr lang="en-US" dirty="0"/>
          </a:p>
        </p:txBody>
      </p:sp>
    </p:spTree>
    <p:extLst>
      <p:ext uri="{BB962C8B-B14F-4D97-AF65-F5344CB8AC3E}">
        <p14:creationId xmlns:p14="http://schemas.microsoft.com/office/powerpoint/2010/main" val="27478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(2 of 7)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800" dirty="0"/>
              <a:t>We are only given the 10/25/50/75/90 % quantile values for each school</a:t>
            </a:r>
          </a:p>
          <a:p>
            <a:r>
              <a:rPr lang="en-US" sz="1800" dirty="0"/>
              <a:t>The goal is to estimate which quantile the user's stats belong to for each test for each school</a:t>
            </a:r>
          </a:p>
          <a:p>
            <a:r>
              <a:rPr lang="en-US" sz="1800" dirty="0"/>
              <a:t>If we can determine the difference between Q2 and Q1, and Q3 and Q2 are roughly equal (in other words, if (Q2 - Q1) / (Q3 - Q2) is roughly equal to 1), then we can conclude the distribution is roughly normal and can </a:t>
            </a:r>
            <a:r>
              <a:rPr lang="en-US" sz="1800" b="1" dirty="0"/>
              <a:t>estimate the mean/std accordingly to further calculate the quantiles of the user's stats for that respective school</a:t>
            </a:r>
          </a:p>
          <a:p>
            <a:r>
              <a:rPr lang="en-US" sz="1800" dirty="0"/>
              <a:t>In other words, if roughly normal, we could say:</a:t>
            </a:r>
          </a:p>
          <a:p>
            <a:pPr lvl="1"/>
            <a:r>
              <a:rPr lang="en-US" sz="1400" dirty="0"/>
              <a:t>mean = median</a:t>
            </a:r>
          </a:p>
          <a:p>
            <a:pPr lvl="1"/>
            <a:r>
              <a:rPr lang="en-US" sz="1400" dirty="0"/>
              <a:t>std = (Q2 − Q1) / 0.674 = (Q3 − Q2) / 0.674</a:t>
            </a:r>
          </a:p>
          <a:p>
            <a:endParaRPr lang="en-US" sz="1800" b="1"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14</a:t>
            </a:fld>
            <a:endParaRPr lang="en-US" dirty="0"/>
          </a:p>
        </p:txBody>
      </p:sp>
    </p:spTree>
    <p:extLst>
      <p:ext uri="{BB962C8B-B14F-4D97-AF65-F5344CB8AC3E}">
        <p14:creationId xmlns:p14="http://schemas.microsoft.com/office/powerpoint/2010/main" val="311274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(3 of 7) </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15</a:t>
            </a:fld>
            <a:endParaRPr lang="en-US" dirty="0"/>
          </a:p>
        </p:txBody>
      </p:sp>
      <p:pic>
        <p:nvPicPr>
          <p:cNvPr id="8" name="Picture 7">
            <a:extLst>
              <a:ext uri="{FF2B5EF4-FFF2-40B4-BE49-F238E27FC236}">
                <a16:creationId xmlns:a16="http://schemas.microsoft.com/office/drawing/2014/main" id="{F3E9F0ED-A5DF-E57B-A14E-2E2AAA82BE58}"/>
              </a:ext>
            </a:extLst>
          </p:cNvPr>
          <p:cNvPicPr>
            <a:picLocks noChangeAspect="1"/>
          </p:cNvPicPr>
          <p:nvPr/>
        </p:nvPicPr>
        <p:blipFill>
          <a:blip r:embed="rId2"/>
          <a:stretch>
            <a:fillRect/>
          </a:stretch>
        </p:blipFill>
        <p:spPr>
          <a:xfrm>
            <a:off x="209550" y="1260152"/>
            <a:ext cx="8724900" cy="4337696"/>
          </a:xfrm>
          <a:prstGeom prst="rect">
            <a:avLst/>
          </a:prstGeom>
          <a:ln w="12700">
            <a:solidFill>
              <a:schemeClr val="accent6">
                <a:lumMod val="50000"/>
              </a:schemeClr>
            </a:solidFill>
          </a:ln>
        </p:spPr>
      </p:pic>
    </p:spTree>
    <p:extLst>
      <p:ext uri="{BB962C8B-B14F-4D97-AF65-F5344CB8AC3E}">
        <p14:creationId xmlns:p14="http://schemas.microsoft.com/office/powerpoint/2010/main" val="262245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(4 of 7)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600" dirty="0"/>
              <a:t>We end up seeing the MCAT score across all schools is fairly normal, with the mean being roughly equal to the median (outliers definitely exist, which skews the distribution slightly left, since the mean is marginally greater than the median)</a:t>
            </a:r>
          </a:p>
          <a:p>
            <a:r>
              <a:rPr lang="en-US" sz="1600" dirty="0"/>
              <a:t>Similarly, the total GPA is also fairly normal, with the mean and median being roughly equal and the mean being slightly larger than the median indicating the distribution being slightly skewed left</a:t>
            </a:r>
          </a:p>
          <a:p>
            <a:r>
              <a:rPr lang="en-US" sz="1600" dirty="0"/>
              <a:t>The science GPA has some divide-by-zero issues, meaning some Q3's = Q2's, which is a phenomenon I did see in curating this dataset, but Q1/median/Q3 is pretty much the same as the total GPA, so we can conclude it is also fairly equal</a:t>
            </a:r>
          </a:p>
          <a:p>
            <a:r>
              <a:rPr lang="en-US" sz="1600" dirty="0"/>
              <a:t>All in all, we can conclude that the MCAT, total GPA, and science GPA's reported by schools are fairly normal; therefore, we can estimate the mean/std fairly accurately, which are then used to calculate what quantile's the user's stats are in for each school</a:t>
            </a:r>
          </a:p>
          <a:p>
            <a:r>
              <a:rPr lang="en-US" sz="1600" dirty="0"/>
              <a:t>Stats used to calculate quantile placement relative to each school:</a:t>
            </a:r>
          </a:p>
          <a:p>
            <a:pPr lvl="1"/>
            <a:r>
              <a:rPr lang="en-US" sz="1200" dirty="0"/>
              <a:t>MCAT = 512</a:t>
            </a:r>
          </a:p>
          <a:p>
            <a:pPr lvl="1"/>
            <a:r>
              <a:rPr lang="en-US" sz="1200" dirty="0"/>
              <a:t>Total GPA = 3.69</a:t>
            </a:r>
          </a:p>
          <a:p>
            <a:pPr lvl="1"/>
            <a:r>
              <a:rPr lang="en-US" sz="1200" dirty="0"/>
              <a:t>Science GPA = 3.48</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16</a:t>
            </a:fld>
            <a:endParaRPr lang="en-US" dirty="0"/>
          </a:p>
        </p:txBody>
      </p:sp>
    </p:spTree>
    <p:extLst>
      <p:ext uri="{BB962C8B-B14F-4D97-AF65-F5344CB8AC3E}">
        <p14:creationId xmlns:p14="http://schemas.microsoft.com/office/powerpoint/2010/main" val="42550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(5 of 7)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800" dirty="0"/>
              <a:t>The next step was to analyze the odds of being interviewed given the user is a PA resident</a:t>
            </a:r>
          </a:p>
          <a:p>
            <a:r>
              <a:rPr lang="en-US" sz="1800" dirty="0"/>
              <a:t>We do interviews here instead of whether or not they matriculated, because it is common knowledge that no one will turn down an interview, but people most certainly turn down out-of-state schools (assuming they got offers elsewhere) due to inflated out-of-state tuition prices</a:t>
            </a:r>
          </a:p>
          <a:p>
            <a:r>
              <a:rPr lang="en-US" sz="1800" dirty="0"/>
              <a:t>In other words, the odds of matriculation are potentially more biased than the odds of being interviewed</a:t>
            </a:r>
          </a:p>
          <a:p>
            <a:r>
              <a:rPr lang="en-US" sz="1800" dirty="0"/>
              <a:t>3 schools had no interview data, so their matriculation data was used in-place for a rough estimate of what their interview data might be</a:t>
            </a:r>
          </a:p>
          <a:p>
            <a:r>
              <a:rPr lang="en-US" sz="1800" dirty="0"/>
              <a:t>Since it was only 3 schools, this imputation method is fine</a:t>
            </a:r>
          </a:p>
          <a:p>
            <a:r>
              <a:rPr lang="en-US" sz="1800" dirty="0"/>
              <a:t>Any odds(interview | PA resident) &gt;= 1 is great, because it means you are that many times more likely to get interviewed purely based on living in PA than if you didn’t live in PA</a:t>
            </a:r>
          </a:p>
          <a:p>
            <a:endParaRPr lang="en-US" sz="1800" dirty="0"/>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17</a:t>
            </a:fld>
            <a:endParaRPr lang="en-US" dirty="0"/>
          </a:p>
        </p:txBody>
      </p:sp>
    </p:spTree>
    <p:extLst>
      <p:ext uri="{BB962C8B-B14F-4D97-AF65-F5344CB8AC3E}">
        <p14:creationId xmlns:p14="http://schemas.microsoft.com/office/powerpoint/2010/main" val="307372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(6 of 7) </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18</a:t>
            </a:fld>
            <a:endParaRPr lang="en-US" dirty="0"/>
          </a:p>
        </p:txBody>
      </p:sp>
      <p:pic>
        <p:nvPicPr>
          <p:cNvPr id="5" name="Picture 4">
            <a:extLst>
              <a:ext uri="{FF2B5EF4-FFF2-40B4-BE49-F238E27FC236}">
                <a16:creationId xmlns:a16="http://schemas.microsoft.com/office/drawing/2014/main" id="{24AB1DE1-3DBE-9E04-2CAC-2D1F92C5DBF6}"/>
              </a:ext>
            </a:extLst>
          </p:cNvPr>
          <p:cNvPicPr>
            <a:picLocks noChangeAspect="1"/>
          </p:cNvPicPr>
          <p:nvPr/>
        </p:nvPicPr>
        <p:blipFill>
          <a:blip r:embed="rId2"/>
          <a:stretch>
            <a:fillRect/>
          </a:stretch>
        </p:blipFill>
        <p:spPr>
          <a:xfrm>
            <a:off x="209550" y="1729635"/>
            <a:ext cx="8724900" cy="3398730"/>
          </a:xfrm>
          <a:prstGeom prst="rect">
            <a:avLst/>
          </a:prstGeom>
          <a:ln w="12700">
            <a:solidFill>
              <a:schemeClr val="accent6">
                <a:lumMod val="50000"/>
              </a:schemeClr>
            </a:solidFill>
          </a:ln>
        </p:spPr>
      </p:pic>
    </p:spTree>
    <p:extLst>
      <p:ext uri="{BB962C8B-B14F-4D97-AF65-F5344CB8AC3E}">
        <p14:creationId xmlns:p14="http://schemas.microsoft.com/office/powerpoint/2010/main" val="132685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Analytic Approach</a:t>
            </a:r>
            <a:br>
              <a:rPr lang="en-US" dirty="0"/>
            </a:br>
            <a:r>
              <a:rPr lang="en-US" sz="1800" dirty="0"/>
              <a:t>(7 of 7)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800" dirty="0"/>
              <a:t>With the 4 calculated metrics, the schools can be ranked via the pseudo-ranking algorithm</a:t>
            </a:r>
          </a:p>
          <a:p>
            <a:r>
              <a:rPr lang="en-US" sz="1800" dirty="0"/>
              <a:t>The way this is done is by counting from 1.0 to 0.0 and keeping track of which schools have all 4 metrics greater than or equal to the counter (a sort of quantile threshold)</a:t>
            </a:r>
          </a:p>
          <a:p>
            <a:r>
              <a:rPr lang="en-US" sz="1800" dirty="0"/>
              <a:t>This allows us to determine which schools fall at a specific quantile</a:t>
            </a:r>
          </a:p>
          <a:p>
            <a:r>
              <a:rPr lang="en-US" sz="1800" dirty="0"/>
              <a:t>If multiple schools fall at a specific quantile, they are sorted by the above 4 metrics in order (so sorted first by MCAT quantile because we can generally say its most important, then by total-GPA quantile, then science-GPA quantile, and finally by Odds)</a:t>
            </a:r>
          </a:p>
          <a:p>
            <a:r>
              <a:rPr lang="en-US" sz="1800" dirty="0"/>
              <a:t>The result is a pseudo-ranking of schools from best (rank 1) to worst (rank 139) chances of acceptance</a:t>
            </a:r>
          </a:p>
          <a:p>
            <a:endParaRPr lang="en-US" sz="1800" dirty="0"/>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19</a:t>
            </a:fld>
            <a:endParaRPr lang="en-US" dirty="0"/>
          </a:p>
        </p:txBody>
      </p:sp>
    </p:spTree>
    <p:extLst>
      <p:ext uri="{BB962C8B-B14F-4D97-AF65-F5344CB8AC3E}">
        <p14:creationId xmlns:p14="http://schemas.microsoft.com/office/powerpoint/2010/main" val="303049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685800" y="115087"/>
            <a:ext cx="7772400" cy="1027914"/>
          </a:xfrm>
        </p:spPr>
        <p:txBody>
          <a:bodyPr/>
          <a:lstStyle/>
          <a:p>
            <a:r>
              <a:rPr lang="en-US" sz="3600" dirty="0"/>
              <a:t>AUTHOR &amp; Background</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a:t>
            </a:fld>
            <a:endParaRPr lang="en-US" dirty="0"/>
          </a:p>
        </p:txBody>
      </p:sp>
      <p:sp>
        <p:nvSpPr>
          <p:cNvPr id="10" name="Content Placeholder 2">
            <a:extLst>
              <a:ext uri="{FF2B5EF4-FFF2-40B4-BE49-F238E27FC236}">
                <a16:creationId xmlns:a16="http://schemas.microsoft.com/office/drawing/2014/main" id="{C56AC7AB-7AB4-696B-F71F-D97641822661}"/>
              </a:ext>
            </a:extLst>
          </p:cNvPr>
          <p:cNvSpPr>
            <a:spLocks noGrp="1"/>
          </p:cNvSpPr>
          <p:nvPr>
            <p:ph sz="quarter" idx="13"/>
          </p:nvPr>
        </p:nvSpPr>
        <p:spPr>
          <a:xfrm>
            <a:off x="76200" y="1371600"/>
            <a:ext cx="8991600" cy="4419600"/>
          </a:xfrm>
        </p:spPr>
        <p:txBody>
          <a:bodyPr/>
          <a:lstStyle/>
          <a:p>
            <a:r>
              <a:rPr lang="en-US" sz="1800" dirty="0"/>
              <a:t>Michael Welsh (</a:t>
            </a:r>
            <a:r>
              <a:rPr lang="en-US" sz="1800" dirty="0">
                <a:hlinkClick r:id="rId2"/>
              </a:rPr>
              <a:t>mjw467@drexel.edu</a:t>
            </a:r>
            <a:r>
              <a:rPr lang="en-US" sz="1800" dirty="0"/>
              <a:t>) – CHOP Researcher</a:t>
            </a:r>
          </a:p>
        </p:txBody>
      </p:sp>
    </p:spTree>
    <p:extLst>
      <p:ext uri="{BB962C8B-B14F-4D97-AF65-F5344CB8AC3E}">
        <p14:creationId xmlns:p14="http://schemas.microsoft.com/office/powerpoint/2010/main" val="2319153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Results</a:t>
            </a:r>
            <a:br>
              <a:rPr lang="en-US" dirty="0"/>
            </a:br>
            <a:r>
              <a:rPr lang="en-US" sz="1800" dirty="0"/>
              <a:t>(1 of 5)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1"/>
            <a:ext cx="8991600" cy="1015088"/>
          </a:xfrm>
        </p:spPr>
        <p:txBody>
          <a:bodyPr/>
          <a:lstStyle/>
          <a:p>
            <a:r>
              <a:rPr lang="en-US" sz="1800" dirty="0"/>
              <a:t>I first analyze the rankings by state using a choropleth map</a:t>
            </a:r>
          </a:p>
          <a:p>
            <a:r>
              <a:rPr lang="en-US" sz="1800" dirty="0"/>
              <a:t>It's apparent that the northeast, south, and west-coast states have schools that have the greatest chances of acceptance</a:t>
            </a:r>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20</a:t>
            </a:fld>
            <a:endParaRPr lang="en-US" dirty="0"/>
          </a:p>
        </p:txBody>
      </p:sp>
      <p:pic>
        <p:nvPicPr>
          <p:cNvPr id="6" name="Picture 5">
            <a:extLst>
              <a:ext uri="{FF2B5EF4-FFF2-40B4-BE49-F238E27FC236}">
                <a16:creationId xmlns:a16="http://schemas.microsoft.com/office/drawing/2014/main" id="{0AB78B04-DA4C-8D7A-0A23-E5AFD04785CD}"/>
              </a:ext>
            </a:extLst>
          </p:cNvPr>
          <p:cNvPicPr>
            <a:picLocks noChangeAspect="1"/>
          </p:cNvPicPr>
          <p:nvPr/>
        </p:nvPicPr>
        <p:blipFill>
          <a:blip r:embed="rId2"/>
          <a:stretch>
            <a:fillRect/>
          </a:stretch>
        </p:blipFill>
        <p:spPr>
          <a:xfrm>
            <a:off x="1028700" y="2438400"/>
            <a:ext cx="7086600" cy="3257709"/>
          </a:xfrm>
          <a:prstGeom prst="rect">
            <a:avLst/>
          </a:prstGeom>
          <a:ln w="12700">
            <a:solidFill>
              <a:schemeClr val="accent6">
                <a:lumMod val="50000"/>
              </a:schemeClr>
            </a:solidFill>
          </a:ln>
        </p:spPr>
      </p:pic>
    </p:spTree>
    <p:extLst>
      <p:ext uri="{BB962C8B-B14F-4D97-AF65-F5344CB8AC3E}">
        <p14:creationId xmlns:p14="http://schemas.microsoft.com/office/powerpoint/2010/main" val="309469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Results</a:t>
            </a:r>
            <a:br>
              <a:rPr lang="en-US" dirty="0"/>
            </a:br>
            <a:r>
              <a:rPr lang="en-US" sz="1800" dirty="0"/>
              <a:t>(2 of 5)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1"/>
            <a:ext cx="8991600" cy="457200"/>
          </a:xfrm>
        </p:spPr>
        <p:txBody>
          <a:bodyPr/>
          <a:lstStyle/>
          <a:p>
            <a:r>
              <a:rPr lang="en-US" sz="1800" dirty="0"/>
              <a:t>Next, I list the top 20 schools</a:t>
            </a:r>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21</a:t>
            </a:fld>
            <a:endParaRPr lang="en-US" dirty="0"/>
          </a:p>
        </p:txBody>
      </p:sp>
      <p:pic>
        <p:nvPicPr>
          <p:cNvPr id="6" name="Picture 5">
            <a:extLst>
              <a:ext uri="{FF2B5EF4-FFF2-40B4-BE49-F238E27FC236}">
                <a16:creationId xmlns:a16="http://schemas.microsoft.com/office/drawing/2014/main" id="{5D4EC2C9-E57A-954B-E9C2-9922F26DD6B1}"/>
              </a:ext>
            </a:extLst>
          </p:cNvPr>
          <p:cNvPicPr>
            <a:picLocks noChangeAspect="1"/>
          </p:cNvPicPr>
          <p:nvPr/>
        </p:nvPicPr>
        <p:blipFill>
          <a:blip r:embed="rId2"/>
          <a:stretch>
            <a:fillRect/>
          </a:stretch>
        </p:blipFill>
        <p:spPr>
          <a:xfrm>
            <a:off x="782936" y="1752600"/>
            <a:ext cx="7578127" cy="4067795"/>
          </a:xfrm>
          <a:prstGeom prst="rect">
            <a:avLst/>
          </a:prstGeom>
          <a:ln w="12700">
            <a:solidFill>
              <a:schemeClr val="accent6">
                <a:lumMod val="50000"/>
              </a:schemeClr>
            </a:solidFill>
          </a:ln>
        </p:spPr>
      </p:pic>
    </p:spTree>
    <p:extLst>
      <p:ext uri="{BB962C8B-B14F-4D97-AF65-F5344CB8AC3E}">
        <p14:creationId xmlns:p14="http://schemas.microsoft.com/office/powerpoint/2010/main" val="322347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Results</a:t>
            </a:r>
            <a:br>
              <a:rPr lang="en-US" dirty="0"/>
            </a:br>
            <a:r>
              <a:rPr lang="en-US" sz="1800" dirty="0"/>
              <a:t>(3 of 5)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1"/>
            <a:ext cx="8991600" cy="533400"/>
          </a:xfrm>
        </p:spPr>
        <p:txBody>
          <a:bodyPr/>
          <a:lstStyle/>
          <a:p>
            <a:r>
              <a:rPr lang="en-US" sz="1800" dirty="0"/>
              <a:t>Then, I list all schools in just California (we want to eventually move here)</a:t>
            </a:r>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22</a:t>
            </a:fld>
            <a:endParaRPr lang="en-US" dirty="0"/>
          </a:p>
        </p:txBody>
      </p:sp>
      <p:pic>
        <p:nvPicPr>
          <p:cNvPr id="7" name="Picture 6">
            <a:extLst>
              <a:ext uri="{FF2B5EF4-FFF2-40B4-BE49-F238E27FC236}">
                <a16:creationId xmlns:a16="http://schemas.microsoft.com/office/drawing/2014/main" id="{8A3CD900-E6E0-D3AA-437F-0C25C49BF4BC}"/>
              </a:ext>
            </a:extLst>
          </p:cNvPr>
          <p:cNvPicPr>
            <a:picLocks noChangeAspect="1"/>
          </p:cNvPicPr>
          <p:nvPr/>
        </p:nvPicPr>
        <p:blipFill>
          <a:blip r:embed="rId2"/>
          <a:stretch>
            <a:fillRect/>
          </a:stretch>
        </p:blipFill>
        <p:spPr>
          <a:xfrm>
            <a:off x="218579" y="1872559"/>
            <a:ext cx="8706842" cy="2743199"/>
          </a:xfrm>
          <a:prstGeom prst="rect">
            <a:avLst/>
          </a:prstGeom>
          <a:ln w="12700">
            <a:solidFill>
              <a:schemeClr val="accent6">
                <a:lumMod val="50000"/>
              </a:schemeClr>
            </a:solidFill>
          </a:ln>
        </p:spPr>
      </p:pic>
    </p:spTree>
    <p:extLst>
      <p:ext uri="{BB962C8B-B14F-4D97-AF65-F5344CB8AC3E}">
        <p14:creationId xmlns:p14="http://schemas.microsoft.com/office/powerpoint/2010/main" val="230587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Results</a:t>
            </a:r>
            <a:br>
              <a:rPr lang="en-US" dirty="0"/>
            </a:br>
            <a:r>
              <a:rPr lang="en-US" sz="1800" dirty="0"/>
              <a:t>(4 of 5)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1"/>
            <a:ext cx="8991600" cy="533400"/>
          </a:xfrm>
        </p:spPr>
        <p:txBody>
          <a:bodyPr/>
          <a:lstStyle/>
          <a:p>
            <a:r>
              <a:rPr lang="en-US" sz="1800" dirty="0"/>
              <a:t>Then, I list all schools in just Pennsylvania (location, in-state tuition, </a:t>
            </a:r>
            <a:r>
              <a:rPr lang="en-US" sz="1800" dirty="0" err="1"/>
              <a:t>etc</a:t>
            </a:r>
            <a:r>
              <a:rPr lang="en-US" sz="1800" dirty="0"/>
              <a:t>)</a:t>
            </a:r>
          </a:p>
          <a:p>
            <a:r>
              <a:rPr lang="en-US" sz="1800" dirty="0"/>
              <a:t>One thing worth noting is she went to PSU for her undergraduate degree; Penn State Hershey Medical School has a known bias towards Penn State undergrads and her chances of acceptance at Hershey are presumably higher than the listed metrics</a:t>
            </a:r>
          </a:p>
          <a:p>
            <a:endParaRPr lang="en-US" sz="1800" dirty="0"/>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23</a:t>
            </a:fld>
            <a:endParaRPr lang="en-US" dirty="0"/>
          </a:p>
        </p:txBody>
      </p:sp>
      <p:pic>
        <p:nvPicPr>
          <p:cNvPr id="6" name="Picture 5">
            <a:extLst>
              <a:ext uri="{FF2B5EF4-FFF2-40B4-BE49-F238E27FC236}">
                <a16:creationId xmlns:a16="http://schemas.microsoft.com/office/drawing/2014/main" id="{7FFC59BA-D638-ECCA-5389-C5AC5F3A2EE8}"/>
              </a:ext>
            </a:extLst>
          </p:cNvPr>
          <p:cNvPicPr>
            <a:picLocks noChangeAspect="1"/>
          </p:cNvPicPr>
          <p:nvPr/>
        </p:nvPicPr>
        <p:blipFill>
          <a:blip r:embed="rId2"/>
          <a:stretch>
            <a:fillRect/>
          </a:stretch>
        </p:blipFill>
        <p:spPr>
          <a:xfrm>
            <a:off x="152400" y="2829333"/>
            <a:ext cx="8839200" cy="1998496"/>
          </a:xfrm>
          <a:prstGeom prst="rect">
            <a:avLst/>
          </a:prstGeom>
          <a:ln w="12700">
            <a:solidFill>
              <a:schemeClr val="accent6">
                <a:lumMod val="50000"/>
              </a:schemeClr>
            </a:solidFill>
          </a:ln>
        </p:spPr>
      </p:pic>
    </p:spTree>
    <p:extLst>
      <p:ext uri="{BB962C8B-B14F-4D97-AF65-F5344CB8AC3E}">
        <p14:creationId xmlns:p14="http://schemas.microsoft.com/office/powerpoint/2010/main" val="312678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Results</a:t>
            </a:r>
            <a:br>
              <a:rPr lang="en-US" dirty="0"/>
            </a:br>
            <a:r>
              <a:rPr lang="en-US" sz="1800" dirty="0"/>
              <a:t>(5 of 5) </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1"/>
            <a:ext cx="8991600" cy="1015088"/>
          </a:xfrm>
        </p:spPr>
        <p:txBody>
          <a:bodyPr/>
          <a:lstStyle/>
          <a:p>
            <a:r>
              <a:rPr lang="en-US" sz="1800" dirty="0"/>
              <a:t>Finally, I perform PCA on all features (including the 4 new metrics)</a:t>
            </a:r>
          </a:p>
          <a:p>
            <a:r>
              <a:rPr lang="en-US" sz="1800" dirty="0"/>
              <a:t>It’s clear the top 20 ranked schools aren't obvious and PCA/Clustering methods provide much less insight in this context than our analytic approach</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24</a:t>
            </a:fld>
            <a:endParaRPr lang="en-US" dirty="0"/>
          </a:p>
        </p:txBody>
      </p:sp>
      <p:pic>
        <p:nvPicPr>
          <p:cNvPr id="7" name="Picture 6">
            <a:extLst>
              <a:ext uri="{FF2B5EF4-FFF2-40B4-BE49-F238E27FC236}">
                <a16:creationId xmlns:a16="http://schemas.microsoft.com/office/drawing/2014/main" id="{78BB77FA-3C85-4596-9C7B-721F0F678D8F}"/>
              </a:ext>
            </a:extLst>
          </p:cNvPr>
          <p:cNvPicPr>
            <a:picLocks noChangeAspect="1"/>
          </p:cNvPicPr>
          <p:nvPr/>
        </p:nvPicPr>
        <p:blipFill>
          <a:blip r:embed="rId2"/>
          <a:stretch>
            <a:fillRect/>
          </a:stretch>
        </p:blipFill>
        <p:spPr>
          <a:xfrm>
            <a:off x="2876895" y="2386689"/>
            <a:ext cx="3390209" cy="3367456"/>
          </a:xfrm>
          <a:prstGeom prst="rect">
            <a:avLst/>
          </a:prstGeom>
          <a:ln w="12700">
            <a:solidFill>
              <a:schemeClr val="accent6">
                <a:lumMod val="50000"/>
              </a:schemeClr>
            </a:solidFill>
          </a:ln>
        </p:spPr>
      </p:pic>
    </p:spTree>
    <p:extLst>
      <p:ext uri="{BB962C8B-B14F-4D97-AF65-F5344CB8AC3E}">
        <p14:creationId xmlns:p14="http://schemas.microsoft.com/office/powerpoint/2010/main" val="284064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685800" y="115087"/>
            <a:ext cx="7772400" cy="1027914"/>
          </a:xfrm>
        </p:spPr>
        <p:txBody>
          <a:bodyPr/>
          <a:lstStyle/>
          <a:p>
            <a:r>
              <a:rPr lang="en-US" sz="3600" dirty="0"/>
              <a:t>Limitations</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25</a:t>
            </a:fld>
            <a:endParaRPr lang="en-US" dirty="0"/>
          </a:p>
        </p:txBody>
      </p:sp>
      <p:sp>
        <p:nvSpPr>
          <p:cNvPr id="10" name="Content Placeholder 2">
            <a:extLst>
              <a:ext uri="{FF2B5EF4-FFF2-40B4-BE49-F238E27FC236}">
                <a16:creationId xmlns:a16="http://schemas.microsoft.com/office/drawing/2014/main" id="{C56AC7AB-7AB4-696B-F71F-D97641822661}"/>
              </a:ext>
            </a:extLst>
          </p:cNvPr>
          <p:cNvSpPr>
            <a:spLocks noGrp="1"/>
          </p:cNvSpPr>
          <p:nvPr>
            <p:ph sz="quarter" idx="13"/>
          </p:nvPr>
        </p:nvSpPr>
        <p:spPr>
          <a:xfrm>
            <a:off x="76200" y="1371600"/>
            <a:ext cx="8991600" cy="4419600"/>
          </a:xfrm>
        </p:spPr>
        <p:txBody>
          <a:bodyPr/>
          <a:lstStyle/>
          <a:p>
            <a:r>
              <a:rPr lang="en-US" sz="1800" dirty="0"/>
              <a:t>The hardest part of this project was the dataset curation process</a:t>
            </a:r>
          </a:p>
          <a:p>
            <a:r>
              <a:rPr lang="en-US" sz="1800" dirty="0"/>
              <a:t>It took a substantial amount of time collecting data due to the sheer number of schools and features, even with using regular expressions</a:t>
            </a:r>
          </a:p>
          <a:p>
            <a:r>
              <a:rPr lang="en-US" sz="1800" dirty="0"/>
              <a:t>AAMC's data usage policy means an automatic pipeline to download updated yearly information is prohibited, meaning this project would always require the manual data collection step if turned into a tool for other users, and I'd have to limit how information is shared to further adhere to their usage policy</a:t>
            </a:r>
          </a:p>
          <a:p>
            <a:r>
              <a:rPr lang="en-US" sz="1800" dirty="0"/>
              <a:t>Also, I did my analysis from the perspective of a PA applicant who wants to stay in the U.S, which obviously isn't representative of all applicants</a:t>
            </a:r>
          </a:p>
          <a:p>
            <a:r>
              <a:rPr lang="en-US" sz="1800" dirty="0"/>
              <a:t>All this said, I was able to produce a realistically great list of schools for my someone like my fiancée to apply to; thus, I achieved my goal</a:t>
            </a:r>
          </a:p>
        </p:txBody>
      </p:sp>
    </p:spTree>
    <p:extLst>
      <p:ext uri="{BB962C8B-B14F-4D97-AF65-F5344CB8AC3E}">
        <p14:creationId xmlns:p14="http://schemas.microsoft.com/office/powerpoint/2010/main" val="103198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7B563F-519A-066C-9A13-3BC6F10EBB0A}"/>
              </a:ext>
            </a:extLst>
          </p:cNvPr>
          <p:cNvSpPr txBox="1"/>
          <p:nvPr/>
        </p:nvSpPr>
        <p:spPr>
          <a:xfrm>
            <a:off x="487217" y="1828800"/>
            <a:ext cx="8169566" cy="707886"/>
          </a:xfrm>
          <a:prstGeom prst="rect">
            <a:avLst/>
          </a:prstGeom>
          <a:noFill/>
        </p:spPr>
        <p:txBody>
          <a:bodyPr wrap="square" rtlCol="0">
            <a:spAutoFit/>
          </a:bodyPr>
          <a:lstStyle/>
          <a:p>
            <a:pPr algn="ctr"/>
            <a:r>
              <a:rPr lang="en-US" sz="4000" dirty="0">
                <a:solidFill>
                  <a:schemeClr val="bg1"/>
                </a:solidFill>
                <a:latin typeface="+mj-lt"/>
              </a:rPr>
              <a:t>Questions?</a:t>
            </a:r>
          </a:p>
        </p:txBody>
      </p:sp>
      <p:sp>
        <p:nvSpPr>
          <p:cNvPr id="10" name="Slide Number Placeholder 9">
            <a:extLst>
              <a:ext uri="{FF2B5EF4-FFF2-40B4-BE49-F238E27FC236}">
                <a16:creationId xmlns:a16="http://schemas.microsoft.com/office/drawing/2014/main" id="{67DF272C-05F4-E83D-91E1-94281CC560D2}"/>
              </a:ext>
            </a:extLst>
          </p:cNvPr>
          <p:cNvSpPr>
            <a:spLocks noGrp="1"/>
          </p:cNvSpPr>
          <p:nvPr>
            <p:ph type="sldNum" sz="quarter" idx="4"/>
          </p:nvPr>
        </p:nvSpPr>
        <p:spPr/>
        <p:txBody>
          <a:bodyPr/>
          <a:lstStyle/>
          <a:p>
            <a:pPr algn="r"/>
            <a:r>
              <a:rPr lang="en-US"/>
              <a:t>| </a:t>
            </a:r>
            <a:fld id="{BA13C625-9B67-4A70-A9C3-06D9E61B09A6}" type="slidenum">
              <a:rPr lang="en-US" smtClean="0"/>
              <a:pPr algn="r"/>
              <a:t>26</a:t>
            </a:fld>
            <a:endParaRPr lang="en-US" dirty="0"/>
          </a:p>
        </p:txBody>
      </p:sp>
    </p:spTree>
    <p:extLst>
      <p:ext uri="{BB962C8B-B14F-4D97-AF65-F5344CB8AC3E}">
        <p14:creationId xmlns:p14="http://schemas.microsoft.com/office/powerpoint/2010/main" val="172781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685800" y="130175"/>
            <a:ext cx="7772400" cy="1024142"/>
          </a:xfrm>
        </p:spPr>
        <p:txBody>
          <a:bodyPr/>
          <a:lstStyle/>
          <a:p>
            <a:r>
              <a:rPr lang="en-US" sz="3600" dirty="0"/>
              <a:t>Overview of Project</a:t>
            </a:r>
            <a:br>
              <a:rPr lang="en-US" dirty="0"/>
            </a:br>
            <a:r>
              <a:rPr lang="en-US" sz="1800" dirty="0"/>
              <a:t>(1 of 2)</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600"/>
          </a:xfrm>
        </p:spPr>
        <p:txBody>
          <a:bodyPr/>
          <a:lstStyle/>
          <a:p>
            <a:r>
              <a:rPr lang="en-US" sz="1800" dirty="0"/>
              <a:t>Average acceptance rate out of the ~170 medical schools in the U.S. is around 5.5%</a:t>
            </a:r>
          </a:p>
          <a:p>
            <a:r>
              <a:rPr lang="en-US" sz="1800" dirty="0"/>
              <a:t>Airfare for interviewing alone can exceed $500, on top of the other hundreds of dollars to apply and send primary/secondary applications to just a single school</a:t>
            </a:r>
          </a:p>
          <a:p>
            <a:r>
              <a:rPr lang="en-US" sz="1800" dirty="0"/>
              <a:t>Despite these expenses, it's necessary to apply to 20-30 schools to get an acceptance, and for many, you cannot afford, both literally and figuratively, to not get accepted and reapply the following year</a:t>
            </a:r>
          </a:p>
          <a:p>
            <a:r>
              <a:rPr lang="en-US" sz="1800" dirty="0"/>
              <a:t>How do you pick your list of schools to maximize your chances of acceptance?</a:t>
            </a:r>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3</a:t>
            </a:fld>
            <a:endParaRPr lang="en-US" dirty="0"/>
          </a:p>
        </p:txBody>
      </p:sp>
    </p:spTree>
    <p:extLst>
      <p:ext uri="{BB962C8B-B14F-4D97-AF65-F5344CB8AC3E}">
        <p14:creationId xmlns:p14="http://schemas.microsoft.com/office/powerpoint/2010/main" val="241127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685800" y="130175"/>
            <a:ext cx="7772400" cy="1012825"/>
          </a:xfrm>
        </p:spPr>
        <p:txBody>
          <a:bodyPr/>
          <a:lstStyle/>
          <a:p>
            <a:r>
              <a:rPr lang="en-US" sz="3600" dirty="0"/>
              <a:t>Overview of Project</a:t>
            </a:r>
            <a:br>
              <a:rPr lang="en-US" dirty="0"/>
            </a:br>
            <a:r>
              <a:rPr lang="en-US" sz="1800" dirty="0"/>
              <a:t>(2 of 2)</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600"/>
          </a:xfrm>
        </p:spPr>
        <p:txBody>
          <a:bodyPr/>
          <a:lstStyle/>
          <a:p>
            <a:r>
              <a:rPr lang="en-US" sz="1800" dirty="0"/>
              <a:t>In this final project, medical school admission statistics are scraped off the Association of American Medical Colleges' (AAMC's) Medical School Admission Requirements (MSAR) website (</a:t>
            </a:r>
            <a:r>
              <a:rPr lang="en-US" sz="1800" dirty="0">
                <a:hlinkClick r:id="rId2"/>
              </a:rPr>
              <a:t>https://students-residents.aamc.org/</a:t>
            </a:r>
            <a:r>
              <a:rPr lang="en-US" sz="1800" dirty="0"/>
              <a:t>) and turned into a dataset</a:t>
            </a:r>
          </a:p>
          <a:p>
            <a:r>
              <a:rPr lang="en-US" sz="1800" dirty="0"/>
              <a:t>AAMC provides a wealth of knowledge at the school-level, but falls short of having any sort of analysis across all schools, especially tailored to individual applicants, which is the motivation behind this project</a:t>
            </a:r>
          </a:p>
          <a:p>
            <a:r>
              <a:rPr lang="en-US" sz="1800" dirty="0"/>
              <a:t>Now, this dataset includes numerous things such as MCAT (Medical College Admissions Test)/GPA quantiles, in/out-of-state acceptance rates/bias, demographics, geographics, funding and institution type, residency match rates by specialty, </a:t>
            </a:r>
            <a:r>
              <a:rPr lang="en-US" sz="1800" dirty="0" err="1"/>
              <a:t>etc</a:t>
            </a:r>
            <a:endParaRPr lang="en-US" sz="1800" dirty="0"/>
          </a:p>
          <a:p>
            <a:r>
              <a:rPr lang="en-US" sz="1800" dirty="0"/>
              <a:t>Exploratory data analysis is then performed to determine the list of schools my fiancée (PA resident), based on her background, should apply to, to maximize her chances of acceptance this cycle</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4</a:t>
            </a:fld>
            <a:endParaRPr lang="en-US" dirty="0"/>
          </a:p>
        </p:txBody>
      </p:sp>
    </p:spTree>
    <p:extLst>
      <p:ext uri="{BB962C8B-B14F-4D97-AF65-F5344CB8AC3E}">
        <p14:creationId xmlns:p14="http://schemas.microsoft.com/office/powerpoint/2010/main" val="37236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27913"/>
            <a:ext cx="8305800" cy="1015088"/>
          </a:xfrm>
        </p:spPr>
        <p:txBody>
          <a:bodyPr/>
          <a:lstStyle/>
          <a:p>
            <a:r>
              <a:rPr lang="en-US" sz="3600" dirty="0"/>
              <a:t>Dataset Curation &amp; Data Usage</a:t>
            </a:r>
            <a:br>
              <a:rPr lang="en-US" dirty="0"/>
            </a:br>
            <a:r>
              <a:rPr lang="en-US" sz="1800" dirty="0"/>
              <a:t>(1 of 8)</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599"/>
          </a:xfrm>
        </p:spPr>
        <p:txBody>
          <a:bodyPr/>
          <a:lstStyle/>
          <a:p>
            <a:r>
              <a:rPr lang="en-US" sz="1800" dirty="0"/>
              <a:t>AAMC provides yearly reports of MSAR for every medical school in the United States and surrounding regions (such as Canada)</a:t>
            </a:r>
          </a:p>
          <a:p>
            <a:r>
              <a:rPr lang="en-US" sz="1800" dirty="0"/>
              <a:t>Accessing their data requires a subscription account</a:t>
            </a:r>
          </a:p>
          <a:p>
            <a:r>
              <a:rPr lang="en-US" sz="1800" dirty="0"/>
              <a:t>Their data usage policy states:</a:t>
            </a:r>
          </a:p>
          <a:p>
            <a:pPr lvl="1"/>
            <a:r>
              <a:rPr lang="en-US" sz="1400" dirty="0"/>
              <a:t>One can use their data for personal and non-profit educational/research purposes (so long as data sharing is restricted)</a:t>
            </a:r>
          </a:p>
          <a:p>
            <a:pPr lvl="1"/>
            <a:r>
              <a:rPr lang="en-US" sz="1400" dirty="0"/>
              <a:t>Web scraping using traditional methods is explicitly prohibited, but manual user-level scraping is allowed</a:t>
            </a:r>
          </a:p>
          <a:p>
            <a:endParaRPr lang="en-US" sz="1800"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5</a:t>
            </a:fld>
            <a:endParaRPr lang="en-US" dirty="0"/>
          </a:p>
        </p:txBody>
      </p:sp>
    </p:spTree>
    <p:extLst>
      <p:ext uri="{BB962C8B-B14F-4D97-AF65-F5344CB8AC3E}">
        <p14:creationId xmlns:p14="http://schemas.microsoft.com/office/powerpoint/2010/main" val="15985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957258"/>
          </a:xfrm>
        </p:spPr>
        <p:txBody>
          <a:bodyPr/>
          <a:lstStyle/>
          <a:p>
            <a:r>
              <a:rPr lang="en-US" sz="3600" dirty="0"/>
              <a:t>Dataset Curation &amp; Data Usage</a:t>
            </a:r>
            <a:br>
              <a:rPr lang="en-US" dirty="0"/>
            </a:br>
            <a:r>
              <a:rPr lang="en-US" sz="1800" dirty="0"/>
              <a:t>(2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6</a:t>
            </a:fld>
            <a:endParaRPr lang="en-US" dirty="0"/>
          </a:p>
        </p:txBody>
      </p:sp>
      <p:pic>
        <p:nvPicPr>
          <p:cNvPr id="8" name="Picture 7">
            <a:extLst>
              <a:ext uri="{FF2B5EF4-FFF2-40B4-BE49-F238E27FC236}">
                <a16:creationId xmlns:a16="http://schemas.microsoft.com/office/drawing/2014/main" id="{D5017CCA-7130-18D3-543F-D5CAA7D2B004}"/>
              </a:ext>
            </a:extLst>
          </p:cNvPr>
          <p:cNvPicPr>
            <a:picLocks noChangeAspect="1"/>
          </p:cNvPicPr>
          <p:nvPr/>
        </p:nvPicPr>
        <p:blipFill>
          <a:blip r:embed="rId2"/>
          <a:stretch>
            <a:fillRect/>
          </a:stretch>
        </p:blipFill>
        <p:spPr>
          <a:xfrm>
            <a:off x="102881" y="1129270"/>
            <a:ext cx="8938238" cy="4599460"/>
          </a:xfrm>
          <a:prstGeom prst="rect">
            <a:avLst/>
          </a:prstGeom>
          <a:ln w="12700">
            <a:solidFill>
              <a:schemeClr val="accent6">
                <a:lumMod val="50000"/>
              </a:schemeClr>
            </a:solidFill>
          </a:ln>
        </p:spPr>
      </p:pic>
    </p:spTree>
    <p:extLst>
      <p:ext uri="{BB962C8B-B14F-4D97-AF65-F5344CB8AC3E}">
        <p14:creationId xmlns:p14="http://schemas.microsoft.com/office/powerpoint/2010/main" val="425925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881058"/>
          </a:xfrm>
        </p:spPr>
        <p:txBody>
          <a:bodyPr/>
          <a:lstStyle/>
          <a:p>
            <a:r>
              <a:rPr lang="en-US" sz="3600" dirty="0"/>
              <a:t>Dataset Curation &amp; Data Usage</a:t>
            </a:r>
            <a:br>
              <a:rPr lang="en-US" dirty="0"/>
            </a:br>
            <a:r>
              <a:rPr lang="en-US" sz="1800" dirty="0"/>
              <a:t>(3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7</a:t>
            </a:fld>
            <a:endParaRPr lang="en-US" dirty="0"/>
          </a:p>
        </p:txBody>
      </p:sp>
      <p:pic>
        <p:nvPicPr>
          <p:cNvPr id="10" name="Picture 9">
            <a:extLst>
              <a:ext uri="{FF2B5EF4-FFF2-40B4-BE49-F238E27FC236}">
                <a16:creationId xmlns:a16="http://schemas.microsoft.com/office/drawing/2014/main" id="{AC43413F-51B8-FB67-4446-E6D770E07500}"/>
              </a:ext>
            </a:extLst>
          </p:cNvPr>
          <p:cNvPicPr>
            <a:picLocks noChangeAspect="1"/>
          </p:cNvPicPr>
          <p:nvPr/>
        </p:nvPicPr>
        <p:blipFill>
          <a:blip r:embed="rId2"/>
          <a:stretch>
            <a:fillRect/>
          </a:stretch>
        </p:blipFill>
        <p:spPr>
          <a:xfrm>
            <a:off x="330237" y="1129269"/>
            <a:ext cx="8483525" cy="4599461"/>
          </a:xfrm>
          <a:prstGeom prst="rect">
            <a:avLst/>
          </a:prstGeom>
          <a:ln w="12700">
            <a:solidFill>
              <a:schemeClr val="accent6">
                <a:lumMod val="50000"/>
              </a:schemeClr>
            </a:solidFill>
          </a:ln>
        </p:spPr>
      </p:pic>
    </p:spTree>
    <p:extLst>
      <p:ext uri="{BB962C8B-B14F-4D97-AF65-F5344CB8AC3E}">
        <p14:creationId xmlns:p14="http://schemas.microsoft.com/office/powerpoint/2010/main" val="391357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936625"/>
          </a:xfrm>
        </p:spPr>
        <p:txBody>
          <a:bodyPr/>
          <a:lstStyle/>
          <a:p>
            <a:r>
              <a:rPr lang="en-US" sz="3600" dirty="0"/>
              <a:t>Dataset Curation &amp; Data Usage</a:t>
            </a:r>
            <a:br>
              <a:rPr lang="en-US" dirty="0"/>
            </a:br>
            <a:r>
              <a:rPr lang="en-US" sz="1800" dirty="0"/>
              <a:t>(4 of 8)</a:t>
            </a:r>
            <a:endParaRPr lang="en-US" dirty="0"/>
          </a:p>
        </p:txBody>
      </p:sp>
      <p:sp>
        <p:nvSpPr>
          <p:cNvPr id="3" name="Content Placeholder 2">
            <a:extLst>
              <a:ext uri="{FF2B5EF4-FFF2-40B4-BE49-F238E27FC236}">
                <a16:creationId xmlns:a16="http://schemas.microsoft.com/office/drawing/2014/main" id="{4F6EE50F-914F-03AC-A423-C66258E2634A}"/>
              </a:ext>
            </a:extLst>
          </p:cNvPr>
          <p:cNvSpPr>
            <a:spLocks noGrp="1"/>
          </p:cNvSpPr>
          <p:nvPr>
            <p:ph sz="quarter" idx="13"/>
          </p:nvPr>
        </p:nvSpPr>
        <p:spPr>
          <a:xfrm>
            <a:off x="76200" y="1371600"/>
            <a:ext cx="8991600" cy="4419600"/>
          </a:xfrm>
        </p:spPr>
        <p:txBody>
          <a:bodyPr/>
          <a:lstStyle/>
          <a:p>
            <a:r>
              <a:rPr lang="en-US" sz="1600" dirty="0"/>
              <a:t>For each school, I manually copy/pasted the entire associated webpage text into a standalone text file</a:t>
            </a:r>
          </a:p>
          <a:p>
            <a:r>
              <a:rPr lang="en-US" sz="1600" dirty="0"/>
              <a:t>Then, using regular expressions and some python wizardry, I parsed each text file representing each school and created a usable CSV file</a:t>
            </a:r>
          </a:p>
          <a:p>
            <a:r>
              <a:rPr lang="en-US" sz="1600" dirty="0"/>
              <a:t>Some manual intervention was required for some schools that have inconsistent formats in some features</a:t>
            </a:r>
          </a:p>
          <a:p>
            <a:r>
              <a:rPr lang="en-US" sz="1600" dirty="0"/>
              <a:t>The only strictly-manual recording needing to be done was of the GPA/science GPA quantiles and if any applicants matriculated from Pennsylvania (due to regular expression limitations and a lack of standardized format on their website)</a:t>
            </a:r>
          </a:p>
          <a:p>
            <a:r>
              <a:rPr lang="en-US" sz="1600" dirty="0"/>
              <a:t>During curation, some medical schools were excluded by default because they did not meet the following inclusion criteria:</a:t>
            </a:r>
          </a:p>
          <a:p>
            <a:pPr lvl="1"/>
            <a:r>
              <a:rPr lang="en-US" sz="1200" dirty="0"/>
              <a:t>School must have provided data (some schools didn't because they were just founded or are stingy)</a:t>
            </a:r>
          </a:p>
          <a:p>
            <a:pPr lvl="1"/>
            <a:r>
              <a:rPr lang="en-US" sz="1200" dirty="0"/>
              <a:t>School must be in the U.S</a:t>
            </a:r>
          </a:p>
          <a:p>
            <a:pPr lvl="1"/>
            <a:r>
              <a:rPr lang="en-US" sz="1200" dirty="0"/>
              <a:t>If the school is not in PA, then it must accept out-of-state students</a:t>
            </a:r>
          </a:p>
          <a:p>
            <a:r>
              <a:rPr lang="en-US" sz="1600" dirty="0"/>
              <a:t>The end result was a dataset of </a:t>
            </a:r>
            <a:r>
              <a:rPr lang="en-US" sz="1600" b="1" dirty="0"/>
              <a:t>139 schools</a:t>
            </a:r>
            <a:r>
              <a:rPr lang="en-US" sz="1600" dirty="0"/>
              <a:t> and </a:t>
            </a:r>
            <a:r>
              <a:rPr lang="en-US" sz="1600" b="1" dirty="0"/>
              <a:t>152 features</a:t>
            </a:r>
          </a:p>
          <a:p>
            <a:r>
              <a:rPr lang="en-US" sz="1600" b="1" dirty="0"/>
              <a:t>Despite all these features, only a small subset was determined useful in this analysis</a:t>
            </a:r>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8</a:t>
            </a:fld>
            <a:endParaRPr lang="en-US" dirty="0"/>
          </a:p>
        </p:txBody>
      </p:sp>
    </p:spTree>
    <p:extLst>
      <p:ext uri="{BB962C8B-B14F-4D97-AF65-F5344CB8AC3E}">
        <p14:creationId xmlns:p14="http://schemas.microsoft.com/office/powerpoint/2010/main" val="294223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BB49-DEFF-4A77-C50D-29FE2AA659A4}"/>
              </a:ext>
            </a:extLst>
          </p:cNvPr>
          <p:cNvSpPr>
            <a:spLocks noGrp="1"/>
          </p:cNvSpPr>
          <p:nvPr>
            <p:ph type="title"/>
          </p:nvPr>
        </p:nvSpPr>
        <p:spPr>
          <a:xfrm>
            <a:off x="419100" y="130175"/>
            <a:ext cx="8305800" cy="881058"/>
          </a:xfrm>
        </p:spPr>
        <p:txBody>
          <a:bodyPr/>
          <a:lstStyle/>
          <a:p>
            <a:r>
              <a:rPr lang="en-US" sz="3600" dirty="0"/>
              <a:t>Dataset Curation &amp; Data Usage</a:t>
            </a:r>
            <a:br>
              <a:rPr lang="en-US" dirty="0"/>
            </a:br>
            <a:r>
              <a:rPr lang="en-US" sz="1800" dirty="0"/>
              <a:t>(5 of 8)</a:t>
            </a:r>
            <a:endParaRPr lang="en-US" dirty="0"/>
          </a:p>
        </p:txBody>
      </p:sp>
      <p:sp>
        <p:nvSpPr>
          <p:cNvPr id="4" name="Slide Number Placeholder 3">
            <a:extLst>
              <a:ext uri="{FF2B5EF4-FFF2-40B4-BE49-F238E27FC236}">
                <a16:creationId xmlns:a16="http://schemas.microsoft.com/office/drawing/2014/main" id="{62CA7507-226F-C46B-7250-EBCF191BAFBA}"/>
              </a:ext>
            </a:extLst>
          </p:cNvPr>
          <p:cNvSpPr>
            <a:spLocks noGrp="1"/>
          </p:cNvSpPr>
          <p:nvPr>
            <p:ph type="sldNum" sz="quarter" idx="4"/>
          </p:nvPr>
        </p:nvSpPr>
        <p:spPr/>
        <p:txBody>
          <a:bodyPr/>
          <a:lstStyle/>
          <a:p>
            <a:pPr algn="r"/>
            <a:r>
              <a:rPr lang="en-US"/>
              <a:t>| </a:t>
            </a:r>
            <a:fld id="{BA13C625-9B67-4A70-A9C3-06D9E61B09A6}" type="slidenum">
              <a:rPr lang="en-US" smtClean="0"/>
              <a:pPr algn="r"/>
              <a:t>9</a:t>
            </a:fld>
            <a:endParaRPr lang="en-US" dirty="0"/>
          </a:p>
        </p:txBody>
      </p:sp>
      <p:pic>
        <p:nvPicPr>
          <p:cNvPr id="14" name="Picture 13">
            <a:extLst>
              <a:ext uri="{FF2B5EF4-FFF2-40B4-BE49-F238E27FC236}">
                <a16:creationId xmlns:a16="http://schemas.microsoft.com/office/drawing/2014/main" id="{1ACE7CC8-5909-1068-345E-C5FDA672F8FF}"/>
              </a:ext>
            </a:extLst>
          </p:cNvPr>
          <p:cNvPicPr>
            <a:picLocks noChangeAspect="1"/>
          </p:cNvPicPr>
          <p:nvPr/>
        </p:nvPicPr>
        <p:blipFill>
          <a:blip r:embed="rId2"/>
          <a:stretch>
            <a:fillRect/>
          </a:stretch>
        </p:blipFill>
        <p:spPr>
          <a:xfrm>
            <a:off x="1338958" y="1257300"/>
            <a:ext cx="3038629" cy="4343400"/>
          </a:xfrm>
          <a:prstGeom prst="rect">
            <a:avLst/>
          </a:prstGeom>
          <a:ln w="12700">
            <a:solidFill>
              <a:schemeClr val="accent6">
                <a:lumMod val="50000"/>
              </a:schemeClr>
            </a:solidFill>
          </a:ln>
        </p:spPr>
      </p:pic>
      <p:pic>
        <p:nvPicPr>
          <p:cNvPr id="16" name="Picture 15">
            <a:extLst>
              <a:ext uri="{FF2B5EF4-FFF2-40B4-BE49-F238E27FC236}">
                <a16:creationId xmlns:a16="http://schemas.microsoft.com/office/drawing/2014/main" id="{AD1368C8-ECE5-E006-4840-9BB0E0D47DF9}"/>
              </a:ext>
            </a:extLst>
          </p:cNvPr>
          <p:cNvPicPr>
            <a:picLocks noChangeAspect="1"/>
          </p:cNvPicPr>
          <p:nvPr/>
        </p:nvPicPr>
        <p:blipFill>
          <a:blip r:embed="rId3"/>
          <a:stretch>
            <a:fillRect/>
          </a:stretch>
        </p:blipFill>
        <p:spPr>
          <a:xfrm>
            <a:off x="5410200" y="1257300"/>
            <a:ext cx="2394842" cy="4343400"/>
          </a:xfrm>
          <a:prstGeom prst="rect">
            <a:avLst/>
          </a:prstGeom>
          <a:ln w="12700">
            <a:solidFill>
              <a:schemeClr val="accent6">
                <a:lumMod val="50000"/>
              </a:schemeClr>
            </a:solidFill>
          </a:ln>
        </p:spPr>
      </p:pic>
    </p:spTree>
    <p:extLst>
      <p:ext uri="{BB962C8B-B14F-4D97-AF65-F5344CB8AC3E}">
        <p14:creationId xmlns:p14="http://schemas.microsoft.com/office/powerpoint/2010/main" val="4059963882"/>
      </p:ext>
    </p:extLst>
  </p:cSld>
  <p:clrMapOvr>
    <a:masterClrMapping/>
  </p:clrMapOvr>
</p:sld>
</file>

<file path=ppt/theme/theme1.xml><?xml version="1.0" encoding="utf-8"?>
<a:theme xmlns:a="http://schemas.openxmlformats.org/drawingml/2006/main" name="basic ischool ppt template is018">
  <a:themeElements>
    <a:clrScheme name="Custom 4">
      <a:dk1>
        <a:srgbClr val="FFC600"/>
      </a:dk1>
      <a:lt1>
        <a:srgbClr val="FFFFFF"/>
      </a:lt1>
      <a:dk2>
        <a:srgbClr val="003478"/>
      </a:dk2>
      <a:lt2>
        <a:srgbClr val="FFC600"/>
      </a:lt2>
      <a:accent1>
        <a:srgbClr val="75AADB"/>
      </a:accent1>
      <a:accent2>
        <a:srgbClr val="9C182F"/>
      </a:accent2>
      <a:accent3>
        <a:srgbClr val="959300"/>
      </a:accent3>
      <a:accent4>
        <a:srgbClr val="006098"/>
      </a:accent4>
      <a:accent5>
        <a:srgbClr val="FF7D00"/>
      </a:accent5>
      <a:accent6>
        <a:srgbClr val="3F3F3F"/>
      </a:accent6>
      <a:hlink>
        <a:srgbClr val="595959"/>
      </a:hlink>
      <a:folHlink>
        <a:srgbClr val="7F7F7F"/>
      </a:folHlink>
    </a:clrScheme>
    <a:fontScheme name="ischool">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dirty="0" smtClean="0">
            <a:solidFill>
              <a:schemeClr val="bg1"/>
            </a:solidFill>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 ischool ppt template is018.potx</Template>
  <TotalTime>1671</TotalTime>
  <Words>1912</Words>
  <Application>Microsoft Office PowerPoint</Application>
  <PresentationFormat>On-screen Show (4:3)</PresentationFormat>
  <Paragraphs>121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basic ischool ppt template is018</vt:lpstr>
      <vt:lpstr>PowerPoint Presentation</vt:lpstr>
      <vt:lpstr>AUTHOR &amp; Background</vt:lpstr>
      <vt:lpstr>Overview of Project (1 of 2)</vt:lpstr>
      <vt:lpstr>Overview of Project (2 of 2)</vt:lpstr>
      <vt:lpstr>Dataset Curation &amp; Data Usage (1 of 8)</vt:lpstr>
      <vt:lpstr>Dataset Curation &amp; Data Usage (2 of 8)</vt:lpstr>
      <vt:lpstr>Dataset Curation &amp; Data Usage (3 of 8)</vt:lpstr>
      <vt:lpstr>Dataset Curation &amp; Data Usage (4 of 8)</vt:lpstr>
      <vt:lpstr>Dataset Curation &amp; Data Usage (5 of 8)</vt:lpstr>
      <vt:lpstr>Dataset Curation &amp; Data Usage (6 of 8)</vt:lpstr>
      <vt:lpstr>Dataset Curation &amp; Data Usage (7 of 8)</vt:lpstr>
      <vt:lpstr>Dataset Curation &amp; Data Usage (8 of 8)</vt:lpstr>
      <vt:lpstr>Analytic Approach (1 of 7)</vt:lpstr>
      <vt:lpstr>Analytic Approach (2 of 7) </vt:lpstr>
      <vt:lpstr>Analytic Approach (3 of 7) </vt:lpstr>
      <vt:lpstr>Analytic Approach (4 of 7) </vt:lpstr>
      <vt:lpstr>Analytic Approach (5 of 7) </vt:lpstr>
      <vt:lpstr>Analytic Approach (6 of 7) </vt:lpstr>
      <vt:lpstr>Analytic Approach (7 of 7) </vt:lpstr>
      <vt:lpstr>Results (1 of 5) </vt:lpstr>
      <vt:lpstr>Results (2 of 5) </vt:lpstr>
      <vt:lpstr>Results (3 of 5) </vt:lpstr>
      <vt:lpstr>Results (4 of 5) </vt:lpstr>
      <vt:lpstr>Results (5 of 5) </vt:lpstr>
      <vt:lpstr>Limitations</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khowland</dc:creator>
  <cp:lastModifiedBy>Welsh,Michael</cp:lastModifiedBy>
  <cp:revision>168</cp:revision>
  <dcterms:created xsi:type="dcterms:W3CDTF">2010-03-03T17:14:18Z</dcterms:created>
  <dcterms:modified xsi:type="dcterms:W3CDTF">2023-03-20T20:37:24Z</dcterms:modified>
</cp:coreProperties>
</file>