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1" r:id="rId3"/>
    <p:sldId id="260" r:id="rId4"/>
    <p:sldId id="259" r:id="rId5"/>
    <p:sldId id="258" r:id="rId6"/>
    <p:sldId id="257" r:id="rId7"/>
    <p:sldId id="264" r:id="rId8"/>
    <p:sldId id="262" r:id="rId9"/>
    <p:sldId id="267" r:id="rId10"/>
    <p:sldId id="265" r:id="rId11"/>
    <p:sldId id="274" r:id="rId12"/>
    <p:sldId id="273" r:id="rId13"/>
    <p:sldId id="266" r:id="rId14"/>
    <p:sldId id="272" r:id="rId15"/>
    <p:sldId id="268" r:id="rId16"/>
    <p:sldId id="276" r:id="rId17"/>
    <p:sldId id="277" r:id="rId18"/>
    <p:sldId id="269" r:id="rId19"/>
    <p:sldId id="275" r:id="rId20"/>
    <p:sldId id="270"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2949" autoAdjust="0"/>
  </p:normalViewPr>
  <p:slideViewPr>
    <p:cSldViewPr snapToGrid="0">
      <p:cViewPr>
        <p:scale>
          <a:sx n="75" d="100"/>
          <a:sy n="75" d="100"/>
        </p:scale>
        <p:origin x="1584" y="672"/>
      </p:cViewPr>
      <p:guideLst/>
    </p:cSldViewPr>
  </p:slideViewPr>
  <p:notesTextViewPr>
    <p:cViewPr>
      <p:scale>
        <a:sx n="33" d="100"/>
        <a:sy n="33"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6DDED0-5445-4163-83C0-A44148C3AC3B}" type="datetimeFigureOut">
              <a:rPr lang="en-US" smtClean="0"/>
              <a:t>12/13/2019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0B7D41-E24A-47B1-B347-1D0B4B1D53AC}" type="slidenum">
              <a:rPr lang="en-US" smtClean="0"/>
              <a:t>‹#›</a:t>
            </a:fld>
            <a:endParaRPr lang="en-US"/>
          </a:p>
        </p:txBody>
      </p:sp>
    </p:spTree>
    <p:extLst>
      <p:ext uri="{BB962C8B-B14F-4D97-AF65-F5344CB8AC3E}">
        <p14:creationId xmlns:p14="http://schemas.microsoft.com/office/powerpoint/2010/main" val="1071539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defRPr/>
            </a:pPr>
            <a:endParaRPr lang="en-US"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dirty="0"/>
          </a:p>
        </p:txBody>
      </p:sp>
      <p:sp>
        <p:nvSpPr>
          <p:cNvPr id="4" name="Slide Number Placeholder 3"/>
          <p:cNvSpPr>
            <a:spLocks noGrp="1"/>
          </p:cNvSpPr>
          <p:nvPr>
            <p:ph type="sldNum" sz="quarter" idx="5"/>
          </p:nvPr>
        </p:nvSpPr>
        <p:spPr/>
        <p:txBody>
          <a:bodyPr/>
          <a:lstStyle/>
          <a:p>
            <a:fld id="{630B7D41-E24A-47B1-B347-1D0B4B1D53AC}" type="slidenum">
              <a:rPr lang="en-US" smtClean="0"/>
              <a:t>9</a:t>
            </a:fld>
            <a:endParaRPr lang="en-US"/>
          </a:p>
        </p:txBody>
      </p:sp>
    </p:spTree>
    <p:extLst>
      <p:ext uri="{BB962C8B-B14F-4D97-AF65-F5344CB8AC3E}">
        <p14:creationId xmlns:p14="http://schemas.microsoft.com/office/powerpoint/2010/main" val="3190145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0B7D41-E24A-47B1-B347-1D0B4B1D53AC}" type="slidenum">
              <a:rPr lang="en-US" smtClean="0"/>
              <a:t>19</a:t>
            </a:fld>
            <a:endParaRPr lang="en-US"/>
          </a:p>
        </p:txBody>
      </p:sp>
    </p:spTree>
    <p:extLst>
      <p:ext uri="{BB962C8B-B14F-4D97-AF65-F5344CB8AC3E}">
        <p14:creationId xmlns:p14="http://schemas.microsoft.com/office/powerpoint/2010/main" val="2496542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0B7D41-E24A-47B1-B347-1D0B4B1D53AC}" type="slidenum">
              <a:rPr lang="en-US" smtClean="0"/>
              <a:t>20</a:t>
            </a:fld>
            <a:endParaRPr lang="en-US"/>
          </a:p>
        </p:txBody>
      </p:sp>
    </p:spTree>
    <p:extLst>
      <p:ext uri="{BB962C8B-B14F-4D97-AF65-F5344CB8AC3E}">
        <p14:creationId xmlns:p14="http://schemas.microsoft.com/office/powerpoint/2010/main" val="993468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0B7D41-E24A-47B1-B347-1D0B4B1D53AC}" type="slidenum">
              <a:rPr lang="en-US" smtClean="0"/>
              <a:t>21</a:t>
            </a:fld>
            <a:endParaRPr lang="en-US"/>
          </a:p>
        </p:txBody>
      </p:sp>
    </p:spTree>
    <p:extLst>
      <p:ext uri="{BB962C8B-B14F-4D97-AF65-F5344CB8AC3E}">
        <p14:creationId xmlns:p14="http://schemas.microsoft.com/office/powerpoint/2010/main" val="3773747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0B7D41-E24A-47B1-B347-1D0B4B1D53AC}" type="slidenum">
              <a:rPr lang="en-US" smtClean="0"/>
              <a:t>10</a:t>
            </a:fld>
            <a:endParaRPr lang="en-US"/>
          </a:p>
        </p:txBody>
      </p:sp>
    </p:spTree>
    <p:extLst>
      <p:ext uri="{BB962C8B-B14F-4D97-AF65-F5344CB8AC3E}">
        <p14:creationId xmlns:p14="http://schemas.microsoft.com/office/powerpoint/2010/main" val="4204968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0B7D41-E24A-47B1-B347-1D0B4B1D53AC}" type="slidenum">
              <a:rPr lang="en-US" smtClean="0"/>
              <a:t>11</a:t>
            </a:fld>
            <a:endParaRPr lang="en-US"/>
          </a:p>
        </p:txBody>
      </p:sp>
    </p:spTree>
    <p:extLst>
      <p:ext uri="{BB962C8B-B14F-4D97-AF65-F5344CB8AC3E}">
        <p14:creationId xmlns:p14="http://schemas.microsoft.com/office/powerpoint/2010/main" val="1956676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0B7D41-E24A-47B1-B347-1D0B4B1D53AC}" type="slidenum">
              <a:rPr lang="en-US" smtClean="0"/>
              <a:t>12</a:t>
            </a:fld>
            <a:endParaRPr lang="en-US"/>
          </a:p>
        </p:txBody>
      </p:sp>
    </p:spTree>
    <p:extLst>
      <p:ext uri="{BB962C8B-B14F-4D97-AF65-F5344CB8AC3E}">
        <p14:creationId xmlns:p14="http://schemas.microsoft.com/office/powerpoint/2010/main" val="3562133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0B7D41-E24A-47B1-B347-1D0B4B1D53AC}" type="slidenum">
              <a:rPr lang="en-US" smtClean="0"/>
              <a:t>14</a:t>
            </a:fld>
            <a:endParaRPr lang="en-US"/>
          </a:p>
        </p:txBody>
      </p:sp>
    </p:spTree>
    <p:extLst>
      <p:ext uri="{BB962C8B-B14F-4D97-AF65-F5344CB8AC3E}">
        <p14:creationId xmlns:p14="http://schemas.microsoft.com/office/powerpoint/2010/main" val="2789438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0B7D41-E24A-47B1-B347-1D0B4B1D53AC}" type="slidenum">
              <a:rPr lang="en-US" smtClean="0"/>
              <a:t>15</a:t>
            </a:fld>
            <a:endParaRPr lang="en-US"/>
          </a:p>
        </p:txBody>
      </p:sp>
    </p:spTree>
    <p:extLst>
      <p:ext uri="{BB962C8B-B14F-4D97-AF65-F5344CB8AC3E}">
        <p14:creationId xmlns:p14="http://schemas.microsoft.com/office/powerpoint/2010/main" val="1196299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0B7D41-E24A-47B1-B347-1D0B4B1D53AC}" type="slidenum">
              <a:rPr lang="en-US" smtClean="0"/>
              <a:t>16</a:t>
            </a:fld>
            <a:endParaRPr lang="en-US"/>
          </a:p>
        </p:txBody>
      </p:sp>
    </p:spTree>
    <p:extLst>
      <p:ext uri="{BB962C8B-B14F-4D97-AF65-F5344CB8AC3E}">
        <p14:creationId xmlns:p14="http://schemas.microsoft.com/office/powerpoint/2010/main" val="3430457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0B7D41-E24A-47B1-B347-1D0B4B1D53AC}" type="slidenum">
              <a:rPr lang="en-US" smtClean="0"/>
              <a:t>17</a:t>
            </a:fld>
            <a:endParaRPr lang="en-US"/>
          </a:p>
        </p:txBody>
      </p:sp>
    </p:spTree>
    <p:extLst>
      <p:ext uri="{BB962C8B-B14F-4D97-AF65-F5344CB8AC3E}">
        <p14:creationId xmlns:p14="http://schemas.microsoft.com/office/powerpoint/2010/main" val="2584100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0B7D41-E24A-47B1-B347-1D0B4B1D53AC}" type="slidenum">
              <a:rPr lang="en-US" smtClean="0"/>
              <a:t>18</a:t>
            </a:fld>
            <a:endParaRPr lang="en-US"/>
          </a:p>
        </p:txBody>
      </p:sp>
    </p:spTree>
    <p:extLst>
      <p:ext uri="{BB962C8B-B14F-4D97-AF65-F5344CB8AC3E}">
        <p14:creationId xmlns:p14="http://schemas.microsoft.com/office/powerpoint/2010/main" val="2884425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21F0E-9848-496F-A012-9F663931D7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BEFC64-D9B4-49D5-84D3-595321E3FE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41C3F2-676C-4810-AFDF-1516D206DA14}"/>
              </a:ext>
            </a:extLst>
          </p:cNvPr>
          <p:cNvSpPr>
            <a:spLocks noGrp="1"/>
          </p:cNvSpPr>
          <p:nvPr>
            <p:ph type="dt" sz="half" idx="10"/>
          </p:nvPr>
        </p:nvSpPr>
        <p:spPr/>
        <p:txBody>
          <a:bodyPr/>
          <a:lstStyle/>
          <a:p>
            <a:fld id="{F1F63FDF-99D8-49F3-9438-92EE4924A5BE}" type="datetimeFigureOut">
              <a:rPr lang="en-US" smtClean="0"/>
              <a:t>12/13/2019</a:t>
            </a:fld>
            <a:endParaRPr lang="en-US"/>
          </a:p>
        </p:txBody>
      </p:sp>
      <p:sp>
        <p:nvSpPr>
          <p:cNvPr id="5" name="Footer Placeholder 4">
            <a:extLst>
              <a:ext uri="{FF2B5EF4-FFF2-40B4-BE49-F238E27FC236}">
                <a16:creationId xmlns:a16="http://schemas.microsoft.com/office/drawing/2014/main" id="{5238A57A-7682-4444-A562-9247CA4568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174546-85B4-44F6-B25E-B02F5962C22D}"/>
              </a:ext>
            </a:extLst>
          </p:cNvPr>
          <p:cNvSpPr>
            <a:spLocks noGrp="1"/>
          </p:cNvSpPr>
          <p:nvPr>
            <p:ph type="sldNum" sz="quarter" idx="12"/>
          </p:nvPr>
        </p:nvSpPr>
        <p:spPr/>
        <p:txBody>
          <a:bodyPr/>
          <a:lstStyle/>
          <a:p>
            <a:fld id="{3D0BB996-1577-4409-BBC2-91830BFFF936}" type="slidenum">
              <a:rPr lang="en-US" smtClean="0"/>
              <a:t>‹#›</a:t>
            </a:fld>
            <a:endParaRPr lang="en-US"/>
          </a:p>
        </p:txBody>
      </p:sp>
    </p:spTree>
    <p:extLst>
      <p:ext uri="{BB962C8B-B14F-4D97-AF65-F5344CB8AC3E}">
        <p14:creationId xmlns:p14="http://schemas.microsoft.com/office/powerpoint/2010/main" val="690488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349F8-98BA-4443-8BE9-C2979348C1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21D41C-F33D-4FB2-8B17-E9B6A367BA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E5F283-25B7-4D31-A06E-6B28AE929447}"/>
              </a:ext>
            </a:extLst>
          </p:cNvPr>
          <p:cNvSpPr>
            <a:spLocks noGrp="1"/>
          </p:cNvSpPr>
          <p:nvPr>
            <p:ph type="dt" sz="half" idx="10"/>
          </p:nvPr>
        </p:nvSpPr>
        <p:spPr/>
        <p:txBody>
          <a:bodyPr/>
          <a:lstStyle/>
          <a:p>
            <a:fld id="{F1F63FDF-99D8-49F3-9438-92EE4924A5BE}" type="datetimeFigureOut">
              <a:rPr lang="en-US" smtClean="0"/>
              <a:t>12/13/2019</a:t>
            </a:fld>
            <a:endParaRPr lang="en-US"/>
          </a:p>
        </p:txBody>
      </p:sp>
      <p:sp>
        <p:nvSpPr>
          <p:cNvPr id="5" name="Footer Placeholder 4">
            <a:extLst>
              <a:ext uri="{FF2B5EF4-FFF2-40B4-BE49-F238E27FC236}">
                <a16:creationId xmlns:a16="http://schemas.microsoft.com/office/drawing/2014/main" id="{85727418-A7D8-44B9-AF4B-1147F41507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A94EB8-0FA6-47F6-880D-BDFE45209CF8}"/>
              </a:ext>
            </a:extLst>
          </p:cNvPr>
          <p:cNvSpPr>
            <a:spLocks noGrp="1"/>
          </p:cNvSpPr>
          <p:nvPr>
            <p:ph type="sldNum" sz="quarter" idx="12"/>
          </p:nvPr>
        </p:nvSpPr>
        <p:spPr/>
        <p:txBody>
          <a:bodyPr/>
          <a:lstStyle/>
          <a:p>
            <a:fld id="{3D0BB996-1577-4409-BBC2-91830BFFF936}" type="slidenum">
              <a:rPr lang="en-US" smtClean="0"/>
              <a:t>‹#›</a:t>
            </a:fld>
            <a:endParaRPr lang="en-US"/>
          </a:p>
        </p:txBody>
      </p:sp>
    </p:spTree>
    <p:extLst>
      <p:ext uri="{BB962C8B-B14F-4D97-AF65-F5344CB8AC3E}">
        <p14:creationId xmlns:p14="http://schemas.microsoft.com/office/powerpoint/2010/main" val="3385088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8E10CD-FA1E-4A77-8B74-15F50336B4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746C1-3389-4F79-B6F1-C9CC0612E7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15357D-F6E5-4A63-9E6A-1DE4CC046B7A}"/>
              </a:ext>
            </a:extLst>
          </p:cNvPr>
          <p:cNvSpPr>
            <a:spLocks noGrp="1"/>
          </p:cNvSpPr>
          <p:nvPr>
            <p:ph type="dt" sz="half" idx="10"/>
          </p:nvPr>
        </p:nvSpPr>
        <p:spPr/>
        <p:txBody>
          <a:bodyPr/>
          <a:lstStyle/>
          <a:p>
            <a:fld id="{F1F63FDF-99D8-49F3-9438-92EE4924A5BE}" type="datetimeFigureOut">
              <a:rPr lang="en-US" smtClean="0"/>
              <a:t>12/13/2019</a:t>
            </a:fld>
            <a:endParaRPr lang="en-US"/>
          </a:p>
        </p:txBody>
      </p:sp>
      <p:sp>
        <p:nvSpPr>
          <p:cNvPr id="5" name="Footer Placeholder 4">
            <a:extLst>
              <a:ext uri="{FF2B5EF4-FFF2-40B4-BE49-F238E27FC236}">
                <a16:creationId xmlns:a16="http://schemas.microsoft.com/office/drawing/2014/main" id="{976EE66C-665A-428D-A811-4EDDFA37B6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93E879-63B7-4095-A5D7-74AE4411A0D9}"/>
              </a:ext>
            </a:extLst>
          </p:cNvPr>
          <p:cNvSpPr>
            <a:spLocks noGrp="1"/>
          </p:cNvSpPr>
          <p:nvPr>
            <p:ph type="sldNum" sz="quarter" idx="12"/>
          </p:nvPr>
        </p:nvSpPr>
        <p:spPr/>
        <p:txBody>
          <a:bodyPr/>
          <a:lstStyle/>
          <a:p>
            <a:fld id="{3D0BB996-1577-4409-BBC2-91830BFFF936}" type="slidenum">
              <a:rPr lang="en-US" smtClean="0"/>
              <a:t>‹#›</a:t>
            </a:fld>
            <a:endParaRPr lang="en-US"/>
          </a:p>
        </p:txBody>
      </p:sp>
    </p:spTree>
    <p:extLst>
      <p:ext uri="{BB962C8B-B14F-4D97-AF65-F5344CB8AC3E}">
        <p14:creationId xmlns:p14="http://schemas.microsoft.com/office/powerpoint/2010/main" val="3607941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5B722-B3B3-4467-8FE1-3082F6DA5F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759D8E-7FEC-4ECF-980C-1B4F53CB2B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F10ED5-2AD9-4928-AD9A-744D0589DE79}"/>
              </a:ext>
            </a:extLst>
          </p:cNvPr>
          <p:cNvSpPr>
            <a:spLocks noGrp="1"/>
          </p:cNvSpPr>
          <p:nvPr>
            <p:ph type="dt" sz="half" idx="10"/>
          </p:nvPr>
        </p:nvSpPr>
        <p:spPr/>
        <p:txBody>
          <a:bodyPr/>
          <a:lstStyle/>
          <a:p>
            <a:fld id="{F1F63FDF-99D8-49F3-9438-92EE4924A5BE}" type="datetimeFigureOut">
              <a:rPr lang="en-US" smtClean="0"/>
              <a:t>12/13/2019</a:t>
            </a:fld>
            <a:endParaRPr lang="en-US"/>
          </a:p>
        </p:txBody>
      </p:sp>
      <p:sp>
        <p:nvSpPr>
          <p:cNvPr id="5" name="Footer Placeholder 4">
            <a:extLst>
              <a:ext uri="{FF2B5EF4-FFF2-40B4-BE49-F238E27FC236}">
                <a16:creationId xmlns:a16="http://schemas.microsoft.com/office/drawing/2014/main" id="{AAEECBCA-A38C-420F-B4F2-44891F7DCE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4943C4-BC61-403B-B066-494E0C122090}"/>
              </a:ext>
            </a:extLst>
          </p:cNvPr>
          <p:cNvSpPr>
            <a:spLocks noGrp="1"/>
          </p:cNvSpPr>
          <p:nvPr>
            <p:ph type="sldNum" sz="quarter" idx="12"/>
          </p:nvPr>
        </p:nvSpPr>
        <p:spPr/>
        <p:txBody>
          <a:bodyPr/>
          <a:lstStyle/>
          <a:p>
            <a:fld id="{3D0BB996-1577-4409-BBC2-91830BFFF936}" type="slidenum">
              <a:rPr lang="en-US" smtClean="0"/>
              <a:t>‹#›</a:t>
            </a:fld>
            <a:endParaRPr lang="en-US"/>
          </a:p>
        </p:txBody>
      </p:sp>
    </p:spTree>
    <p:extLst>
      <p:ext uri="{BB962C8B-B14F-4D97-AF65-F5344CB8AC3E}">
        <p14:creationId xmlns:p14="http://schemas.microsoft.com/office/powerpoint/2010/main" val="2554448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F0D0D-0649-4E01-824F-C4DA0368DC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E0E8CE-A5D1-4895-A34A-EB374B58BC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3829F7-593B-47D1-AF4E-69DE3A08BCF2}"/>
              </a:ext>
            </a:extLst>
          </p:cNvPr>
          <p:cNvSpPr>
            <a:spLocks noGrp="1"/>
          </p:cNvSpPr>
          <p:nvPr>
            <p:ph type="dt" sz="half" idx="10"/>
          </p:nvPr>
        </p:nvSpPr>
        <p:spPr/>
        <p:txBody>
          <a:bodyPr/>
          <a:lstStyle/>
          <a:p>
            <a:fld id="{F1F63FDF-99D8-49F3-9438-92EE4924A5BE}" type="datetimeFigureOut">
              <a:rPr lang="en-US" smtClean="0"/>
              <a:t>12/13/2019</a:t>
            </a:fld>
            <a:endParaRPr lang="en-US"/>
          </a:p>
        </p:txBody>
      </p:sp>
      <p:sp>
        <p:nvSpPr>
          <p:cNvPr id="5" name="Footer Placeholder 4">
            <a:extLst>
              <a:ext uri="{FF2B5EF4-FFF2-40B4-BE49-F238E27FC236}">
                <a16:creationId xmlns:a16="http://schemas.microsoft.com/office/drawing/2014/main" id="{17B0A26C-3269-46D5-95CD-F91268A4B4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8BEB24-D466-4DD0-A9E2-1222B3159DE7}"/>
              </a:ext>
            </a:extLst>
          </p:cNvPr>
          <p:cNvSpPr>
            <a:spLocks noGrp="1"/>
          </p:cNvSpPr>
          <p:nvPr>
            <p:ph type="sldNum" sz="quarter" idx="12"/>
          </p:nvPr>
        </p:nvSpPr>
        <p:spPr/>
        <p:txBody>
          <a:bodyPr/>
          <a:lstStyle/>
          <a:p>
            <a:fld id="{3D0BB996-1577-4409-BBC2-91830BFFF936}" type="slidenum">
              <a:rPr lang="en-US" smtClean="0"/>
              <a:t>‹#›</a:t>
            </a:fld>
            <a:endParaRPr lang="en-US"/>
          </a:p>
        </p:txBody>
      </p:sp>
    </p:spTree>
    <p:extLst>
      <p:ext uri="{BB962C8B-B14F-4D97-AF65-F5344CB8AC3E}">
        <p14:creationId xmlns:p14="http://schemas.microsoft.com/office/powerpoint/2010/main" val="138937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49106-796E-497C-8480-958FE65929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21B7CA-2828-44CC-9772-1DF3A311A3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3D9AA9-8BD7-4425-88B6-EE8A0E3499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A64277-830B-4024-9A15-CCC528455190}"/>
              </a:ext>
            </a:extLst>
          </p:cNvPr>
          <p:cNvSpPr>
            <a:spLocks noGrp="1"/>
          </p:cNvSpPr>
          <p:nvPr>
            <p:ph type="dt" sz="half" idx="10"/>
          </p:nvPr>
        </p:nvSpPr>
        <p:spPr/>
        <p:txBody>
          <a:bodyPr/>
          <a:lstStyle/>
          <a:p>
            <a:fld id="{F1F63FDF-99D8-49F3-9438-92EE4924A5BE}" type="datetimeFigureOut">
              <a:rPr lang="en-US" smtClean="0"/>
              <a:t>12/13/2019</a:t>
            </a:fld>
            <a:endParaRPr lang="en-US"/>
          </a:p>
        </p:txBody>
      </p:sp>
      <p:sp>
        <p:nvSpPr>
          <p:cNvPr id="6" name="Footer Placeholder 5">
            <a:extLst>
              <a:ext uri="{FF2B5EF4-FFF2-40B4-BE49-F238E27FC236}">
                <a16:creationId xmlns:a16="http://schemas.microsoft.com/office/drawing/2014/main" id="{E0F121D4-7A64-4C9E-B85D-F07905A691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43CF52-2656-41B1-9621-6F873DA44DD7}"/>
              </a:ext>
            </a:extLst>
          </p:cNvPr>
          <p:cNvSpPr>
            <a:spLocks noGrp="1"/>
          </p:cNvSpPr>
          <p:nvPr>
            <p:ph type="sldNum" sz="quarter" idx="12"/>
          </p:nvPr>
        </p:nvSpPr>
        <p:spPr/>
        <p:txBody>
          <a:bodyPr/>
          <a:lstStyle/>
          <a:p>
            <a:fld id="{3D0BB996-1577-4409-BBC2-91830BFFF936}" type="slidenum">
              <a:rPr lang="en-US" smtClean="0"/>
              <a:t>‹#›</a:t>
            </a:fld>
            <a:endParaRPr lang="en-US"/>
          </a:p>
        </p:txBody>
      </p:sp>
    </p:spTree>
    <p:extLst>
      <p:ext uri="{BB962C8B-B14F-4D97-AF65-F5344CB8AC3E}">
        <p14:creationId xmlns:p14="http://schemas.microsoft.com/office/powerpoint/2010/main" val="2374153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2C053-4398-484C-AAF8-2496BE7626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FC0BA3-9BB1-4D3E-8531-5D3E23B78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CD54F6-1B6C-4C6A-BD26-350D3AB649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E07B10-415F-4187-BCDA-01EB55612E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3D614A-6965-4F0D-AF20-96818261FE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801279-2183-468A-AF38-88FBC5BE432E}"/>
              </a:ext>
            </a:extLst>
          </p:cNvPr>
          <p:cNvSpPr>
            <a:spLocks noGrp="1"/>
          </p:cNvSpPr>
          <p:nvPr>
            <p:ph type="dt" sz="half" idx="10"/>
          </p:nvPr>
        </p:nvSpPr>
        <p:spPr/>
        <p:txBody>
          <a:bodyPr/>
          <a:lstStyle/>
          <a:p>
            <a:fld id="{F1F63FDF-99D8-49F3-9438-92EE4924A5BE}" type="datetimeFigureOut">
              <a:rPr lang="en-US" smtClean="0"/>
              <a:t>12/13/2019</a:t>
            </a:fld>
            <a:endParaRPr lang="en-US"/>
          </a:p>
        </p:txBody>
      </p:sp>
      <p:sp>
        <p:nvSpPr>
          <p:cNvPr id="8" name="Footer Placeholder 7">
            <a:extLst>
              <a:ext uri="{FF2B5EF4-FFF2-40B4-BE49-F238E27FC236}">
                <a16:creationId xmlns:a16="http://schemas.microsoft.com/office/drawing/2014/main" id="{89E2157E-CEE6-428C-B534-B2E3833F92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BAD717-5508-4ECC-B46F-FB6217379244}"/>
              </a:ext>
            </a:extLst>
          </p:cNvPr>
          <p:cNvSpPr>
            <a:spLocks noGrp="1"/>
          </p:cNvSpPr>
          <p:nvPr>
            <p:ph type="sldNum" sz="quarter" idx="12"/>
          </p:nvPr>
        </p:nvSpPr>
        <p:spPr/>
        <p:txBody>
          <a:bodyPr/>
          <a:lstStyle/>
          <a:p>
            <a:fld id="{3D0BB996-1577-4409-BBC2-91830BFFF936}" type="slidenum">
              <a:rPr lang="en-US" smtClean="0"/>
              <a:t>‹#›</a:t>
            </a:fld>
            <a:endParaRPr lang="en-US"/>
          </a:p>
        </p:txBody>
      </p:sp>
    </p:spTree>
    <p:extLst>
      <p:ext uri="{BB962C8B-B14F-4D97-AF65-F5344CB8AC3E}">
        <p14:creationId xmlns:p14="http://schemas.microsoft.com/office/powerpoint/2010/main" val="3890290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EE89-1BDA-4DC2-9CD1-13279FB888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A7F392-A03B-4DA8-9F68-D552C1680AF9}"/>
              </a:ext>
            </a:extLst>
          </p:cNvPr>
          <p:cNvSpPr>
            <a:spLocks noGrp="1"/>
          </p:cNvSpPr>
          <p:nvPr>
            <p:ph type="dt" sz="half" idx="10"/>
          </p:nvPr>
        </p:nvSpPr>
        <p:spPr/>
        <p:txBody>
          <a:bodyPr/>
          <a:lstStyle/>
          <a:p>
            <a:fld id="{F1F63FDF-99D8-49F3-9438-92EE4924A5BE}" type="datetimeFigureOut">
              <a:rPr lang="en-US" smtClean="0"/>
              <a:t>12/13/2019</a:t>
            </a:fld>
            <a:endParaRPr lang="en-US"/>
          </a:p>
        </p:txBody>
      </p:sp>
      <p:sp>
        <p:nvSpPr>
          <p:cNvPr id="4" name="Footer Placeholder 3">
            <a:extLst>
              <a:ext uri="{FF2B5EF4-FFF2-40B4-BE49-F238E27FC236}">
                <a16:creationId xmlns:a16="http://schemas.microsoft.com/office/drawing/2014/main" id="{A6931643-2742-48A9-A809-75811F72B3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208F24-EA07-461D-B7FB-AE1C5427221C}"/>
              </a:ext>
            </a:extLst>
          </p:cNvPr>
          <p:cNvSpPr>
            <a:spLocks noGrp="1"/>
          </p:cNvSpPr>
          <p:nvPr>
            <p:ph type="sldNum" sz="quarter" idx="12"/>
          </p:nvPr>
        </p:nvSpPr>
        <p:spPr/>
        <p:txBody>
          <a:bodyPr/>
          <a:lstStyle/>
          <a:p>
            <a:fld id="{3D0BB996-1577-4409-BBC2-91830BFFF936}" type="slidenum">
              <a:rPr lang="en-US" smtClean="0"/>
              <a:t>‹#›</a:t>
            </a:fld>
            <a:endParaRPr lang="en-US"/>
          </a:p>
        </p:txBody>
      </p:sp>
    </p:spTree>
    <p:extLst>
      <p:ext uri="{BB962C8B-B14F-4D97-AF65-F5344CB8AC3E}">
        <p14:creationId xmlns:p14="http://schemas.microsoft.com/office/powerpoint/2010/main" val="3494525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68A21B-683E-4F35-93B0-5DDBFDCD2C9E}"/>
              </a:ext>
            </a:extLst>
          </p:cNvPr>
          <p:cNvSpPr>
            <a:spLocks noGrp="1"/>
          </p:cNvSpPr>
          <p:nvPr>
            <p:ph type="dt" sz="half" idx="10"/>
          </p:nvPr>
        </p:nvSpPr>
        <p:spPr/>
        <p:txBody>
          <a:bodyPr/>
          <a:lstStyle/>
          <a:p>
            <a:fld id="{F1F63FDF-99D8-49F3-9438-92EE4924A5BE}" type="datetimeFigureOut">
              <a:rPr lang="en-US" smtClean="0"/>
              <a:t>12/13/2019</a:t>
            </a:fld>
            <a:endParaRPr lang="en-US"/>
          </a:p>
        </p:txBody>
      </p:sp>
      <p:sp>
        <p:nvSpPr>
          <p:cNvPr id="3" name="Footer Placeholder 2">
            <a:extLst>
              <a:ext uri="{FF2B5EF4-FFF2-40B4-BE49-F238E27FC236}">
                <a16:creationId xmlns:a16="http://schemas.microsoft.com/office/drawing/2014/main" id="{2DE8ABD5-7753-4E60-8CE8-8C84CB8FD6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ACE38F-B252-4525-AAE6-30B7C371667E}"/>
              </a:ext>
            </a:extLst>
          </p:cNvPr>
          <p:cNvSpPr>
            <a:spLocks noGrp="1"/>
          </p:cNvSpPr>
          <p:nvPr>
            <p:ph type="sldNum" sz="quarter" idx="12"/>
          </p:nvPr>
        </p:nvSpPr>
        <p:spPr/>
        <p:txBody>
          <a:bodyPr/>
          <a:lstStyle/>
          <a:p>
            <a:fld id="{3D0BB996-1577-4409-BBC2-91830BFFF936}" type="slidenum">
              <a:rPr lang="en-US" smtClean="0"/>
              <a:t>‹#›</a:t>
            </a:fld>
            <a:endParaRPr lang="en-US"/>
          </a:p>
        </p:txBody>
      </p:sp>
    </p:spTree>
    <p:extLst>
      <p:ext uri="{BB962C8B-B14F-4D97-AF65-F5344CB8AC3E}">
        <p14:creationId xmlns:p14="http://schemas.microsoft.com/office/powerpoint/2010/main" val="3060981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C6B28-A7C5-4DC9-BF4E-8B421B857E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2F44B1-92DD-40D4-9636-B5CA26C39C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74B128-7F29-4F75-9532-36703C3841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1DBBBA-7DA5-4B3E-A0B9-933F2566C360}"/>
              </a:ext>
            </a:extLst>
          </p:cNvPr>
          <p:cNvSpPr>
            <a:spLocks noGrp="1"/>
          </p:cNvSpPr>
          <p:nvPr>
            <p:ph type="dt" sz="half" idx="10"/>
          </p:nvPr>
        </p:nvSpPr>
        <p:spPr/>
        <p:txBody>
          <a:bodyPr/>
          <a:lstStyle/>
          <a:p>
            <a:fld id="{F1F63FDF-99D8-49F3-9438-92EE4924A5BE}" type="datetimeFigureOut">
              <a:rPr lang="en-US" smtClean="0"/>
              <a:t>12/13/2019</a:t>
            </a:fld>
            <a:endParaRPr lang="en-US"/>
          </a:p>
        </p:txBody>
      </p:sp>
      <p:sp>
        <p:nvSpPr>
          <p:cNvPr id="6" name="Footer Placeholder 5">
            <a:extLst>
              <a:ext uri="{FF2B5EF4-FFF2-40B4-BE49-F238E27FC236}">
                <a16:creationId xmlns:a16="http://schemas.microsoft.com/office/drawing/2014/main" id="{D440707E-242A-4C98-ACAF-354546956E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5DB08B-E222-48D4-AFE6-56A07ADCF2A0}"/>
              </a:ext>
            </a:extLst>
          </p:cNvPr>
          <p:cNvSpPr>
            <a:spLocks noGrp="1"/>
          </p:cNvSpPr>
          <p:nvPr>
            <p:ph type="sldNum" sz="quarter" idx="12"/>
          </p:nvPr>
        </p:nvSpPr>
        <p:spPr/>
        <p:txBody>
          <a:bodyPr/>
          <a:lstStyle/>
          <a:p>
            <a:fld id="{3D0BB996-1577-4409-BBC2-91830BFFF936}" type="slidenum">
              <a:rPr lang="en-US" smtClean="0"/>
              <a:t>‹#›</a:t>
            </a:fld>
            <a:endParaRPr lang="en-US"/>
          </a:p>
        </p:txBody>
      </p:sp>
    </p:spTree>
    <p:extLst>
      <p:ext uri="{BB962C8B-B14F-4D97-AF65-F5344CB8AC3E}">
        <p14:creationId xmlns:p14="http://schemas.microsoft.com/office/powerpoint/2010/main" val="1755433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56AC8-497B-4277-94C3-9EEAF984CA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A72D98-4712-40D2-8EE1-569E5BC403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A578D8-CA66-4946-B318-17386FA99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6ADF54-55B7-4805-A64C-C1CEE194B775}"/>
              </a:ext>
            </a:extLst>
          </p:cNvPr>
          <p:cNvSpPr>
            <a:spLocks noGrp="1"/>
          </p:cNvSpPr>
          <p:nvPr>
            <p:ph type="dt" sz="half" idx="10"/>
          </p:nvPr>
        </p:nvSpPr>
        <p:spPr/>
        <p:txBody>
          <a:bodyPr/>
          <a:lstStyle/>
          <a:p>
            <a:fld id="{F1F63FDF-99D8-49F3-9438-92EE4924A5BE}" type="datetimeFigureOut">
              <a:rPr lang="en-US" smtClean="0"/>
              <a:t>12/13/2019</a:t>
            </a:fld>
            <a:endParaRPr lang="en-US"/>
          </a:p>
        </p:txBody>
      </p:sp>
      <p:sp>
        <p:nvSpPr>
          <p:cNvPr id="6" name="Footer Placeholder 5">
            <a:extLst>
              <a:ext uri="{FF2B5EF4-FFF2-40B4-BE49-F238E27FC236}">
                <a16:creationId xmlns:a16="http://schemas.microsoft.com/office/drawing/2014/main" id="{0E716976-CF31-4857-B82C-E94258ADDC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350710-AF7F-4ABD-AD56-4AA5B95DEDFB}"/>
              </a:ext>
            </a:extLst>
          </p:cNvPr>
          <p:cNvSpPr>
            <a:spLocks noGrp="1"/>
          </p:cNvSpPr>
          <p:nvPr>
            <p:ph type="sldNum" sz="quarter" idx="12"/>
          </p:nvPr>
        </p:nvSpPr>
        <p:spPr/>
        <p:txBody>
          <a:bodyPr/>
          <a:lstStyle/>
          <a:p>
            <a:fld id="{3D0BB996-1577-4409-BBC2-91830BFFF936}" type="slidenum">
              <a:rPr lang="en-US" smtClean="0"/>
              <a:t>‹#›</a:t>
            </a:fld>
            <a:endParaRPr lang="en-US"/>
          </a:p>
        </p:txBody>
      </p:sp>
    </p:spTree>
    <p:extLst>
      <p:ext uri="{BB962C8B-B14F-4D97-AF65-F5344CB8AC3E}">
        <p14:creationId xmlns:p14="http://schemas.microsoft.com/office/powerpoint/2010/main" val="1433869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CD90DC-D75C-4128-BB5C-9FA3016032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50B83B-9914-4D4D-8DC3-5A9579729A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E408E1-D044-40CD-BE7A-4A1A649A56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F63FDF-99D8-49F3-9438-92EE4924A5BE}" type="datetimeFigureOut">
              <a:rPr lang="en-US" smtClean="0"/>
              <a:t>12/13/2019</a:t>
            </a:fld>
            <a:endParaRPr lang="en-US"/>
          </a:p>
        </p:txBody>
      </p:sp>
      <p:sp>
        <p:nvSpPr>
          <p:cNvPr id="5" name="Footer Placeholder 4">
            <a:extLst>
              <a:ext uri="{FF2B5EF4-FFF2-40B4-BE49-F238E27FC236}">
                <a16:creationId xmlns:a16="http://schemas.microsoft.com/office/drawing/2014/main" id="{4522FA1B-C1F7-4F97-A834-6A1B7A8B84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E44AAA-54D4-4CAB-A9DE-10280B115A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0BB996-1577-4409-BBC2-91830BFFF936}" type="slidenum">
              <a:rPr lang="en-US" smtClean="0"/>
              <a:t>‹#›</a:t>
            </a:fld>
            <a:endParaRPr lang="en-US"/>
          </a:p>
        </p:txBody>
      </p:sp>
    </p:spTree>
    <p:extLst>
      <p:ext uri="{BB962C8B-B14F-4D97-AF65-F5344CB8AC3E}">
        <p14:creationId xmlns:p14="http://schemas.microsoft.com/office/powerpoint/2010/main" val="3726414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8AF5C-8BFB-4AF2-B0DA-F90A943BB04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73ADC62-67C9-4586-8A33-0AE42A76F97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09843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8FED4A2-073F-4277-93CD-B68AD3796A4A}"/>
              </a:ext>
            </a:extLst>
          </p:cNvPr>
          <p:cNvGrpSpPr/>
          <p:nvPr/>
        </p:nvGrpSpPr>
        <p:grpSpPr>
          <a:xfrm>
            <a:off x="0" y="2478584"/>
            <a:ext cx="12192000" cy="1900832"/>
            <a:chOff x="0" y="2478584"/>
            <a:chExt cx="12192000" cy="1900832"/>
          </a:xfrm>
        </p:grpSpPr>
        <p:pic>
          <p:nvPicPr>
            <p:cNvPr id="5" name="Picture 4">
              <a:extLst>
                <a:ext uri="{FF2B5EF4-FFF2-40B4-BE49-F238E27FC236}">
                  <a16:creationId xmlns:a16="http://schemas.microsoft.com/office/drawing/2014/main" id="{3BB9BB54-50AB-4372-9D84-2D452E2136B0}"/>
                </a:ext>
              </a:extLst>
            </p:cNvPr>
            <p:cNvPicPr>
              <a:picLocks noChangeAspect="1"/>
            </p:cNvPicPr>
            <p:nvPr/>
          </p:nvPicPr>
          <p:blipFill>
            <a:blip r:embed="rId3"/>
            <a:stretch>
              <a:fillRect/>
            </a:stretch>
          </p:blipFill>
          <p:spPr>
            <a:xfrm>
              <a:off x="0" y="2478584"/>
              <a:ext cx="12192000" cy="1900832"/>
            </a:xfrm>
            <a:prstGeom prst="rect">
              <a:avLst/>
            </a:prstGeom>
          </p:spPr>
        </p:pic>
        <p:sp>
          <p:nvSpPr>
            <p:cNvPr id="8" name="Rectangle: Rounded Corners 7">
              <a:extLst>
                <a:ext uri="{FF2B5EF4-FFF2-40B4-BE49-F238E27FC236}">
                  <a16:creationId xmlns:a16="http://schemas.microsoft.com/office/drawing/2014/main" id="{1A6753EC-5F3D-4E73-9C9B-F33C86168861}"/>
                </a:ext>
              </a:extLst>
            </p:cNvPr>
            <p:cNvSpPr/>
            <p:nvPr/>
          </p:nvSpPr>
          <p:spPr>
            <a:xfrm>
              <a:off x="1598930" y="3429000"/>
              <a:ext cx="1106170" cy="654050"/>
            </a:xfrm>
            <a:prstGeom prst="roundRect">
              <a:avLst/>
            </a:prstGeom>
            <a:solidFill>
              <a:schemeClr val="accent2">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C7B6386C-5E2E-4C41-88A0-A6764933480F}"/>
                </a:ext>
              </a:extLst>
            </p:cNvPr>
            <p:cNvSpPr/>
            <p:nvPr/>
          </p:nvSpPr>
          <p:spPr>
            <a:xfrm>
              <a:off x="3656330" y="3429000"/>
              <a:ext cx="572770" cy="654050"/>
            </a:xfrm>
            <a:prstGeom prst="roundRect">
              <a:avLst/>
            </a:prstGeom>
            <a:solidFill>
              <a:schemeClr val="accent2">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B93260C3-F392-46BE-8390-CC22C2A63C19}"/>
                </a:ext>
              </a:extLst>
            </p:cNvPr>
            <p:cNvSpPr/>
            <p:nvPr/>
          </p:nvSpPr>
          <p:spPr>
            <a:xfrm>
              <a:off x="4919980" y="3429000"/>
              <a:ext cx="477520" cy="654050"/>
            </a:xfrm>
            <a:prstGeom prst="roundRect">
              <a:avLst/>
            </a:prstGeom>
            <a:solidFill>
              <a:schemeClr val="accent2">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7F0ED0F9-5FE2-4A88-9D63-C7CE27BC7029}"/>
                </a:ext>
              </a:extLst>
            </p:cNvPr>
            <p:cNvSpPr/>
            <p:nvPr/>
          </p:nvSpPr>
          <p:spPr>
            <a:xfrm>
              <a:off x="7003233" y="3429000"/>
              <a:ext cx="540567" cy="654050"/>
            </a:xfrm>
            <a:prstGeom prst="roundRect">
              <a:avLst/>
            </a:prstGeom>
            <a:solidFill>
              <a:schemeClr val="accent2">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6AAF1DA5-F018-462B-B097-49C7F5E355E5}"/>
                </a:ext>
              </a:extLst>
            </p:cNvPr>
            <p:cNvSpPr/>
            <p:nvPr/>
          </p:nvSpPr>
          <p:spPr>
            <a:xfrm>
              <a:off x="10866573" y="3429000"/>
              <a:ext cx="632007" cy="654050"/>
            </a:xfrm>
            <a:prstGeom prst="roundRect">
              <a:avLst/>
            </a:prstGeom>
            <a:solidFill>
              <a:schemeClr val="accent2">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itle 15">
            <a:extLst>
              <a:ext uri="{FF2B5EF4-FFF2-40B4-BE49-F238E27FC236}">
                <a16:creationId xmlns:a16="http://schemas.microsoft.com/office/drawing/2014/main" id="{934C3841-A98C-4A18-A2F5-4C532D6575B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057083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E342CF-4962-428F-836C-9EF36DE1947F}"/>
              </a:ext>
            </a:extLst>
          </p:cNvPr>
          <p:cNvPicPr>
            <a:picLocks noChangeAspect="1"/>
          </p:cNvPicPr>
          <p:nvPr/>
        </p:nvPicPr>
        <p:blipFill>
          <a:blip r:embed="rId3"/>
          <a:stretch>
            <a:fillRect/>
          </a:stretch>
        </p:blipFill>
        <p:spPr>
          <a:xfrm>
            <a:off x="0" y="2577696"/>
            <a:ext cx="12192000" cy="1702607"/>
          </a:xfrm>
          <a:prstGeom prst="rect">
            <a:avLst/>
          </a:prstGeom>
        </p:spPr>
      </p:pic>
      <p:sp>
        <p:nvSpPr>
          <p:cNvPr id="5" name="Rectangle: Rounded Corners 4">
            <a:extLst>
              <a:ext uri="{FF2B5EF4-FFF2-40B4-BE49-F238E27FC236}">
                <a16:creationId xmlns:a16="http://schemas.microsoft.com/office/drawing/2014/main" id="{DB25C58E-1916-451C-84B8-6A7586C00A19}"/>
              </a:ext>
            </a:extLst>
          </p:cNvPr>
          <p:cNvSpPr/>
          <p:nvPr/>
        </p:nvSpPr>
        <p:spPr>
          <a:xfrm>
            <a:off x="2780030" y="3752850"/>
            <a:ext cx="1449070" cy="204005"/>
          </a:xfrm>
          <a:prstGeom prst="roundRect">
            <a:avLst/>
          </a:prstGeom>
          <a:solidFill>
            <a:schemeClr val="accent2">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D22FD8BA-54C9-4EAC-A68B-4C9D56CA1FF5}"/>
              </a:ext>
            </a:extLst>
          </p:cNvPr>
          <p:cNvSpPr/>
          <p:nvPr/>
        </p:nvSpPr>
        <p:spPr>
          <a:xfrm>
            <a:off x="7009130" y="3749876"/>
            <a:ext cx="1715770" cy="204005"/>
          </a:xfrm>
          <a:prstGeom prst="roundRect">
            <a:avLst/>
          </a:prstGeom>
          <a:solidFill>
            <a:schemeClr val="accent2">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76D0DEFF-038B-43E1-82AC-232F3B7D63C0}"/>
              </a:ext>
            </a:extLst>
          </p:cNvPr>
          <p:cNvSpPr/>
          <p:nvPr/>
        </p:nvSpPr>
        <p:spPr>
          <a:xfrm>
            <a:off x="10699751" y="3749876"/>
            <a:ext cx="1003300" cy="204005"/>
          </a:xfrm>
          <a:prstGeom prst="roundRect">
            <a:avLst/>
          </a:prstGeom>
          <a:solidFill>
            <a:schemeClr val="accent2">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018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8E9C084-7EEA-4CD7-B874-FCBA33031BAE}"/>
              </a:ext>
            </a:extLst>
          </p:cNvPr>
          <p:cNvPicPr>
            <a:picLocks noChangeAspect="1"/>
          </p:cNvPicPr>
          <p:nvPr/>
        </p:nvPicPr>
        <p:blipFill>
          <a:blip r:embed="rId3"/>
          <a:stretch>
            <a:fillRect/>
          </a:stretch>
        </p:blipFill>
        <p:spPr>
          <a:xfrm>
            <a:off x="0" y="1879883"/>
            <a:ext cx="12192000" cy="3098233"/>
          </a:xfrm>
          <a:prstGeom prst="rect">
            <a:avLst/>
          </a:prstGeom>
        </p:spPr>
      </p:pic>
      <p:sp>
        <p:nvSpPr>
          <p:cNvPr id="12" name="TextBox 11">
            <a:extLst>
              <a:ext uri="{FF2B5EF4-FFF2-40B4-BE49-F238E27FC236}">
                <a16:creationId xmlns:a16="http://schemas.microsoft.com/office/drawing/2014/main" id="{58665AAE-623B-422B-9DB5-FD088D43E847}"/>
              </a:ext>
            </a:extLst>
          </p:cNvPr>
          <p:cNvSpPr txBox="1"/>
          <p:nvPr/>
        </p:nvSpPr>
        <p:spPr>
          <a:xfrm>
            <a:off x="230292" y="4978116"/>
            <a:ext cx="4896982" cy="369332"/>
          </a:xfrm>
          <a:prstGeom prst="rect">
            <a:avLst/>
          </a:prstGeom>
          <a:noFill/>
        </p:spPr>
        <p:txBody>
          <a:bodyPr wrap="none" rtlCol="0">
            <a:spAutoFit/>
          </a:bodyPr>
          <a:lstStyle/>
          <a:p>
            <a:r>
              <a:rPr lang="en-US" dirty="0"/>
              <a:t>Lower B-factor </a:t>
            </a:r>
            <a:r>
              <a:rPr lang="en-US" dirty="0">
                <a:sym typeface="Wingdings" panose="05000000000000000000" pitchFamily="2" charset="2"/>
              </a:rPr>
              <a:t> Relatively More Stable Residue</a:t>
            </a:r>
            <a:endParaRPr lang="en-US" dirty="0"/>
          </a:p>
        </p:txBody>
      </p:sp>
      <p:sp>
        <p:nvSpPr>
          <p:cNvPr id="5" name="Title 4">
            <a:extLst>
              <a:ext uri="{FF2B5EF4-FFF2-40B4-BE49-F238E27FC236}">
                <a16:creationId xmlns:a16="http://schemas.microsoft.com/office/drawing/2014/main" id="{B9E2982A-EC99-48AE-A7F0-265B4DF8CA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573940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7B26BB-A6E1-4A1D-A341-EA0B85D184C8}"/>
              </a:ext>
            </a:extLst>
          </p:cNvPr>
          <p:cNvPicPr>
            <a:picLocks noChangeAspect="1"/>
          </p:cNvPicPr>
          <p:nvPr/>
        </p:nvPicPr>
        <p:blipFill>
          <a:blip r:embed="rId2"/>
          <a:stretch>
            <a:fillRect/>
          </a:stretch>
        </p:blipFill>
        <p:spPr>
          <a:xfrm>
            <a:off x="0" y="1342938"/>
            <a:ext cx="11313188" cy="5129472"/>
          </a:xfrm>
          <a:prstGeom prst="rect">
            <a:avLst/>
          </a:prstGeom>
        </p:spPr>
      </p:pic>
      <p:sp>
        <p:nvSpPr>
          <p:cNvPr id="4" name="TextBox 3">
            <a:extLst>
              <a:ext uri="{FF2B5EF4-FFF2-40B4-BE49-F238E27FC236}">
                <a16:creationId xmlns:a16="http://schemas.microsoft.com/office/drawing/2014/main" id="{25AB86DE-33D7-4850-8D71-2C3E53D86042}"/>
              </a:ext>
            </a:extLst>
          </p:cNvPr>
          <p:cNvSpPr txBox="1"/>
          <p:nvPr/>
        </p:nvSpPr>
        <p:spPr>
          <a:xfrm>
            <a:off x="0" y="6488668"/>
            <a:ext cx="12122934" cy="369332"/>
          </a:xfrm>
          <a:prstGeom prst="rect">
            <a:avLst/>
          </a:prstGeom>
          <a:noFill/>
        </p:spPr>
        <p:txBody>
          <a:bodyPr wrap="none" rtlCol="0">
            <a:spAutoFit/>
          </a:bodyPr>
          <a:lstStyle/>
          <a:p>
            <a:r>
              <a:rPr lang="en-US" dirty="0"/>
              <a:t>Z-score above 1 indicates a good alignment; my Z-scores are close to or below 1, indicating the protein is a hard target to model</a:t>
            </a:r>
          </a:p>
        </p:txBody>
      </p:sp>
      <p:sp>
        <p:nvSpPr>
          <p:cNvPr id="5" name="Rectangle 4">
            <a:extLst>
              <a:ext uri="{FF2B5EF4-FFF2-40B4-BE49-F238E27FC236}">
                <a16:creationId xmlns:a16="http://schemas.microsoft.com/office/drawing/2014/main" id="{E574E2BB-2531-45F2-AAD0-E062B0F98FF3}"/>
              </a:ext>
            </a:extLst>
          </p:cNvPr>
          <p:cNvSpPr/>
          <p:nvPr/>
        </p:nvSpPr>
        <p:spPr>
          <a:xfrm>
            <a:off x="0" y="1010788"/>
            <a:ext cx="5010924" cy="369332"/>
          </a:xfrm>
          <a:prstGeom prst="rect">
            <a:avLst/>
          </a:prstGeom>
        </p:spPr>
        <p:txBody>
          <a:bodyPr wrap="none">
            <a:spAutoFit/>
          </a:bodyPr>
          <a:lstStyle/>
          <a:p>
            <a:r>
              <a:rPr lang="en-US" dirty="0">
                <a:latin typeface="Arial" panose="020B0604020202020204" pitchFamily="34" charset="0"/>
              </a:rPr>
              <a:t> Top 10 threading templates used by I-TASSER</a:t>
            </a:r>
          </a:p>
        </p:txBody>
      </p:sp>
    </p:spTree>
    <p:extLst>
      <p:ext uri="{BB962C8B-B14F-4D97-AF65-F5344CB8AC3E}">
        <p14:creationId xmlns:p14="http://schemas.microsoft.com/office/powerpoint/2010/main" val="4270900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574E2BB-2531-45F2-AAD0-E062B0F98FF3}"/>
              </a:ext>
            </a:extLst>
          </p:cNvPr>
          <p:cNvSpPr/>
          <p:nvPr/>
        </p:nvSpPr>
        <p:spPr>
          <a:xfrm>
            <a:off x="0" y="1138356"/>
            <a:ext cx="7139711" cy="369332"/>
          </a:xfrm>
          <a:prstGeom prst="rect">
            <a:avLst/>
          </a:prstGeom>
        </p:spPr>
        <p:txBody>
          <a:bodyPr wrap="none">
            <a:spAutoFit/>
          </a:bodyPr>
          <a:lstStyle/>
          <a:p>
            <a:r>
              <a:rPr lang="en-US" dirty="0">
                <a:latin typeface="Arial" panose="020B0604020202020204" pitchFamily="34" charset="0"/>
              </a:rPr>
              <a:t> Top 10 threading templates used by I-TASSER: sequence alignment</a:t>
            </a:r>
          </a:p>
        </p:txBody>
      </p:sp>
      <p:grpSp>
        <p:nvGrpSpPr>
          <p:cNvPr id="10" name="Group 9">
            <a:extLst>
              <a:ext uri="{FF2B5EF4-FFF2-40B4-BE49-F238E27FC236}">
                <a16:creationId xmlns:a16="http://schemas.microsoft.com/office/drawing/2014/main" id="{378545D7-F94F-4D35-8118-D14F08ED5328}"/>
              </a:ext>
            </a:extLst>
          </p:cNvPr>
          <p:cNvGrpSpPr/>
          <p:nvPr/>
        </p:nvGrpSpPr>
        <p:grpSpPr>
          <a:xfrm>
            <a:off x="438150" y="1587124"/>
            <a:ext cx="11315700" cy="4461251"/>
            <a:chOff x="438150" y="1587124"/>
            <a:chExt cx="11315700" cy="4461251"/>
          </a:xfrm>
        </p:grpSpPr>
        <p:pic>
          <p:nvPicPr>
            <p:cNvPr id="6" name="Picture 5">
              <a:extLst>
                <a:ext uri="{FF2B5EF4-FFF2-40B4-BE49-F238E27FC236}">
                  <a16:creationId xmlns:a16="http://schemas.microsoft.com/office/drawing/2014/main" id="{96082AAF-DB5A-4567-B00A-D58C4B150247}"/>
                </a:ext>
              </a:extLst>
            </p:cNvPr>
            <p:cNvPicPr>
              <a:picLocks noChangeAspect="1"/>
            </p:cNvPicPr>
            <p:nvPr/>
          </p:nvPicPr>
          <p:blipFill rotWithShape="1">
            <a:blip r:embed="rId3"/>
            <a:srcRect b="2625"/>
            <a:stretch/>
          </p:blipFill>
          <p:spPr>
            <a:xfrm>
              <a:off x="438150" y="1587124"/>
              <a:ext cx="11315700" cy="4461251"/>
            </a:xfrm>
            <a:prstGeom prst="rect">
              <a:avLst/>
            </a:prstGeom>
          </p:spPr>
        </p:pic>
        <p:sp>
          <p:nvSpPr>
            <p:cNvPr id="7" name="Rectangle: Rounded Corners 6">
              <a:extLst>
                <a:ext uri="{FF2B5EF4-FFF2-40B4-BE49-F238E27FC236}">
                  <a16:creationId xmlns:a16="http://schemas.microsoft.com/office/drawing/2014/main" id="{DF62EEFA-1F22-4288-AEB5-F47B37705959}"/>
                </a:ext>
              </a:extLst>
            </p:cNvPr>
            <p:cNvSpPr/>
            <p:nvPr/>
          </p:nvSpPr>
          <p:spPr>
            <a:xfrm>
              <a:off x="1371600" y="2409825"/>
              <a:ext cx="123825" cy="3638550"/>
            </a:xfrm>
            <a:prstGeom prst="round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3782AE0A-D0B0-4349-81F5-3884F47E0F3C}"/>
                </a:ext>
              </a:extLst>
            </p:cNvPr>
            <p:cNvSpPr/>
            <p:nvPr/>
          </p:nvSpPr>
          <p:spPr>
            <a:xfrm>
              <a:off x="11029950" y="2409825"/>
              <a:ext cx="123825" cy="3638550"/>
            </a:xfrm>
            <a:prstGeom prst="roundRect">
              <a:avLst/>
            </a:prstGeom>
            <a:solidFill>
              <a:schemeClr val="accent2">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36402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802B9C-89E8-4118-ACCE-4A620CDFBE59}"/>
              </a:ext>
            </a:extLst>
          </p:cNvPr>
          <p:cNvPicPr>
            <a:picLocks noChangeAspect="1"/>
          </p:cNvPicPr>
          <p:nvPr/>
        </p:nvPicPr>
        <p:blipFill>
          <a:blip r:embed="rId3"/>
          <a:stretch>
            <a:fillRect/>
          </a:stretch>
        </p:blipFill>
        <p:spPr>
          <a:xfrm>
            <a:off x="0" y="1959546"/>
            <a:ext cx="12192000" cy="4171478"/>
          </a:xfrm>
          <a:prstGeom prst="rect">
            <a:avLst/>
          </a:prstGeom>
        </p:spPr>
      </p:pic>
      <p:sp>
        <p:nvSpPr>
          <p:cNvPr id="4" name="TextBox 3">
            <a:extLst>
              <a:ext uri="{FF2B5EF4-FFF2-40B4-BE49-F238E27FC236}">
                <a16:creationId xmlns:a16="http://schemas.microsoft.com/office/drawing/2014/main" id="{777DB225-D2A6-4B61-8302-9CD6448617EB}"/>
              </a:ext>
            </a:extLst>
          </p:cNvPr>
          <p:cNvSpPr txBox="1"/>
          <p:nvPr/>
        </p:nvSpPr>
        <p:spPr>
          <a:xfrm>
            <a:off x="0" y="6131024"/>
            <a:ext cx="12192000" cy="461665"/>
          </a:xfrm>
          <a:prstGeom prst="rect">
            <a:avLst/>
          </a:prstGeom>
          <a:noFill/>
        </p:spPr>
        <p:txBody>
          <a:bodyPr wrap="square" rtlCol="0">
            <a:spAutoFit/>
          </a:bodyPr>
          <a:lstStyle/>
          <a:p>
            <a:r>
              <a:rPr lang="en-US" sz="1200" dirty="0">
                <a:latin typeface="+mj-lt"/>
              </a:rPr>
              <a:t>Figure 2: First of Top 5 final models predicted by I-TASSER</a:t>
            </a:r>
          </a:p>
          <a:p>
            <a:r>
              <a:rPr lang="en-US" sz="1200" dirty="0">
                <a:latin typeface="+mj-lt"/>
              </a:rPr>
              <a:t>C-score &gt; -1.5 indicates a model of correct global topology; these C-scores are below -1.5, so the models are low-confidence</a:t>
            </a:r>
          </a:p>
        </p:txBody>
      </p:sp>
    </p:spTree>
    <p:extLst>
      <p:ext uri="{BB962C8B-B14F-4D97-AF65-F5344CB8AC3E}">
        <p14:creationId xmlns:p14="http://schemas.microsoft.com/office/powerpoint/2010/main" val="2929926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84CE391-93BE-49F9-A4D3-E7628F12E9BE}"/>
              </a:ext>
            </a:extLst>
          </p:cNvPr>
          <p:cNvSpPr/>
          <p:nvPr/>
        </p:nvSpPr>
        <p:spPr>
          <a:xfrm>
            <a:off x="0" y="1851483"/>
            <a:ext cx="4476482" cy="369332"/>
          </a:xfrm>
          <a:prstGeom prst="rect">
            <a:avLst/>
          </a:prstGeom>
        </p:spPr>
        <p:txBody>
          <a:bodyPr wrap="none">
            <a:spAutoFit/>
          </a:bodyPr>
          <a:lstStyle/>
          <a:p>
            <a:r>
              <a:rPr lang="en-US" dirty="0">
                <a:latin typeface="Arial" panose="020B0604020202020204" pitchFamily="34" charset="0"/>
              </a:rPr>
              <a:t>Top 5 final models predicted by I-TASSER</a:t>
            </a:r>
          </a:p>
        </p:txBody>
      </p:sp>
      <p:pic>
        <p:nvPicPr>
          <p:cNvPr id="2" name="Picture 1">
            <a:extLst>
              <a:ext uri="{FF2B5EF4-FFF2-40B4-BE49-F238E27FC236}">
                <a16:creationId xmlns:a16="http://schemas.microsoft.com/office/drawing/2014/main" id="{3A45BC8E-5634-458F-AD3D-53C6FEBB7DFD}"/>
              </a:ext>
            </a:extLst>
          </p:cNvPr>
          <p:cNvPicPr>
            <a:picLocks noChangeAspect="1"/>
          </p:cNvPicPr>
          <p:nvPr/>
        </p:nvPicPr>
        <p:blipFill>
          <a:blip r:embed="rId3"/>
          <a:stretch>
            <a:fillRect/>
          </a:stretch>
        </p:blipFill>
        <p:spPr>
          <a:xfrm>
            <a:off x="0" y="2220815"/>
            <a:ext cx="12192000" cy="2416370"/>
          </a:xfrm>
          <a:prstGeom prst="rect">
            <a:avLst/>
          </a:prstGeom>
        </p:spPr>
      </p:pic>
    </p:spTree>
    <p:extLst>
      <p:ext uri="{BB962C8B-B14F-4D97-AF65-F5344CB8AC3E}">
        <p14:creationId xmlns:p14="http://schemas.microsoft.com/office/powerpoint/2010/main" val="2081798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C396B9-3DB3-4F53-980D-CBCF8180888D}"/>
              </a:ext>
            </a:extLst>
          </p:cNvPr>
          <p:cNvPicPr>
            <a:picLocks noChangeAspect="1"/>
          </p:cNvPicPr>
          <p:nvPr/>
        </p:nvPicPr>
        <p:blipFill rotWithShape="1">
          <a:blip r:embed="rId3"/>
          <a:srcRect l="21749" r="24154"/>
          <a:stretch/>
        </p:blipFill>
        <p:spPr>
          <a:xfrm>
            <a:off x="2235173" y="0"/>
            <a:ext cx="2457450" cy="6248400"/>
          </a:xfrm>
          <a:prstGeom prst="rect">
            <a:avLst/>
          </a:prstGeom>
        </p:spPr>
      </p:pic>
      <p:sp>
        <p:nvSpPr>
          <p:cNvPr id="6" name="TextBox 5">
            <a:extLst>
              <a:ext uri="{FF2B5EF4-FFF2-40B4-BE49-F238E27FC236}">
                <a16:creationId xmlns:a16="http://schemas.microsoft.com/office/drawing/2014/main" id="{7D1DA5EC-75AD-4F1D-B2BC-7A69275F6DCB}"/>
              </a:ext>
            </a:extLst>
          </p:cNvPr>
          <p:cNvSpPr txBox="1"/>
          <p:nvPr/>
        </p:nvSpPr>
        <p:spPr>
          <a:xfrm>
            <a:off x="5078728" y="6211669"/>
            <a:ext cx="6905625" cy="461665"/>
          </a:xfrm>
          <a:prstGeom prst="rect">
            <a:avLst/>
          </a:prstGeom>
          <a:noFill/>
        </p:spPr>
        <p:txBody>
          <a:bodyPr wrap="square" rtlCol="0">
            <a:spAutoFit/>
          </a:bodyPr>
          <a:lstStyle/>
          <a:p>
            <a:r>
              <a:rPr lang="en-US" sz="1200" dirty="0">
                <a:latin typeface="+mj-lt"/>
              </a:rPr>
              <a:t>Figure 3: PDB file of predicted structure for CJI97_000055 in </a:t>
            </a:r>
            <a:r>
              <a:rPr lang="en-US" sz="1200" dirty="0" err="1">
                <a:latin typeface="+mj-lt"/>
              </a:rPr>
              <a:t>DeepView</a:t>
            </a:r>
            <a:r>
              <a:rPr lang="en-US" sz="1200" dirty="0">
                <a:latin typeface="+mj-lt"/>
              </a:rPr>
              <a:t> </a:t>
            </a:r>
          </a:p>
          <a:p>
            <a:r>
              <a:rPr lang="en-US" sz="1200" b="1" dirty="0">
                <a:latin typeface="+mj-lt"/>
              </a:rPr>
              <a:t>Yellow</a:t>
            </a:r>
            <a:r>
              <a:rPr lang="en-US" sz="1200" dirty="0">
                <a:latin typeface="+mj-lt"/>
              </a:rPr>
              <a:t> = beta sheets</a:t>
            </a:r>
          </a:p>
        </p:txBody>
      </p:sp>
      <p:pic>
        <p:nvPicPr>
          <p:cNvPr id="7" name="Picture 6">
            <a:extLst>
              <a:ext uri="{FF2B5EF4-FFF2-40B4-BE49-F238E27FC236}">
                <a16:creationId xmlns:a16="http://schemas.microsoft.com/office/drawing/2014/main" id="{3A312D4F-38B7-4F9F-8E36-63C08DC6A1E2}"/>
              </a:ext>
            </a:extLst>
          </p:cNvPr>
          <p:cNvPicPr>
            <a:picLocks noChangeAspect="1"/>
          </p:cNvPicPr>
          <p:nvPr/>
        </p:nvPicPr>
        <p:blipFill>
          <a:blip r:embed="rId4"/>
          <a:stretch>
            <a:fillRect/>
          </a:stretch>
        </p:blipFill>
        <p:spPr>
          <a:xfrm>
            <a:off x="5078729" y="3667125"/>
            <a:ext cx="6905625" cy="2581275"/>
          </a:xfrm>
          <a:prstGeom prst="rect">
            <a:avLst/>
          </a:prstGeom>
        </p:spPr>
      </p:pic>
    </p:spTree>
    <p:extLst>
      <p:ext uri="{BB962C8B-B14F-4D97-AF65-F5344CB8AC3E}">
        <p14:creationId xmlns:p14="http://schemas.microsoft.com/office/powerpoint/2010/main" val="3927483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7DB225-D2A6-4B61-8302-9CD6448617EB}"/>
              </a:ext>
            </a:extLst>
          </p:cNvPr>
          <p:cNvSpPr txBox="1"/>
          <p:nvPr/>
        </p:nvSpPr>
        <p:spPr>
          <a:xfrm>
            <a:off x="66502" y="6184669"/>
            <a:ext cx="7172498" cy="461665"/>
          </a:xfrm>
          <a:prstGeom prst="rect">
            <a:avLst/>
          </a:prstGeom>
          <a:noFill/>
        </p:spPr>
        <p:txBody>
          <a:bodyPr wrap="square" rtlCol="0">
            <a:spAutoFit/>
          </a:bodyPr>
          <a:lstStyle/>
          <a:p>
            <a:r>
              <a:rPr lang="en-US" sz="1200" b="1" dirty="0">
                <a:latin typeface="+mj-lt"/>
              </a:rPr>
              <a:t>Purple</a:t>
            </a:r>
            <a:r>
              <a:rPr lang="en-US" sz="1200" dirty="0">
                <a:latin typeface="+mj-lt"/>
              </a:rPr>
              <a:t> = structural analog model</a:t>
            </a:r>
          </a:p>
          <a:p>
            <a:r>
              <a:rPr lang="en-US" sz="1200" b="1" dirty="0">
                <a:latin typeface="+mj-lt"/>
              </a:rPr>
              <a:t>Cartoon Ribbons </a:t>
            </a:r>
            <a:r>
              <a:rPr lang="en-US" sz="1200" dirty="0">
                <a:latin typeface="+mj-lt"/>
              </a:rPr>
              <a:t>= my protein’s predicted structure</a:t>
            </a:r>
          </a:p>
        </p:txBody>
      </p:sp>
      <p:pic>
        <p:nvPicPr>
          <p:cNvPr id="5" name="Picture 4">
            <a:extLst>
              <a:ext uri="{FF2B5EF4-FFF2-40B4-BE49-F238E27FC236}">
                <a16:creationId xmlns:a16="http://schemas.microsoft.com/office/drawing/2014/main" id="{D60D7C87-432A-4FE8-A3E5-9BF194034DBC}"/>
              </a:ext>
            </a:extLst>
          </p:cNvPr>
          <p:cNvPicPr>
            <a:picLocks noChangeAspect="1"/>
          </p:cNvPicPr>
          <p:nvPr/>
        </p:nvPicPr>
        <p:blipFill>
          <a:blip r:embed="rId3"/>
          <a:stretch>
            <a:fillRect/>
          </a:stretch>
        </p:blipFill>
        <p:spPr>
          <a:xfrm>
            <a:off x="0" y="1511486"/>
            <a:ext cx="12192000" cy="4716467"/>
          </a:xfrm>
          <a:prstGeom prst="rect">
            <a:avLst/>
          </a:prstGeom>
        </p:spPr>
      </p:pic>
      <p:sp>
        <p:nvSpPr>
          <p:cNvPr id="6" name="Rectangle 5">
            <a:extLst>
              <a:ext uri="{FF2B5EF4-FFF2-40B4-BE49-F238E27FC236}">
                <a16:creationId xmlns:a16="http://schemas.microsoft.com/office/drawing/2014/main" id="{5F485DFC-076C-42FA-9500-C5C770B7E039}"/>
              </a:ext>
            </a:extLst>
          </p:cNvPr>
          <p:cNvSpPr/>
          <p:nvPr/>
        </p:nvSpPr>
        <p:spPr>
          <a:xfrm>
            <a:off x="66502" y="865155"/>
            <a:ext cx="10546542" cy="646331"/>
          </a:xfrm>
          <a:prstGeom prst="rect">
            <a:avLst/>
          </a:prstGeom>
        </p:spPr>
        <p:txBody>
          <a:bodyPr wrap="none">
            <a:spAutoFit/>
          </a:bodyPr>
          <a:lstStyle/>
          <a:p>
            <a:r>
              <a:rPr lang="en-US" dirty="0">
                <a:latin typeface="Arial" panose="020B0604020202020204" pitchFamily="34" charset="0"/>
              </a:rPr>
              <a:t>Proteins structurally close to the target in the PDB</a:t>
            </a:r>
          </a:p>
          <a:p>
            <a:r>
              <a:rPr lang="en-US" dirty="0">
                <a:latin typeface="Arial" panose="020B0604020202020204" pitchFamily="34" charset="0"/>
              </a:rPr>
              <a:t>6N0A: Structure of the major pilin protein (T-18.1) from Streptococcus pyogenes serotype MGAS8232</a:t>
            </a:r>
            <a:endParaRPr lang="en-US" dirty="0"/>
          </a:p>
        </p:txBody>
      </p:sp>
    </p:spTree>
    <p:extLst>
      <p:ext uri="{BB962C8B-B14F-4D97-AF65-F5344CB8AC3E}">
        <p14:creationId xmlns:p14="http://schemas.microsoft.com/office/powerpoint/2010/main" val="1248008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BBC91-FB89-4258-8A51-D99ACAFD466D}"/>
              </a:ext>
            </a:extLst>
          </p:cNvPr>
          <p:cNvSpPr>
            <a:spLocks noGrp="1"/>
          </p:cNvSpPr>
          <p:nvPr>
            <p:ph type="title"/>
          </p:nvPr>
        </p:nvSpPr>
        <p:spPr>
          <a:xfrm>
            <a:off x="0" y="-266642"/>
            <a:ext cx="10515600" cy="1325563"/>
          </a:xfrm>
        </p:spPr>
        <p:txBody>
          <a:bodyPr/>
          <a:lstStyle/>
          <a:p>
            <a:r>
              <a:rPr lang="en-US" dirty="0"/>
              <a:t>Threading with I-TASSER (V)</a:t>
            </a:r>
          </a:p>
        </p:txBody>
      </p:sp>
      <p:pic>
        <p:nvPicPr>
          <p:cNvPr id="3" name="Picture 2">
            <a:extLst>
              <a:ext uri="{FF2B5EF4-FFF2-40B4-BE49-F238E27FC236}">
                <a16:creationId xmlns:a16="http://schemas.microsoft.com/office/drawing/2014/main" id="{584768A5-6E1C-4554-9A50-84927A3032CB}"/>
              </a:ext>
            </a:extLst>
          </p:cNvPr>
          <p:cNvPicPr>
            <a:picLocks noChangeAspect="1"/>
          </p:cNvPicPr>
          <p:nvPr/>
        </p:nvPicPr>
        <p:blipFill rotWithShape="1">
          <a:blip r:embed="rId3"/>
          <a:srcRect l="32701" r="29825"/>
          <a:stretch/>
        </p:blipFill>
        <p:spPr>
          <a:xfrm rot="16200000">
            <a:off x="3862089" y="-2365980"/>
            <a:ext cx="4467819" cy="11862077"/>
          </a:xfrm>
          <a:prstGeom prst="rect">
            <a:avLst/>
          </a:prstGeom>
        </p:spPr>
      </p:pic>
      <p:sp>
        <p:nvSpPr>
          <p:cNvPr id="8" name="TextBox 7">
            <a:extLst>
              <a:ext uri="{FF2B5EF4-FFF2-40B4-BE49-F238E27FC236}">
                <a16:creationId xmlns:a16="http://schemas.microsoft.com/office/drawing/2014/main" id="{CC81653D-C490-4A69-A942-C91B31BE9B1D}"/>
              </a:ext>
            </a:extLst>
          </p:cNvPr>
          <p:cNvSpPr txBox="1"/>
          <p:nvPr/>
        </p:nvSpPr>
        <p:spPr>
          <a:xfrm>
            <a:off x="164959" y="5798968"/>
            <a:ext cx="7357848" cy="923330"/>
          </a:xfrm>
          <a:prstGeom prst="rect">
            <a:avLst/>
          </a:prstGeom>
          <a:noFill/>
        </p:spPr>
        <p:txBody>
          <a:bodyPr wrap="none" rtlCol="0">
            <a:spAutoFit/>
          </a:bodyPr>
          <a:lstStyle/>
          <a:p>
            <a:r>
              <a:rPr lang="en-US" b="1" dirty="0"/>
              <a:t>Purple</a:t>
            </a:r>
            <a:r>
              <a:rPr lang="en-US" dirty="0"/>
              <a:t> = structural analog model</a:t>
            </a:r>
          </a:p>
          <a:p>
            <a:r>
              <a:rPr lang="en-US" b="1" dirty="0"/>
              <a:t>Cartoon Ribbons </a:t>
            </a:r>
            <a:r>
              <a:rPr lang="en-US" dirty="0"/>
              <a:t>= my protein’s predicted structure</a:t>
            </a:r>
          </a:p>
          <a:p>
            <a:r>
              <a:rPr lang="en-US" dirty="0"/>
              <a:t>- Matches fairly well except for some loops, such as the region at 162-174 bp</a:t>
            </a:r>
          </a:p>
        </p:txBody>
      </p:sp>
      <p:sp>
        <p:nvSpPr>
          <p:cNvPr id="9" name="Oval 8">
            <a:extLst>
              <a:ext uri="{FF2B5EF4-FFF2-40B4-BE49-F238E27FC236}">
                <a16:creationId xmlns:a16="http://schemas.microsoft.com/office/drawing/2014/main" id="{00F59163-6FBF-4753-92E9-29C0012A8930}"/>
              </a:ext>
            </a:extLst>
          </p:cNvPr>
          <p:cNvSpPr/>
          <p:nvPr/>
        </p:nvSpPr>
        <p:spPr>
          <a:xfrm>
            <a:off x="164958" y="3766258"/>
            <a:ext cx="1492391" cy="1325563"/>
          </a:xfrm>
          <a:prstGeom prst="ellipse">
            <a:avLst/>
          </a:prstGeom>
          <a:solidFill>
            <a:schemeClr val="accent3">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982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9B18AED-A30C-4E6A-8284-C32541C5C829}"/>
              </a:ext>
            </a:extLst>
          </p:cNvPr>
          <p:cNvPicPr>
            <a:picLocks noChangeAspect="1"/>
          </p:cNvPicPr>
          <p:nvPr/>
        </p:nvPicPr>
        <p:blipFill>
          <a:blip r:embed="rId2"/>
          <a:stretch>
            <a:fillRect/>
          </a:stretch>
        </p:blipFill>
        <p:spPr>
          <a:xfrm>
            <a:off x="0" y="1655689"/>
            <a:ext cx="10008543" cy="6858000"/>
          </a:xfrm>
          <a:prstGeom prst="rect">
            <a:avLst/>
          </a:prstGeom>
        </p:spPr>
      </p:pic>
      <p:pic>
        <p:nvPicPr>
          <p:cNvPr id="3" name="Picture 2">
            <a:extLst>
              <a:ext uri="{FF2B5EF4-FFF2-40B4-BE49-F238E27FC236}">
                <a16:creationId xmlns:a16="http://schemas.microsoft.com/office/drawing/2014/main" id="{0EF529B0-EC64-42F3-A1A3-003FF8D68B20}"/>
              </a:ext>
            </a:extLst>
          </p:cNvPr>
          <p:cNvPicPr>
            <a:picLocks noChangeAspect="1"/>
          </p:cNvPicPr>
          <p:nvPr/>
        </p:nvPicPr>
        <p:blipFill>
          <a:blip r:embed="rId3"/>
          <a:stretch>
            <a:fillRect/>
          </a:stretch>
        </p:blipFill>
        <p:spPr>
          <a:xfrm>
            <a:off x="0" y="-9528"/>
            <a:ext cx="3112588" cy="1644242"/>
          </a:xfrm>
          <a:prstGeom prst="rect">
            <a:avLst/>
          </a:prstGeom>
        </p:spPr>
      </p:pic>
      <p:sp>
        <p:nvSpPr>
          <p:cNvPr id="5" name="TextBox 4">
            <a:extLst>
              <a:ext uri="{FF2B5EF4-FFF2-40B4-BE49-F238E27FC236}">
                <a16:creationId xmlns:a16="http://schemas.microsoft.com/office/drawing/2014/main" id="{595F5DCC-E121-42E4-BD50-6A73D0350C23}"/>
              </a:ext>
            </a:extLst>
          </p:cNvPr>
          <p:cNvSpPr txBox="1"/>
          <p:nvPr/>
        </p:nvSpPr>
        <p:spPr>
          <a:xfrm>
            <a:off x="3188088" y="52343"/>
            <a:ext cx="2618537" cy="1579920"/>
          </a:xfrm>
          <a:prstGeom prst="rect">
            <a:avLst/>
          </a:prstGeom>
          <a:noFill/>
        </p:spPr>
        <p:txBody>
          <a:bodyPr wrap="none" rtlCol="0">
            <a:spAutoFit/>
          </a:bodyPr>
          <a:lstStyle/>
          <a:p>
            <a:pPr algn="r">
              <a:spcBef>
                <a:spcPts val="110"/>
              </a:spcBef>
              <a:spcAft>
                <a:spcPts val="110"/>
              </a:spcAft>
            </a:pPr>
            <a:r>
              <a:rPr lang="en-US" dirty="0"/>
              <a:t>Beta Sheets</a:t>
            </a:r>
          </a:p>
          <a:p>
            <a:pPr algn="r">
              <a:spcBef>
                <a:spcPts val="110"/>
              </a:spcBef>
              <a:spcAft>
                <a:spcPts val="110"/>
              </a:spcAft>
            </a:pPr>
            <a:r>
              <a:rPr lang="en-US" dirty="0"/>
              <a:t>Alpha Helices</a:t>
            </a:r>
          </a:p>
          <a:p>
            <a:pPr algn="r">
              <a:spcBef>
                <a:spcPts val="110"/>
              </a:spcBef>
              <a:spcAft>
                <a:spcPts val="110"/>
              </a:spcAft>
            </a:pPr>
            <a:r>
              <a:rPr lang="en-US" dirty="0"/>
              <a:t>Signal Peptide</a:t>
            </a:r>
          </a:p>
          <a:p>
            <a:pPr algn="r">
              <a:spcBef>
                <a:spcPts val="110"/>
              </a:spcBef>
              <a:spcAft>
                <a:spcPts val="110"/>
              </a:spcAft>
            </a:pPr>
            <a:r>
              <a:rPr lang="en-US" dirty="0"/>
              <a:t>GPI-anchored superfamily</a:t>
            </a:r>
          </a:p>
          <a:p>
            <a:pPr algn="r">
              <a:spcBef>
                <a:spcPts val="110"/>
              </a:spcBef>
              <a:spcAft>
                <a:spcPts val="110"/>
              </a:spcAft>
            </a:pPr>
            <a:r>
              <a:rPr lang="en-US" dirty="0"/>
              <a:t>KRE9 superfamily</a:t>
            </a:r>
          </a:p>
        </p:txBody>
      </p:sp>
      <p:pic>
        <p:nvPicPr>
          <p:cNvPr id="6" name="Picture 5">
            <a:extLst>
              <a:ext uri="{FF2B5EF4-FFF2-40B4-BE49-F238E27FC236}">
                <a16:creationId xmlns:a16="http://schemas.microsoft.com/office/drawing/2014/main" id="{CD00C789-FE4F-423B-A234-ACBEAEB04C73}"/>
              </a:ext>
            </a:extLst>
          </p:cNvPr>
          <p:cNvPicPr>
            <a:picLocks noChangeAspect="1"/>
          </p:cNvPicPr>
          <p:nvPr/>
        </p:nvPicPr>
        <p:blipFill>
          <a:blip r:embed="rId4"/>
          <a:stretch>
            <a:fillRect/>
          </a:stretch>
        </p:blipFill>
        <p:spPr>
          <a:xfrm>
            <a:off x="5784923" y="78906"/>
            <a:ext cx="550637" cy="375435"/>
          </a:xfrm>
          <a:prstGeom prst="rect">
            <a:avLst/>
          </a:prstGeom>
        </p:spPr>
      </p:pic>
      <p:pic>
        <p:nvPicPr>
          <p:cNvPr id="7" name="Picture 6">
            <a:extLst>
              <a:ext uri="{FF2B5EF4-FFF2-40B4-BE49-F238E27FC236}">
                <a16:creationId xmlns:a16="http://schemas.microsoft.com/office/drawing/2014/main" id="{D7ECD170-A0E6-4E6B-8DA5-3BA044FAC816}"/>
              </a:ext>
            </a:extLst>
          </p:cNvPr>
          <p:cNvPicPr>
            <a:picLocks noChangeAspect="1"/>
          </p:cNvPicPr>
          <p:nvPr/>
        </p:nvPicPr>
        <p:blipFill>
          <a:blip r:embed="rId5"/>
          <a:stretch>
            <a:fillRect/>
          </a:stretch>
        </p:blipFill>
        <p:spPr>
          <a:xfrm>
            <a:off x="5784923" y="433480"/>
            <a:ext cx="579211" cy="289606"/>
          </a:xfrm>
          <a:prstGeom prst="rect">
            <a:avLst/>
          </a:prstGeom>
        </p:spPr>
      </p:pic>
      <p:sp>
        <p:nvSpPr>
          <p:cNvPr id="8" name="Arrow: Left-Right 7">
            <a:extLst>
              <a:ext uri="{FF2B5EF4-FFF2-40B4-BE49-F238E27FC236}">
                <a16:creationId xmlns:a16="http://schemas.microsoft.com/office/drawing/2014/main" id="{895FDCE1-9BA5-471E-8B9F-22D7FBF48E5B}"/>
              </a:ext>
            </a:extLst>
          </p:cNvPr>
          <p:cNvSpPr/>
          <p:nvPr/>
        </p:nvSpPr>
        <p:spPr>
          <a:xfrm>
            <a:off x="5784923" y="1087440"/>
            <a:ext cx="579211" cy="153253"/>
          </a:xfrm>
          <a:prstGeom prst="lef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Left-Right 8">
            <a:extLst>
              <a:ext uri="{FF2B5EF4-FFF2-40B4-BE49-F238E27FC236}">
                <a16:creationId xmlns:a16="http://schemas.microsoft.com/office/drawing/2014/main" id="{5393E3D9-1BBC-4C6A-BC98-87F320912042}"/>
              </a:ext>
            </a:extLst>
          </p:cNvPr>
          <p:cNvSpPr/>
          <p:nvPr/>
        </p:nvSpPr>
        <p:spPr>
          <a:xfrm>
            <a:off x="5784923" y="1379789"/>
            <a:ext cx="579211" cy="153253"/>
          </a:xfrm>
          <a:prstGeom prst="leftRightArrow">
            <a:avLst/>
          </a:prstGeom>
          <a:solidFill>
            <a:srgbClr val="00CCCC"/>
          </a:solidFill>
          <a:ln>
            <a:solidFill>
              <a:srgbClr val="00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ABDE57-1C7C-421D-88FE-A349019547F3}"/>
              </a:ext>
            </a:extLst>
          </p:cNvPr>
          <p:cNvSpPr/>
          <p:nvPr/>
        </p:nvSpPr>
        <p:spPr>
          <a:xfrm>
            <a:off x="5784923" y="746512"/>
            <a:ext cx="600454" cy="201832"/>
          </a:xfrm>
          <a:prstGeom prst="rect">
            <a:avLst/>
          </a:prstGeom>
          <a:solidFill>
            <a:schemeClr val="bg1">
              <a:lumMod val="85000"/>
              <a:alpha val="6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Left-Right 11">
            <a:extLst>
              <a:ext uri="{FF2B5EF4-FFF2-40B4-BE49-F238E27FC236}">
                <a16:creationId xmlns:a16="http://schemas.microsoft.com/office/drawing/2014/main" id="{9D0B0E7D-1874-4ECD-B481-C13491AE4C2A}"/>
              </a:ext>
            </a:extLst>
          </p:cNvPr>
          <p:cNvSpPr/>
          <p:nvPr/>
        </p:nvSpPr>
        <p:spPr>
          <a:xfrm>
            <a:off x="3188088" y="3841594"/>
            <a:ext cx="6121012" cy="45719"/>
          </a:xfrm>
          <a:prstGeom prst="lef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Left-Right 14">
            <a:extLst>
              <a:ext uri="{FF2B5EF4-FFF2-40B4-BE49-F238E27FC236}">
                <a16:creationId xmlns:a16="http://schemas.microsoft.com/office/drawing/2014/main" id="{BDF77F88-5A30-42A3-AA32-8DF35321A6A4}"/>
              </a:ext>
            </a:extLst>
          </p:cNvPr>
          <p:cNvSpPr/>
          <p:nvPr/>
        </p:nvSpPr>
        <p:spPr>
          <a:xfrm>
            <a:off x="4327749" y="7276616"/>
            <a:ext cx="5030564" cy="45719"/>
          </a:xfrm>
          <a:prstGeom prst="lef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562124D6-9AB7-4661-8EA0-863BCCD95F3B}"/>
              </a:ext>
            </a:extLst>
          </p:cNvPr>
          <p:cNvSpPr txBox="1"/>
          <p:nvPr/>
        </p:nvSpPr>
        <p:spPr>
          <a:xfrm>
            <a:off x="-88900" y="8451670"/>
            <a:ext cx="3831177" cy="369332"/>
          </a:xfrm>
          <a:prstGeom prst="rect">
            <a:avLst/>
          </a:prstGeom>
          <a:noFill/>
        </p:spPr>
        <p:txBody>
          <a:bodyPr wrap="none" rtlCol="0">
            <a:spAutoFit/>
          </a:bodyPr>
          <a:lstStyle/>
          <a:p>
            <a:r>
              <a:rPr lang="en-US" dirty="0"/>
              <a:t>Figure 1: Multiple Sequence Alignment</a:t>
            </a:r>
          </a:p>
        </p:txBody>
      </p:sp>
      <p:sp>
        <p:nvSpPr>
          <p:cNvPr id="17" name="Rectangle 16">
            <a:extLst>
              <a:ext uri="{FF2B5EF4-FFF2-40B4-BE49-F238E27FC236}">
                <a16:creationId xmlns:a16="http://schemas.microsoft.com/office/drawing/2014/main" id="{1D6E4675-136D-47A2-8561-DA2E906CD53A}"/>
              </a:ext>
            </a:extLst>
          </p:cNvPr>
          <p:cNvSpPr/>
          <p:nvPr/>
        </p:nvSpPr>
        <p:spPr>
          <a:xfrm>
            <a:off x="2059441" y="1804988"/>
            <a:ext cx="1005228" cy="2014537"/>
          </a:xfrm>
          <a:prstGeom prst="rect">
            <a:avLst/>
          </a:prstGeom>
          <a:solidFill>
            <a:schemeClr val="bg1">
              <a:lumMod val="85000"/>
              <a:alpha val="6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8379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BBC91-FB89-4258-8A51-D99ACAFD466D}"/>
              </a:ext>
            </a:extLst>
          </p:cNvPr>
          <p:cNvSpPr>
            <a:spLocks noGrp="1"/>
          </p:cNvSpPr>
          <p:nvPr>
            <p:ph type="title"/>
          </p:nvPr>
        </p:nvSpPr>
        <p:spPr>
          <a:xfrm>
            <a:off x="0" y="-266642"/>
            <a:ext cx="10515600" cy="1325563"/>
          </a:xfrm>
        </p:spPr>
        <p:txBody>
          <a:bodyPr/>
          <a:lstStyle/>
          <a:p>
            <a:r>
              <a:rPr lang="en-US" dirty="0"/>
              <a:t>Threading with I-TASSER (VI)</a:t>
            </a:r>
          </a:p>
        </p:txBody>
      </p:sp>
      <p:sp>
        <p:nvSpPr>
          <p:cNvPr id="4" name="TextBox 3">
            <a:extLst>
              <a:ext uri="{FF2B5EF4-FFF2-40B4-BE49-F238E27FC236}">
                <a16:creationId xmlns:a16="http://schemas.microsoft.com/office/drawing/2014/main" id="{777DB225-D2A6-4B61-8302-9CD6448617EB}"/>
              </a:ext>
            </a:extLst>
          </p:cNvPr>
          <p:cNvSpPr txBox="1"/>
          <p:nvPr/>
        </p:nvSpPr>
        <p:spPr>
          <a:xfrm>
            <a:off x="5343526" y="1663839"/>
            <a:ext cx="6848474" cy="4801314"/>
          </a:xfrm>
          <a:prstGeom prst="rect">
            <a:avLst/>
          </a:prstGeom>
          <a:noFill/>
        </p:spPr>
        <p:txBody>
          <a:bodyPr wrap="square" rtlCol="0">
            <a:spAutoFit/>
          </a:bodyPr>
          <a:lstStyle/>
          <a:p>
            <a:r>
              <a:rPr lang="en-US" sz="1700" dirty="0"/>
              <a:t>C-Score is measured between 0-1</a:t>
            </a:r>
          </a:p>
          <a:p>
            <a:pPr marL="285750" indent="-285750">
              <a:buFont typeface="Arial" panose="020B0604020202020204" pitchFamily="34" charset="0"/>
              <a:buChar char="•"/>
            </a:pPr>
            <a:r>
              <a:rPr lang="en-US" sz="1700" dirty="0"/>
              <a:t>My C-scores are all 0.1 or lower, so results are low-confidence</a:t>
            </a:r>
          </a:p>
          <a:p>
            <a:endParaRPr lang="en-US" sz="1700" dirty="0"/>
          </a:p>
          <a:p>
            <a:r>
              <a:rPr lang="en-US" sz="1700" dirty="0"/>
              <a:t>Results from top three templates:</a:t>
            </a:r>
          </a:p>
          <a:p>
            <a:pPr marL="285750" indent="-285750">
              <a:buFont typeface="Arial" panose="020B0604020202020204" pitchFamily="34" charset="0"/>
              <a:buChar char="•"/>
            </a:pPr>
            <a:r>
              <a:rPr lang="en-US" sz="1700" b="1" dirty="0"/>
              <a:t>cell wall</a:t>
            </a:r>
          </a:p>
          <a:p>
            <a:pPr marL="285750" indent="-285750">
              <a:buFont typeface="Arial" panose="020B0604020202020204" pitchFamily="34" charset="0"/>
              <a:buChar char="•"/>
            </a:pPr>
            <a:r>
              <a:rPr lang="en-US" sz="1700" b="1" dirty="0"/>
              <a:t>binding</a:t>
            </a:r>
            <a:r>
              <a:rPr lang="en-US" sz="1700" dirty="0"/>
              <a:t>: </a:t>
            </a:r>
            <a:r>
              <a:rPr lang="en-US" sz="1700" dirty="0">
                <a:solidFill>
                  <a:schemeClr val="bg2">
                    <a:lumMod val="90000"/>
                  </a:schemeClr>
                </a:solidFill>
              </a:rPr>
              <a:t>The selective, non-covalent interaction of a molecule with one or more specific sites on another molecule.</a:t>
            </a:r>
          </a:p>
          <a:p>
            <a:pPr marL="285750" indent="-285750">
              <a:buFont typeface="Arial" panose="020B0604020202020204" pitchFamily="34" charset="0"/>
              <a:buChar char="•"/>
            </a:pPr>
            <a:r>
              <a:rPr lang="en-US" sz="1700" b="1" dirty="0"/>
              <a:t>pathogenesis</a:t>
            </a:r>
            <a:r>
              <a:rPr lang="en-US" sz="1700" dirty="0"/>
              <a:t>: </a:t>
            </a:r>
            <a:r>
              <a:rPr lang="en-US" sz="1700" dirty="0">
                <a:solidFill>
                  <a:schemeClr val="bg2">
                    <a:lumMod val="90000"/>
                  </a:schemeClr>
                </a:solidFill>
              </a:rPr>
              <a:t>Processes that generate the ability of an organism to induce an abnormal/detrimental state in other organisms.</a:t>
            </a:r>
          </a:p>
          <a:p>
            <a:pPr marL="285750" indent="-285750">
              <a:buFont typeface="Arial" panose="020B0604020202020204" pitchFamily="34" charset="0"/>
              <a:buChar char="•"/>
            </a:pPr>
            <a:r>
              <a:rPr lang="en-US" sz="1700" b="1" dirty="0"/>
              <a:t>cholesterol binding</a:t>
            </a:r>
            <a:r>
              <a:rPr lang="en-US" sz="1700" dirty="0"/>
              <a:t>: </a:t>
            </a:r>
            <a:r>
              <a:rPr lang="en-US" sz="1700" dirty="0">
                <a:solidFill>
                  <a:schemeClr val="bg2">
                    <a:lumMod val="90000"/>
                  </a:schemeClr>
                </a:solidFill>
              </a:rPr>
              <a:t>Interacting selectively and non-covalently with cholesterol.</a:t>
            </a:r>
          </a:p>
          <a:p>
            <a:endParaRPr lang="en-US" sz="1700" dirty="0"/>
          </a:p>
          <a:p>
            <a:r>
              <a:rPr lang="en-US" sz="1700" dirty="0"/>
              <a:t>Results from consensus prediction (derived from the occurrence of gene ontology terms among the selected templates)</a:t>
            </a:r>
          </a:p>
          <a:p>
            <a:pPr marL="285750" indent="-285750">
              <a:buFont typeface="Arial" panose="020B0604020202020204" pitchFamily="34" charset="0"/>
              <a:buChar char="•"/>
            </a:pPr>
            <a:r>
              <a:rPr lang="en-US" sz="1700" b="1" dirty="0"/>
              <a:t>sterol binding</a:t>
            </a:r>
            <a:r>
              <a:rPr lang="en-US" sz="1700" dirty="0"/>
              <a:t>: </a:t>
            </a:r>
            <a:r>
              <a:rPr lang="en-US" sz="1700" dirty="0">
                <a:solidFill>
                  <a:schemeClr val="bg2">
                    <a:lumMod val="90000"/>
                  </a:schemeClr>
                </a:solidFill>
              </a:rPr>
              <a:t>Interacting selectively and non-covalently with a sterol.</a:t>
            </a:r>
          </a:p>
          <a:p>
            <a:pPr marL="285750" indent="-285750">
              <a:buFont typeface="Arial" panose="020B0604020202020204" pitchFamily="34" charset="0"/>
              <a:buChar char="•"/>
            </a:pPr>
            <a:r>
              <a:rPr lang="en-US" sz="1700" b="1" dirty="0"/>
              <a:t>multi-organism process</a:t>
            </a:r>
            <a:r>
              <a:rPr lang="en-US" sz="1700" dirty="0"/>
              <a:t>: </a:t>
            </a:r>
            <a:r>
              <a:rPr lang="en-US" sz="1700" dirty="0">
                <a:solidFill>
                  <a:schemeClr val="bg2">
                    <a:lumMod val="90000"/>
                  </a:schemeClr>
                </a:solidFill>
              </a:rPr>
              <a:t>A biological process which involves another organism of the same or different species.</a:t>
            </a:r>
          </a:p>
          <a:p>
            <a:pPr marL="285750" indent="-285750">
              <a:buFont typeface="Arial" panose="020B0604020202020204" pitchFamily="34" charset="0"/>
              <a:buChar char="•"/>
            </a:pPr>
            <a:r>
              <a:rPr lang="en-US" sz="1700" b="1" dirty="0"/>
              <a:t>cell wall</a:t>
            </a:r>
          </a:p>
        </p:txBody>
      </p:sp>
      <p:pic>
        <p:nvPicPr>
          <p:cNvPr id="3" name="Picture 2">
            <a:extLst>
              <a:ext uri="{FF2B5EF4-FFF2-40B4-BE49-F238E27FC236}">
                <a16:creationId xmlns:a16="http://schemas.microsoft.com/office/drawing/2014/main" id="{C8811019-E5AC-46A6-BF75-E3A10144121A}"/>
              </a:ext>
            </a:extLst>
          </p:cNvPr>
          <p:cNvPicPr>
            <a:picLocks noChangeAspect="1"/>
          </p:cNvPicPr>
          <p:nvPr/>
        </p:nvPicPr>
        <p:blipFill rotWithShape="1">
          <a:blip r:embed="rId3"/>
          <a:srcRect r="58709"/>
          <a:stretch/>
        </p:blipFill>
        <p:spPr>
          <a:xfrm>
            <a:off x="85726" y="1225689"/>
            <a:ext cx="5172074" cy="5195512"/>
          </a:xfrm>
          <a:prstGeom prst="rect">
            <a:avLst/>
          </a:prstGeom>
        </p:spPr>
      </p:pic>
    </p:spTree>
    <p:extLst>
      <p:ext uri="{BB962C8B-B14F-4D97-AF65-F5344CB8AC3E}">
        <p14:creationId xmlns:p14="http://schemas.microsoft.com/office/powerpoint/2010/main" val="785826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BBC91-FB89-4258-8A51-D99ACAFD466D}"/>
              </a:ext>
            </a:extLst>
          </p:cNvPr>
          <p:cNvSpPr>
            <a:spLocks noGrp="1"/>
          </p:cNvSpPr>
          <p:nvPr>
            <p:ph type="title"/>
          </p:nvPr>
        </p:nvSpPr>
        <p:spPr>
          <a:xfrm>
            <a:off x="0" y="-266642"/>
            <a:ext cx="10515600" cy="1325563"/>
          </a:xfrm>
        </p:spPr>
        <p:txBody>
          <a:bodyPr/>
          <a:lstStyle/>
          <a:p>
            <a:r>
              <a:rPr lang="en-US" dirty="0"/>
              <a:t>Threading with I-TASSER (Conclusions)</a:t>
            </a:r>
          </a:p>
        </p:txBody>
      </p:sp>
      <p:sp>
        <p:nvSpPr>
          <p:cNvPr id="4" name="TextBox 3">
            <a:extLst>
              <a:ext uri="{FF2B5EF4-FFF2-40B4-BE49-F238E27FC236}">
                <a16:creationId xmlns:a16="http://schemas.microsoft.com/office/drawing/2014/main" id="{777DB225-D2A6-4B61-8302-9CD6448617EB}"/>
              </a:ext>
            </a:extLst>
          </p:cNvPr>
          <p:cNvSpPr txBox="1"/>
          <p:nvPr/>
        </p:nvSpPr>
        <p:spPr>
          <a:xfrm>
            <a:off x="0" y="1058920"/>
            <a:ext cx="11696700" cy="2031325"/>
          </a:xfrm>
          <a:prstGeom prst="rect">
            <a:avLst/>
          </a:prstGeom>
          <a:noFill/>
        </p:spPr>
        <p:txBody>
          <a:bodyPr wrap="square" rtlCol="0">
            <a:spAutoFit/>
          </a:bodyPr>
          <a:lstStyle/>
          <a:p>
            <a:r>
              <a:rPr lang="en-US" dirty="0"/>
              <a:t>Results from I-TASSER match expectations for the protein CJI97_000055 since it is known to contain a GPI-anchored domain involved in adhesion</a:t>
            </a:r>
          </a:p>
          <a:p>
            <a:endParaRPr lang="en-US" dirty="0"/>
          </a:p>
          <a:p>
            <a:r>
              <a:rPr lang="en-US" dirty="0"/>
              <a:t>Confidence-related scores (Z-score, C-score) were all relatively poor, so the results should be referenced with caution</a:t>
            </a:r>
          </a:p>
          <a:p>
            <a:endParaRPr lang="en-US" dirty="0"/>
          </a:p>
          <a:p>
            <a:r>
              <a:rPr lang="en-US" dirty="0"/>
              <a:t>Threading was the only option for modeling the structurally uncharacterized CJI97_000055</a:t>
            </a:r>
          </a:p>
          <a:p>
            <a:pPr marL="285750" indent="-285750">
              <a:buFont typeface="Arial" panose="020B0604020202020204" pitchFamily="34" charset="0"/>
              <a:buChar char="•"/>
            </a:pPr>
            <a:r>
              <a:rPr lang="en-US" dirty="0"/>
              <a:t>Highlights need for actual modeling of the protein for further analysis</a:t>
            </a:r>
          </a:p>
        </p:txBody>
      </p:sp>
    </p:spTree>
    <p:extLst>
      <p:ext uri="{BB962C8B-B14F-4D97-AF65-F5344CB8AC3E}">
        <p14:creationId xmlns:p14="http://schemas.microsoft.com/office/powerpoint/2010/main" val="409033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F610887-72C7-4548-AC3C-736E5983E294}"/>
              </a:ext>
            </a:extLst>
          </p:cNvPr>
          <p:cNvPicPr>
            <a:picLocks noChangeAspect="1"/>
          </p:cNvPicPr>
          <p:nvPr/>
        </p:nvPicPr>
        <p:blipFill>
          <a:blip r:embed="rId2"/>
          <a:stretch>
            <a:fillRect/>
          </a:stretch>
        </p:blipFill>
        <p:spPr>
          <a:xfrm>
            <a:off x="0" y="416920"/>
            <a:ext cx="12192000" cy="6024159"/>
          </a:xfrm>
          <a:prstGeom prst="rect">
            <a:avLst/>
          </a:prstGeom>
        </p:spPr>
      </p:pic>
    </p:spTree>
    <p:extLst>
      <p:ext uri="{BB962C8B-B14F-4D97-AF65-F5344CB8AC3E}">
        <p14:creationId xmlns:p14="http://schemas.microsoft.com/office/powerpoint/2010/main" val="1455933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8160AE64-9378-4FD0-B33E-B5D100D51EE1}"/>
              </a:ext>
            </a:extLst>
          </p:cNvPr>
          <p:cNvSpPr>
            <a:spLocks noGrp="1"/>
          </p:cNvSpPr>
          <p:nvPr/>
        </p:nvSpPr>
        <p:spPr>
          <a:xfrm>
            <a:off x="556532" y="643467"/>
            <a:ext cx="11210925" cy="744836"/>
          </a:xfrm>
          <a:prstGeom prst="rect">
            <a:avLst/>
          </a:prstGeom>
        </p:spPr>
        <p:txBody>
          <a:bodyPr vert="horz" lIns="91440" tIns="45720" rIns="91440" bIns="45720" rtlCol="0" anchor="ctr">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90000"/>
              </a:lnSpc>
              <a:spcAft>
                <a:spcPts val="600"/>
              </a:spcAft>
            </a:pPr>
            <a:r>
              <a:rPr lang="en-US" sz="3200" kern="1200">
                <a:solidFill>
                  <a:schemeClr val="bg1"/>
                </a:solidFill>
                <a:latin typeface="+mj-lt"/>
                <a:ea typeface="+mj-ea"/>
                <a:cs typeface="+mj-cs"/>
              </a:rPr>
              <a:t>Multi-sequence Alignment</a:t>
            </a:r>
          </a:p>
        </p:txBody>
      </p:sp>
      <p:pic>
        <p:nvPicPr>
          <p:cNvPr id="9" name="Picture 8">
            <a:extLst>
              <a:ext uri="{FF2B5EF4-FFF2-40B4-BE49-F238E27FC236}">
                <a16:creationId xmlns:a16="http://schemas.microsoft.com/office/drawing/2014/main" id="{B1A2EB4F-2E51-47B3-A536-47D9B5E3682D}"/>
              </a:ext>
            </a:extLst>
          </p:cNvPr>
          <p:cNvPicPr>
            <a:picLocks noChangeAspect="1"/>
          </p:cNvPicPr>
          <p:nvPr/>
        </p:nvPicPr>
        <p:blipFill>
          <a:blip r:embed="rId2"/>
          <a:stretch>
            <a:fillRect/>
          </a:stretch>
        </p:blipFill>
        <p:spPr>
          <a:xfrm>
            <a:off x="1518708" y="1675227"/>
            <a:ext cx="9154583" cy="4394199"/>
          </a:xfrm>
          <a:prstGeom prst="rect">
            <a:avLst/>
          </a:prstGeom>
        </p:spPr>
      </p:pic>
    </p:spTree>
    <p:extLst>
      <p:ext uri="{BB962C8B-B14F-4D97-AF65-F5344CB8AC3E}">
        <p14:creationId xmlns:p14="http://schemas.microsoft.com/office/powerpoint/2010/main" val="117807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139AE6-9F3C-4938-BC1D-01208A8087D8}"/>
              </a:ext>
            </a:extLst>
          </p:cNvPr>
          <p:cNvSpPr>
            <a:spLocks noGrp="1"/>
          </p:cNvSpPr>
          <p:nvPr/>
        </p:nvSpPr>
        <p:spPr>
          <a:xfrm>
            <a:off x="1066800" y="372933"/>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Maximum Parsimony Tree</a:t>
            </a:r>
          </a:p>
        </p:txBody>
      </p:sp>
      <p:sp>
        <p:nvSpPr>
          <p:cNvPr id="5" name="Content Placeholder 2">
            <a:extLst>
              <a:ext uri="{FF2B5EF4-FFF2-40B4-BE49-F238E27FC236}">
                <a16:creationId xmlns:a16="http://schemas.microsoft.com/office/drawing/2014/main" id="{BE4114DB-47B7-491A-9436-CF313B331C45}"/>
              </a:ext>
            </a:extLst>
          </p:cNvPr>
          <p:cNvSpPr>
            <a:spLocks noGrp="1"/>
          </p:cNvSpPr>
          <p:nvPr/>
        </p:nvSpPr>
        <p:spPr>
          <a:xfrm>
            <a:off x="7074750" y="1807885"/>
            <a:ext cx="3192923" cy="467718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800" b="1" dirty="0"/>
              <a:t>Maximum Parsimony analysis of taxa</a:t>
            </a:r>
          </a:p>
          <a:p>
            <a:r>
              <a:rPr lang="en-US" sz="800" dirty="0"/>
              <a:t>The evolutionary history was inferred using the Maximum Parsimony method. Tree #1 out of 5 most parsimonious trees (length = 1540) is shown. The consistency index is ( 0.636856), the retention index is ( 0.693188), and the composite index is 0.451923 ( 0.441461) for all sites and parsimony-informative sites (in parentheses). The percentage of replicate trees in which the associated taxa clustered together in the bootstrap test (100 replicates) are shown next to the branches [1]. The MP tree was obtained using the Subtree-Pruning-Regrafting (SPR) algorithm (pg. 126 in ref. [2]) with search level 1 in which the initial trees were obtained by the random addition of sequences (10 replicates). This analysis involved 27 amino acid sequences. There were a total of 323 positions in the final dataset. Evolutionary analyses were conducted in MEGA X [3].</a:t>
            </a:r>
            <a:br>
              <a:rPr lang="en-US" sz="800" dirty="0"/>
            </a:br>
            <a:br>
              <a:rPr lang="en-US" sz="800" dirty="0"/>
            </a:br>
            <a:r>
              <a:rPr lang="en-US" sz="800" dirty="0"/>
              <a:t>1. Felsenstein J. (</a:t>
            </a:r>
            <a:r>
              <a:rPr lang="en-US" sz="800" b="1" dirty="0"/>
              <a:t>1985</a:t>
            </a:r>
            <a:r>
              <a:rPr lang="en-US" sz="800" dirty="0"/>
              <a:t>). Confidence limits on phylogenies: An approach using the bootstrap. </a:t>
            </a:r>
            <a:r>
              <a:rPr lang="en-US" sz="800" i="1" dirty="0"/>
              <a:t>Evolution</a:t>
            </a:r>
            <a:r>
              <a:rPr lang="en-US" sz="800" dirty="0"/>
              <a:t> </a:t>
            </a:r>
            <a:r>
              <a:rPr lang="en-US" sz="800" b="1" dirty="0"/>
              <a:t>39</a:t>
            </a:r>
            <a:r>
              <a:rPr lang="en-US" sz="800" dirty="0"/>
              <a:t>:783-791.</a:t>
            </a:r>
          </a:p>
          <a:p>
            <a:r>
              <a:rPr lang="en-US" sz="800" dirty="0"/>
              <a:t>2. Nei M. and Kumar S. (</a:t>
            </a:r>
            <a:r>
              <a:rPr lang="en-US" sz="800" b="1" dirty="0"/>
              <a:t>2000</a:t>
            </a:r>
            <a:r>
              <a:rPr lang="en-US" sz="800" dirty="0"/>
              <a:t>). </a:t>
            </a:r>
            <a:r>
              <a:rPr lang="en-US" sz="800" i="1" dirty="0"/>
              <a:t>Molecular Evolution and Phylogenetics</a:t>
            </a:r>
            <a:r>
              <a:rPr lang="en-US" sz="800" dirty="0"/>
              <a:t>. Oxford University Press, New York.</a:t>
            </a:r>
          </a:p>
          <a:p>
            <a:r>
              <a:rPr lang="en-US" sz="800" dirty="0"/>
              <a:t>3. Kumar S., Stecher G., Li M., Knyaz C., and Tamura K. (</a:t>
            </a:r>
            <a:r>
              <a:rPr lang="en-US" sz="800" b="1" dirty="0"/>
              <a:t>2018</a:t>
            </a:r>
            <a:r>
              <a:rPr lang="en-US" sz="800" dirty="0"/>
              <a:t>). MEGA X: Molecular Evolutionary Genetics Analysis across computing platforms. </a:t>
            </a:r>
            <a:r>
              <a:rPr lang="en-US" sz="800" i="1" dirty="0"/>
              <a:t>Molecular Biology and Evolution</a:t>
            </a:r>
            <a:r>
              <a:rPr lang="en-US" sz="800" dirty="0"/>
              <a:t> </a:t>
            </a:r>
            <a:r>
              <a:rPr lang="en-US" sz="800" b="1" dirty="0"/>
              <a:t>35</a:t>
            </a:r>
            <a:r>
              <a:rPr lang="en-US" sz="800" dirty="0"/>
              <a:t>:1547-1549.</a:t>
            </a:r>
          </a:p>
          <a:p>
            <a:r>
              <a:rPr lang="en-US" sz="800" dirty="0"/>
              <a:t>Disclaimer: Although utmost care has been taken to ensure the correctness of the caption, the caption text is provided "as is" without any warranty of any kind. Authors advise the user to carefully check the caption prior to its use for any purpose and report any errors or problems to the authors immediately (www.megasoftware.net). In no event shall the authors and their employers be liable for any damages, including but not limited to special, consequential, or other damages. Authors specifically disclaim all other warranties expressed or implied, including but not limited to the determination of suitability of this caption text for a specific purpose, use, or application.</a:t>
            </a:r>
          </a:p>
        </p:txBody>
      </p:sp>
      <p:sp>
        <p:nvSpPr>
          <p:cNvPr id="6" name="TextBox 6">
            <a:extLst>
              <a:ext uri="{FF2B5EF4-FFF2-40B4-BE49-F238E27FC236}">
                <a16:creationId xmlns:a16="http://schemas.microsoft.com/office/drawing/2014/main" id="{4999EDB5-F423-4774-8D95-48AEE800A8A2}"/>
              </a:ext>
            </a:extLst>
          </p:cNvPr>
          <p:cNvSpPr txBox="1"/>
          <p:nvPr/>
        </p:nvSpPr>
        <p:spPr>
          <a:xfrm>
            <a:off x="3539070" y="5830024"/>
            <a:ext cx="3595280"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FIGURE 2: Maximum Parsimony Tree</a:t>
            </a:r>
          </a:p>
        </p:txBody>
      </p:sp>
      <p:pic>
        <p:nvPicPr>
          <p:cNvPr id="7" name="Picture 6">
            <a:extLst>
              <a:ext uri="{FF2B5EF4-FFF2-40B4-BE49-F238E27FC236}">
                <a16:creationId xmlns:a16="http://schemas.microsoft.com/office/drawing/2014/main" id="{E93DD617-FC11-460A-BD69-5B08A2D36F84}"/>
              </a:ext>
            </a:extLst>
          </p:cNvPr>
          <p:cNvPicPr>
            <a:picLocks noChangeAspect="1"/>
          </p:cNvPicPr>
          <p:nvPr/>
        </p:nvPicPr>
        <p:blipFill>
          <a:blip r:embed="rId2"/>
          <a:stretch>
            <a:fillRect/>
          </a:stretch>
        </p:blipFill>
        <p:spPr>
          <a:xfrm>
            <a:off x="1702094" y="1807885"/>
            <a:ext cx="5372656" cy="4006334"/>
          </a:xfrm>
          <a:prstGeom prst="rect">
            <a:avLst/>
          </a:prstGeom>
        </p:spPr>
      </p:pic>
    </p:spTree>
    <p:extLst>
      <p:ext uri="{BB962C8B-B14F-4D97-AF65-F5344CB8AC3E}">
        <p14:creationId xmlns:p14="http://schemas.microsoft.com/office/powerpoint/2010/main" val="3067855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A892E44-F6C9-4B95-941A-7709BDDBB573}"/>
              </a:ext>
            </a:extLst>
          </p:cNvPr>
          <p:cNvSpPr>
            <a:spLocks noGrp="1"/>
          </p:cNvSpPr>
          <p:nvPr/>
        </p:nvSpPr>
        <p:spPr>
          <a:xfrm>
            <a:off x="878840" y="228278"/>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Maximum Likelihood Tree</a:t>
            </a:r>
          </a:p>
        </p:txBody>
      </p:sp>
      <p:sp>
        <p:nvSpPr>
          <p:cNvPr id="5" name="Content Placeholder 2">
            <a:extLst>
              <a:ext uri="{FF2B5EF4-FFF2-40B4-BE49-F238E27FC236}">
                <a16:creationId xmlns:a16="http://schemas.microsoft.com/office/drawing/2014/main" id="{EEE5670E-2D8B-461B-B5DB-7555B97EF3C8}"/>
              </a:ext>
            </a:extLst>
          </p:cNvPr>
          <p:cNvSpPr>
            <a:spLocks noGrp="1"/>
          </p:cNvSpPr>
          <p:nvPr/>
        </p:nvSpPr>
        <p:spPr>
          <a:xfrm>
            <a:off x="7920102" y="1815864"/>
            <a:ext cx="3393058" cy="4813858"/>
          </a:xfrm>
          <a:prstGeom prst="rect">
            <a:avLst/>
          </a:prstGeom>
        </p:spPr>
        <p:txBody>
          <a:bodyPr vert="horz" lIns="0" tIns="45720" rIns="0" bIns="45720" rtlCol="0">
            <a:normAutofit fontScale="47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Evolutionary analysis by Maximum Likelihood method </a:t>
            </a:r>
            <a:br>
              <a:rPr lang="en-US" dirty="0"/>
            </a:br>
            <a:r>
              <a:rPr lang="en-US" dirty="0"/>
              <a:t>The evolutionary history was inferred by using the Maximum Likelihood method and JTT matrix-based model [1]. The tree with the highest log likelihood (-8507.65) is shown. The percentage of trees in which the associated taxa clustered together is shown next to the branches. Initial tree(s) for the heuristic search were obtained automatically by applying Neighbor-Join and BioNJ algorithms to a matrix of pairwise distances estimated using a JTT model, and then selecting the topology with superior log likelihood value. The tree is drawn to scale, with branch lengths measured in the number of substitutions per site. This analysis involved 27 amino acid sequences. There were a total of 323 positions in the final dataset. Evolutionary analyses were conducted in MEGA X [2].</a:t>
            </a:r>
          </a:p>
          <a:p>
            <a:br>
              <a:rPr lang="en-US" dirty="0"/>
            </a:br>
            <a:br>
              <a:rPr lang="en-US" dirty="0"/>
            </a:br>
            <a:r>
              <a:rPr lang="en-US" dirty="0"/>
              <a:t>1. Jones D.T., Taylor W.R., and Thornton J.M. (</a:t>
            </a:r>
            <a:r>
              <a:rPr lang="en-US" b="1" dirty="0"/>
              <a:t>1992</a:t>
            </a:r>
            <a:r>
              <a:rPr lang="en-US" dirty="0"/>
              <a:t>). The rapid generation of mutation data matrices from protein sequences. </a:t>
            </a:r>
            <a:r>
              <a:rPr lang="en-US" i="1" dirty="0"/>
              <a:t>Computer Applications in the Biosciences </a:t>
            </a:r>
            <a:r>
              <a:rPr lang="en-US" b="1" dirty="0"/>
              <a:t>8</a:t>
            </a:r>
            <a:r>
              <a:rPr lang="en-US" dirty="0"/>
              <a:t>: 275-282.</a:t>
            </a:r>
          </a:p>
          <a:p>
            <a:r>
              <a:rPr lang="en-US" dirty="0"/>
              <a:t>2. Kumar S., Stecher G., Li M., Knyaz C., and Tamura K. (</a:t>
            </a:r>
            <a:r>
              <a:rPr lang="en-US" b="1" dirty="0"/>
              <a:t>2018</a:t>
            </a:r>
            <a:r>
              <a:rPr lang="en-US" dirty="0"/>
              <a:t>). MEGA X: Molecular Evolutionary Genetics Analysis across computing platforms. </a:t>
            </a:r>
            <a:r>
              <a:rPr lang="en-US" i="1" dirty="0"/>
              <a:t>Molecular Biology and Evolution</a:t>
            </a:r>
            <a:r>
              <a:rPr lang="en-US" dirty="0"/>
              <a:t> </a:t>
            </a:r>
            <a:r>
              <a:rPr lang="en-US" b="1" dirty="0"/>
              <a:t>35</a:t>
            </a:r>
            <a:r>
              <a:rPr lang="en-US" dirty="0"/>
              <a:t>:1547-1549.</a:t>
            </a:r>
          </a:p>
          <a:p>
            <a:r>
              <a:rPr lang="en-US" dirty="0"/>
              <a:t>Disclaimer: Although utmost care has been taken to ensure the correctness of the caption, the caption text is provided "as is" without any warranty of any kind. Authors advise the user to carefully check the caption prior to its use for any purpose and report any errors or problems to the authors immediately (www.megasoftware.net). In no event shall the authors and their employers be liable for any damages, including but not limited to special, consequential, or other damages. Authors specifically disclaim all other warranties expressed or implied, including but not limited to the determination of suitability of this caption text for a specific purpose, use, or application.</a:t>
            </a:r>
          </a:p>
        </p:txBody>
      </p:sp>
      <p:sp>
        <p:nvSpPr>
          <p:cNvPr id="6" name="TextBox 5">
            <a:extLst>
              <a:ext uri="{FF2B5EF4-FFF2-40B4-BE49-F238E27FC236}">
                <a16:creationId xmlns:a16="http://schemas.microsoft.com/office/drawing/2014/main" id="{662F46A7-DBD8-4A7C-B3F6-C2365C45D8F7}"/>
              </a:ext>
            </a:extLst>
          </p:cNvPr>
          <p:cNvSpPr txBox="1"/>
          <p:nvPr/>
        </p:nvSpPr>
        <p:spPr>
          <a:xfrm>
            <a:off x="4087454" y="5873829"/>
            <a:ext cx="3580211"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FIGURE 3: Maximum Likelihood Tree</a:t>
            </a:r>
          </a:p>
        </p:txBody>
      </p:sp>
      <p:pic>
        <p:nvPicPr>
          <p:cNvPr id="7" name="Picture 6">
            <a:extLst>
              <a:ext uri="{FF2B5EF4-FFF2-40B4-BE49-F238E27FC236}">
                <a16:creationId xmlns:a16="http://schemas.microsoft.com/office/drawing/2014/main" id="{771B73B4-5CF6-4356-8A73-C61260292153}"/>
              </a:ext>
            </a:extLst>
          </p:cNvPr>
          <p:cNvPicPr>
            <a:picLocks noChangeAspect="1"/>
          </p:cNvPicPr>
          <p:nvPr/>
        </p:nvPicPr>
        <p:blipFill>
          <a:blip r:embed="rId2"/>
          <a:stretch>
            <a:fillRect/>
          </a:stretch>
        </p:blipFill>
        <p:spPr>
          <a:xfrm>
            <a:off x="3286760" y="1705937"/>
            <a:ext cx="4633342" cy="4167892"/>
          </a:xfrm>
          <a:prstGeom prst="rect">
            <a:avLst/>
          </a:prstGeom>
        </p:spPr>
      </p:pic>
    </p:spTree>
    <p:extLst>
      <p:ext uri="{BB962C8B-B14F-4D97-AF65-F5344CB8AC3E}">
        <p14:creationId xmlns:p14="http://schemas.microsoft.com/office/powerpoint/2010/main" val="3230113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1E85-1686-495E-908C-4D6D97408384}"/>
              </a:ext>
            </a:extLst>
          </p:cNvPr>
          <p:cNvSpPr>
            <a:spLocks noGrp="1"/>
          </p:cNvSpPr>
          <p:nvPr>
            <p:ph type="title"/>
          </p:nvPr>
        </p:nvSpPr>
        <p:spPr/>
        <p:txBody>
          <a:bodyPr/>
          <a:lstStyle/>
          <a:p>
            <a:r>
              <a:rPr lang="en-US" dirty="0"/>
              <a:t>SWISS-MODEL (partial sequence 1-150bp)</a:t>
            </a:r>
          </a:p>
        </p:txBody>
      </p:sp>
      <p:pic>
        <p:nvPicPr>
          <p:cNvPr id="4" name="Picture 3">
            <a:extLst>
              <a:ext uri="{FF2B5EF4-FFF2-40B4-BE49-F238E27FC236}">
                <a16:creationId xmlns:a16="http://schemas.microsoft.com/office/drawing/2014/main" id="{CD4A221E-6CD3-4042-83A7-51E1259EB7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9470" y="1730375"/>
            <a:ext cx="4762500" cy="4762500"/>
          </a:xfrm>
          <a:prstGeom prst="rect">
            <a:avLst/>
          </a:prstGeom>
        </p:spPr>
      </p:pic>
    </p:spTree>
    <p:extLst>
      <p:ext uri="{BB962C8B-B14F-4D97-AF65-F5344CB8AC3E}">
        <p14:creationId xmlns:p14="http://schemas.microsoft.com/office/powerpoint/2010/main" val="1643479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1E85-1686-495E-908C-4D6D97408384}"/>
              </a:ext>
            </a:extLst>
          </p:cNvPr>
          <p:cNvSpPr>
            <a:spLocks noGrp="1"/>
          </p:cNvSpPr>
          <p:nvPr>
            <p:ph type="title"/>
          </p:nvPr>
        </p:nvSpPr>
        <p:spPr>
          <a:xfrm>
            <a:off x="0" y="-349769"/>
            <a:ext cx="10515600" cy="1325563"/>
          </a:xfrm>
        </p:spPr>
        <p:txBody>
          <a:bodyPr/>
          <a:lstStyle/>
          <a:p>
            <a:r>
              <a:rPr lang="en-US" dirty="0"/>
              <a:t>SWISS-MODEL</a:t>
            </a:r>
          </a:p>
        </p:txBody>
      </p:sp>
      <p:grpSp>
        <p:nvGrpSpPr>
          <p:cNvPr id="9" name="Group 8">
            <a:extLst>
              <a:ext uri="{FF2B5EF4-FFF2-40B4-BE49-F238E27FC236}">
                <a16:creationId xmlns:a16="http://schemas.microsoft.com/office/drawing/2014/main" id="{FA43CA6D-7CA1-4341-86A2-83EE2A0DB983}"/>
              </a:ext>
            </a:extLst>
          </p:cNvPr>
          <p:cNvGrpSpPr/>
          <p:nvPr/>
        </p:nvGrpSpPr>
        <p:grpSpPr>
          <a:xfrm>
            <a:off x="2042028" y="748407"/>
            <a:ext cx="8107944" cy="4534793"/>
            <a:chOff x="2042028" y="748407"/>
            <a:chExt cx="8107944" cy="4534793"/>
          </a:xfrm>
        </p:grpSpPr>
        <p:pic>
          <p:nvPicPr>
            <p:cNvPr id="4" name="Picture 3">
              <a:extLst>
                <a:ext uri="{FF2B5EF4-FFF2-40B4-BE49-F238E27FC236}">
                  <a16:creationId xmlns:a16="http://schemas.microsoft.com/office/drawing/2014/main" id="{C013370B-DDC1-4428-9D1C-C16B56B83ACB}"/>
                </a:ext>
              </a:extLst>
            </p:cNvPr>
            <p:cNvPicPr/>
            <p:nvPr/>
          </p:nvPicPr>
          <p:blipFill rotWithShape="1">
            <a:blip r:embed="rId2"/>
            <a:srcRect r="38725" b="21442"/>
            <a:stretch/>
          </p:blipFill>
          <p:spPr>
            <a:xfrm>
              <a:off x="2042028" y="748407"/>
              <a:ext cx="8107944" cy="4534793"/>
            </a:xfrm>
            <a:prstGeom prst="rect">
              <a:avLst/>
            </a:prstGeom>
          </p:spPr>
        </p:pic>
        <p:sp>
          <p:nvSpPr>
            <p:cNvPr id="8" name="Rectangle: Rounded Corners 7">
              <a:extLst>
                <a:ext uri="{FF2B5EF4-FFF2-40B4-BE49-F238E27FC236}">
                  <a16:creationId xmlns:a16="http://schemas.microsoft.com/office/drawing/2014/main" id="{B28D5A57-1034-4204-8363-7994737ADD78}"/>
                </a:ext>
              </a:extLst>
            </p:cNvPr>
            <p:cNvSpPr/>
            <p:nvPr/>
          </p:nvSpPr>
          <p:spPr>
            <a:xfrm>
              <a:off x="9645650" y="2206625"/>
              <a:ext cx="504322" cy="3076575"/>
            </a:xfrm>
            <a:prstGeom prst="roundRect">
              <a:avLst/>
            </a:prstGeom>
            <a:solidFill>
              <a:schemeClr val="accent2">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9277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E81F993-646B-436A-B90C-DD0FA70D3E63}"/>
              </a:ext>
            </a:extLst>
          </p:cNvPr>
          <p:cNvSpPr txBox="1">
            <a:spLocks noChangeArrowheads="1"/>
          </p:cNvSpPr>
          <p:nvPr/>
        </p:nvSpPr>
        <p:spPr>
          <a:xfrm>
            <a:off x="41275" y="685859"/>
            <a:ext cx="8229600" cy="990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Protein Threading  </a:t>
            </a:r>
          </a:p>
        </p:txBody>
      </p:sp>
      <p:pic>
        <p:nvPicPr>
          <p:cNvPr id="9" name="Content Placeholder 5">
            <a:extLst>
              <a:ext uri="{FF2B5EF4-FFF2-40B4-BE49-F238E27FC236}">
                <a16:creationId xmlns:a16="http://schemas.microsoft.com/office/drawing/2014/main" id="{366FADE3-A4B1-4496-BE9A-8EB41046246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8614" r="-8614"/>
          <a:stretch>
            <a:fillRect/>
          </a:stretch>
        </p:blipFill>
        <p:spPr>
          <a:xfrm>
            <a:off x="41275" y="1371600"/>
            <a:ext cx="9145588" cy="5029200"/>
          </a:xfrm>
        </p:spPr>
      </p:pic>
      <p:sp>
        <p:nvSpPr>
          <p:cNvPr id="10" name="TextBox 6">
            <a:extLst>
              <a:ext uri="{FF2B5EF4-FFF2-40B4-BE49-F238E27FC236}">
                <a16:creationId xmlns:a16="http://schemas.microsoft.com/office/drawing/2014/main" id="{878159C7-1796-4449-B236-D009FD9F9181}"/>
              </a:ext>
            </a:extLst>
          </p:cNvPr>
          <p:cNvSpPr txBox="1">
            <a:spLocks noChangeArrowheads="1"/>
          </p:cNvSpPr>
          <p:nvPr/>
        </p:nvSpPr>
        <p:spPr bwMode="auto">
          <a:xfrm>
            <a:off x="482600" y="6523038"/>
            <a:ext cx="80343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solidFill>
                  <a:srgbClr val="000000"/>
                </a:solidFill>
              </a:rPr>
              <a:t>Jun-</a:t>
            </a:r>
            <a:r>
              <a:rPr lang="en-US" altLang="en-US" sz="1200" dirty="0" err="1">
                <a:solidFill>
                  <a:srgbClr val="000000"/>
                </a:solidFill>
              </a:rPr>
              <a:t>tao</a:t>
            </a:r>
            <a:r>
              <a:rPr lang="en-US" altLang="en-US" sz="1200" dirty="0">
                <a:solidFill>
                  <a:srgbClr val="000000"/>
                </a:solidFill>
              </a:rPr>
              <a:t> Guo, Ying Xu.  2009.  Towards modeling of amyloid fibril structures.  Frontiers in Bioscience 13, 4039-4050.</a:t>
            </a:r>
          </a:p>
          <a:p>
            <a:pPr eaLnBrk="1" hangingPunct="1">
              <a:spcBef>
                <a:spcPct val="0"/>
              </a:spcBef>
              <a:buFontTx/>
              <a:buNone/>
            </a:pPr>
            <a:endParaRPr lang="en-US" altLang="en-US" sz="1200" dirty="0">
              <a:solidFill>
                <a:srgbClr val="000000"/>
              </a:solidFill>
            </a:endParaRPr>
          </a:p>
        </p:txBody>
      </p:sp>
      <p:sp>
        <p:nvSpPr>
          <p:cNvPr id="4" name="Title 3">
            <a:extLst>
              <a:ext uri="{FF2B5EF4-FFF2-40B4-BE49-F238E27FC236}">
                <a16:creationId xmlns:a16="http://schemas.microsoft.com/office/drawing/2014/main" id="{EC1D5CB9-E9A8-47CB-9083-8C71B83C0735}"/>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378968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1233</TotalTime>
  <Words>634</Words>
  <Application>Microsoft Office PowerPoint</Application>
  <PresentationFormat>Widescreen</PresentationFormat>
  <Paragraphs>74</Paragraphs>
  <Slides>21</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SWISS-MODEL (partial sequence 1-150bp)</vt:lpstr>
      <vt:lpstr>SWISS-MODEL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Threading with I-TASSER (V)</vt:lpstr>
      <vt:lpstr>Threading with I-TASSER (VI)</vt:lpstr>
      <vt:lpstr>Threading with I-TASSER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Hart</dc:creator>
  <cp:lastModifiedBy>Michael Hart</cp:lastModifiedBy>
  <cp:revision>66</cp:revision>
  <dcterms:created xsi:type="dcterms:W3CDTF">2019-12-09T01:44:23Z</dcterms:created>
  <dcterms:modified xsi:type="dcterms:W3CDTF">2019-12-14T13:19:00Z</dcterms:modified>
</cp:coreProperties>
</file>