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172" autoAdjust="0"/>
  </p:normalViewPr>
  <p:slideViewPr>
    <p:cSldViewPr snapToGrid="0">
      <p:cViewPr>
        <p:scale>
          <a:sx n="150" d="100"/>
          <a:sy n="150" d="100"/>
        </p:scale>
        <p:origin x="-231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FCC51-7039-41DA-B246-8B009D89B677}"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D8494-F4F9-4C66-9C3C-9021250CDA64}" type="slidenum">
              <a:rPr lang="en-US" smtClean="0"/>
              <a:t>‹#›</a:t>
            </a:fld>
            <a:endParaRPr lang="en-US"/>
          </a:p>
        </p:txBody>
      </p:sp>
    </p:spTree>
    <p:extLst>
      <p:ext uri="{BB962C8B-B14F-4D97-AF65-F5344CB8AC3E}">
        <p14:creationId xmlns:p14="http://schemas.microsoft.com/office/powerpoint/2010/main" val="91964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Describe your gene/gene family and the basis/justification for its relationship to the theme.</a:t>
            </a:r>
            <a:endParaRPr lang="en-US" dirty="0"/>
          </a:p>
        </p:txBody>
      </p:sp>
      <p:sp>
        <p:nvSpPr>
          <p:cNvPr id="4" name="Slide Number Placeholder 3"/>
          <p:cNvSpPr>
            <a:spLocks noGrp="1"/>
          </p:cNvSpPr>
          <p:nvPr>
            <p:ph type="sldNum" sz="quarter" idx="5"/>
          </p:nvPr>
        </p:nvSpPr>
        <p:spPr/>
        <p:txBody>
          <a:bodyPr/>
          <a:lstStyle/>
          <a:p>
            <a:fld id="{631D8494-F4F9-4C66-9C3C-9021250CDA64}" type="slidenum">
              <a:rPr lang="en-US" smtClean="0"/>
              <a:t>2</a:t>
            </a:fld>
            <a:endParaRPr lang="en-US"/>
          </a:p>
        </p:txBody>
      </p:sp>
    </p:spTree>
    <p:extLst>
      <p:ext uri="{BB962C8B-B14F-4D97-AF65-F5344CB8AC3E}">
        <p14:creationId xmlns:p14="http://schemas.microsoft.com/office/powerpoint/2010/main" val="226477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your Table 1 -- if you haven’t finished collecting all the sequences, put “TBD” in the cell. For species that you have searched and didn’t identify any homolog, put “NA”.</a:t>
            </a:r>
          </a:p>
        </p:txBody>
      </p:sp>
      <p:sp>
        <p:nvSpPr>
          <p:cNvPr id="4" name="Slide Number Placeholder 3"/>
          <p:cNvSpPr>
            <a:spLocks noGrp="1"/>
          </p:cNvSpPr>
          <p:nvPr>
            <p:ph type="sldNum" sz="quarter" idx="5"/>
          </p:nvPr>
        </p:nvSpPr>
        <p:spPr/>
        <p:txBody>
          <a:bodyPr/>
          <a:lstStyle/>
          <a:p>
            <a:fld id="{631D8494-F4F9-4C66-9C3C-9021250CDA64}" type="slidenum">
              <a:rPr lang="en-US" smtClean="0"/>
              <a:t>3</a:t>
            </a:fld>
            <a:endParaRPr lang="en-US"/>
          </a:p>
        </p:txBody>
      </p:sp>
    </p:spTree>
    <p:extLst>
      <p:ext uri="{BB962C8B-B14F-4D97-AF65-F5344CB8AC3E}">
        <p14:creationId xmlns:p14="http://schemas.microsoft.com/office/powerpoint/2010/main" val="429466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you identified the homologous sequences, difficulties you have encountered or tips you collected for doing things more efficiently, e.g. different databases, BLAST vs HMMER etc.</a:t>
            </a:r>
          </a:p>
        </p:txBody>
      </p:sp>
      <p:sp>
        <p:nvSpPr>
          <p:cNvPr id="4" name="Slide Number Placeholder 3"/>
          <p:cNvSpPr>
            <a:spLocks noGrp="1"/>
          </p:cNvSpPr>
          <p:nvPr>
            <p:ph type="sldNum" sz="quarter" idx="5"/>
          </p:nvPr>
        </p:nvSpPr>
        <p:spPr/>
        <p:txBody>
          <a:bodyPr/>
          <a:lstStyle/>
          <a:p>
            <a:fld id="{631D8494-F4F9-4C66-9C3C-9021250CDA64}" type="slidenum">
              <a:rPr lang="en-US" smtClean="0"/>
              <a:t>4</a:t>
            </a:fld>
            <a:endParaRPr lang="en-US"/>
          </a:p>
        </p:txBody>
      </p:sp>
    </p:spTree>
    <p:extLst>
      <p:ext uri="{BB962C8B-B14F-4D97-AF65-F5344CB8AC3E}">
        <p14:creationId xmlns:p14="http://schemas.microsoft.com/office/powerpoint/2010/main" val="287403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screenshot(s) of your multi-sequence alignment. Discuss whether you think the alignment is reasonable and will provide a solid basis for phylogenetic analysis. If the alignment is poor, discuss possible reasons and how you will proceed forward.</a:t>
            </a:r>
          </a:p>
        </p:txBody>
      </p:sp>
      <p:sp>
        <p:nvSpPr>
          <p:cNvPr id="4" name="Slide Number Placeholder 3"/>
          <p:cNvSpPr>
            <a:spLocks noGrp="1"/>
          </p:cNvSpPr>
          <p:nvPr>
            <p:ph type="sldNum" sz="quarter" idx="5"/>
          </p:nvPr>
        </p:nvSpPr>
        <p:spPr/>
        <p:txBody>
          <a:bodyPr/>
          <a:lstStyle/>
          <a:p>
            <a:fld id="{631D8494-F4F9-4C66-9C3C-9021250CDA64}" type="slidenum">
              <a:rPr lang="en-US" smtClean="0"/>
              <a:t>5</a:t>
            </a:fld>
            <a:endParaRPr lang="en-US"/>
          </a:p>
        </p:txBody>
      </p:sp>
    </p:spTree>
    <p:extLst>
      <p:ext uri="{BB962C8B-B14F-4D97-AF65-F5344CB8AC3E}">
        <p14:creationId xmlns:p14="http://schemas.microsoft.com/office/powerpoint/2010/main" val="123086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 preliminary tree reconstructed from the alignment. Present the methodology for tree reconstruction (method, parameters used), how you root the tree, and what are you interpretation of the tree topology.</a:t>
            </a:r>
          </a:p>
        </p:txBody>
      </p:sp>
      <p:sp>
        <p:nvSpPr>
          <p:cNvPr id="4" name="Slide Number Placeholder 3"/>
          <p:cNvSpPr>
            <a:spLocks noGrp="1"/>
          </p:cNvSpPr>
          <p:nvPr>
            <p:ph type="sldNum" sz="quarter" idx="5"/>
          </p:nvPr>
        </p:nvSpPr>
        <p:spPr/>
        <p:txBody>
          <a:bodyPr/>
          <a:lstStyle/>
          <a:p>
            <a:fld id="{631D8494-F4F9-4C66-9C3C-9021250CDA64}" type="slidenum">
              <a:rPr lang="en-US" smtClean="0"/>
              <a:t>6</a:t>
            </a:fld>
            <a:endParaRPr lang="en-US"/>
          </a:p>
        </p:txBody>
      </p:sp>
    </p:spTree>
    <p:extLst>
      <p:ext uri="{BB962C8B-B14F-4D97-AF65-F5344CB8AC3E}">
        <p14:creationId xmlns:p14="http://schemas.microsoft.com/office/powerpoint/2010/main" val="387317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a preliminary tree reconstructed from the alignment. Present the methodology for tree reconstruction (method, parameters used), how you root the tree, and what are you interpretation of the tree topology.</a:t>
            </a:r>
          </a:p>
        </p:txBody>
      </p:sp>
      <p:sp>
        <p:nvSpPr>
          <p:cNvPr id="4" name="Slide Number Placeholder 3"/>
          <p:cNvSpPr>
            <a:spLocks noGrp="1"/>
          </p:cNvSpPr>
          <p:nvPr>
            <p:ph type="sldNum" sz="quarter" idx="5"/>
          </p:nvPr>
        </p:nvSpPr>
        <p:spPr/>
        <p:txBody>
          <a:bodyPr/>
          <a:lstStyle/>
          <a:p>
            <a:fld id="{631D8494-F4F9-4C66-9C3C-9021250CDA64}" type="slidenum">
              <a:rPr lang="en-US" smtClean="0"/>
              <a:t>7</a:t>
            </a:fld>
            <a:endParaRPr lang="en-US"/>
          </a:p>
        </p:txBody>
      </p:sp>
    </p:spTree>
    <p:extLst>
      <p:ext uri="{BB962C8B-B14F-4D97-AF65-F5344CB8AC3E}">
        <p14:creationId xmlns:p14="http://schemas.microsoft.com/office/powerpoint/2010/main" val="309307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2AEE2-D4F5-448C-A119-78285EBE1AB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6C269-E374-4B53-AC81-E0ADC3B6B4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80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2AEE2-D4F5-448C-A119-78285EBE1AB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190367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2AEE2-D4F5-448C-A119-78285EBE1AB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10474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2AEE2-D4F5-448C-A119-78285EBE1AB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343275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2AEE2-D4F5-448C-A119-78285EBE1AB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6C269-E374-4B53-AC81-E0ADC3B6B4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3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2AEE2-D4F5-448C-A119-78285EBE1AB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37091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2AEE2-D4F5-448C-A119-78285EBE1ABC}"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20150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2AEE2-D4F5-448C-A119-78285EBE1ABC}"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235786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42AEE2-D4F5-448C-A119-78285EBE1ABC}" type="datetimeFigureOut">
              <a:rPr lang="en-US" smtClean="0"/>
              <a:t>12/1/2019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321674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42AEE2-D4F5-448C-A119-78285EBE1ABC}" type="datetimeFigureOut">
              <a:rPr lang="en-US" smtClean="0"/>
              <a:t>12/1/2019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46C269-E374-4B53-AC81-E0ADC3B6B447}" type="slidenum">
              <a:rPr lang="en-US" smtClean="0"/>
              <a:t>‹#›</a:t>
            </a:fld>
            <a:endParaRPr lang="en-US"/>
          </a:p>
        </p:txBody>
      </p:sp>
    </p:spTree>
    <p:extLst>
      <p:ext uri="{BB962C8B-B14F-4D97-AF65-F5344CB8AC3E}">
        <p14:creationId xmlns:p14="http://schemas.microsoft.com/office/powerpoint/2010/main" val="270711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2AEE2-D4F5-448C-A119-78285EBE1AB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6C269-E374-4B53-AC81-E0ADC3B6B447}" type="slidenum">
              <a:rPr lang="en-US" smtClean="0"/>
              <a:t>‹#›</a:t>
            </a:fld>
            <a:endParaRPr lang="en-US"/>
          </a:p>
        </p:txBody>
      </p:sp>
    </p:spTree>
    <p:extLst>
      <p:ext uri="{BB962C8B-B14F-4D97-AF65-F5344CB8AC3E}">
        <p14:creationId xmlns:p14="http://schemas.microsoft.com/office/powerpoint/2010/main" val="246479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42AEE2-D4F5-448C-A119-78285EBE1ABC}" type="datetimeFigureOut">
              <a:rPr lang="en-US" smtClean="0"/>
              <a:t>12/1/2019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46C269-E374-4B53-AC81-E0ADC3B6B44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63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263EF-6CBB-4BB4-B2E4-11EB4B351C69}"/>
              </a:ext>
            </a:extLst>
          </p:cNvPr>
          <p:cNvSpPr>
            <a:spLocks noGrp="1"/>
          </p:cNvSpPr>
          <p:nvPr>
            <p:ph type="ctrTitle"/>
          </p:nvPr>
        </p:nvSpPr>
        <p:spPr>
          <a:xfrm>
            <a:off x="1097280" y="758952"/>
            <a:ext cx="10058400" cy="3892168"/>
          </a:xfrm>
        </p:spPr>
        <p:txBody>
          <a:bodyPr>
            <a:normAutofit/>
          </a:bodyPr>
          <a:lstStyle/>
          <a:p>
            <a:r>
              <a:rPr lang="en-US" dirty="0"/>
              <a:t>Phylogenetics</a:t>
            </a:r>
            <a:br>
              <a:rPr lang="en-US" dirty="0"/>
            </a:br>
            <a:r>
              <a:rPr lang="en-US" dirty="0"/>
              <a:t>Peer Review</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160BDB4-73D1-4708-800E-09E5C1F35D74}"/>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Michael Hart</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482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6DAD-9318-4F51-821F-81DBEF7FE568}"/>
              </a:ext>
            </a:extLst>
          </p:cNvPr>
          <p:cNvSpPr>
            <a:spLocks noGrp="1"/>
          </p:cNvSpPr>
          <p:nvPr>
            <p:ph type="title"/>
          </p:nvPr>
        </p:nvSpPr>
        <p:spPr/>
        <p:txBody>
          <a:bodyPr>
            <a:normAutofit/>
          </a:bodyPr>
          <a:lstStyle/>
          <a:p>
            <a:r>
              <a:rPr lang="en-US" dirty="0"/>
              <a:t>Gene/gene family and its relationship to </a:t>
            </a:r>
            <a:r>
              <a:rPr lang="en-US" i="1" dirty="0"/>
              <a:t>C. auris</a:t>
            </a:r>
            <a:r>
              <a:rPr lang="en-US" dirty="0"/>
              <a:t> Adhesive Properties</a:t>
            </a:r>
          </a:p>
        </p:txBody>
      </p:sp>
      <p:sp>
        <p:nvSpPr>
          <p:cNvPr id="3" name="Content Placeholder 2">
            <a:extLst>
              <a:ext uri="{FF2B5EF4-FFF2-40B4-BE49-F238E27FC236}">
                <a16:creationId xmlns:a16="http://schemas.microsoft.com/office/drawing/2014/main" id="{E81D3952-84B4-4241-8617-45FD3916572F}"/>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2400" dirty="0"/>
              <a:t>Research Question: Why does </a:t>
            </a:r>
            <a:r>
              <a:rPr lang="en-US" sz="2400" i="1" dirty="0"/>
              <a:t>C. auris</a:t>
            </a:r>
            <a:r>
              <a:rPr lang="en-US" sz="2400" dirty="0"/>
              <a:t> display such strong adhesive properties compared to closely related fungi?</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a:t>The gene I chose (protein CJI97_000055) contains a large segment belonging to the GPI (glycophosphatidylinositol)-anchored superfamily, which has been implicated as a unique contributor to </a:t>
            </a:r>
            <a:r>
              <a:rPr lang="en-US" sz="2400" i="1" dirty="0"/>
              <a:t>C. auris</a:t>
            </a:r>
            <a:r>
              <a:rPr lang="en-US" sz="2400" dirty="0"/>
              <a:t> stickiness (Munoz et al 2018).</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a:t>Phylogenetic analysis may provide hints as to when and in what species either CJI97_000055 or the GPI-anchored superfamily expanded compared to closely related </a:t>
            </a:r>
            <a:r>
              <a:rPr lang="en-US" sz="2400" i="1" dirty="0"/>
              <a:t>Candida</a:t>
            </a:r>
            <a:r>
              <a:rPr lang="en-US" sz="2400" dirty="0"/>
              <a:t> species.</a:t>
            </a:r>
          </a:p>
          <a:p>
            <a:pPr marL="0" indent="0">
              <a:buNone/>
            </a:pPr>
            <a:endParaRPr lang="en-US" sz="2400" dirty="0"/>
          </a:p>
        </p:txBody>
      </p:sp>
    </p:spTree>
    <p:extLst>
      <p:ext uri="{BB962C8B-B14F-4D97-AF65-F5344CB8AC3E}">
        <p14:creationId xmlns:p14="http://schemas.microsoft.com/office/powerpoint/2010/main" val="184574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2DA87-EF68-4EB0-834D-2605CA904659}"/>
              </a:ext>
            </a:extLst>
          </p:cNvPr>
          <p:cNvSpPr txBox="1"/>
          <p:nvPr/>
        </p:nvSpPr>
        <p:spPr>
          <a:xfrm>
            <a:off x="11435212" y="6024159"/>
            <a:ext cx="849528" cy="369332"/>
          </a:xfrm>
          <a:prstGeom prst="rect">
            <a:avLst/>
          </a:prstGeom>
          <a:noFill/>
        </p:spPr>
        <p:txBody>
          <a:bodyPr wrap="none" rtlCol="0">
            <a:spAutoFit/>
          </a:bodyPr>
          <a:lstStyle/>
          <a:p>
            <a:r>
              <a:rPr lang="en-US" dirty="0"/>
              <a:t>Table 1</a:t>
            </a:r>
          </a:p>
        </p:txBody>
      </p:sp>
      <p:pic>
        <p:nvPicPr>
          <p:cNvPr id="2" name="Picture 1">
            <a:extLst>
              <a:ext uri="{FF2B5EF4-FFF2-40B4-BE49-F238E27FC236}">
                <a16:creationId xmlns:a16="http://schemas.microsoft.com/office/drawing/2014/main" id="{2F610887-72C7-4548-AC3C-736E5983E294}"/>
              </a:ext>
            </a:extLst>
          </p:cNvPr>
          <p:cNvPicPr>
            <a:picLocks noChangeAspect="1"/>
          </p:cNvPicPr>
          <p:nvPr/>
        </p:nvPicPr>
        <p:blipFill>
          <a:blip r:embed="rId3"/>
          <a:stretch>
            <a:fillRect/>
          </a:stretch>
        </p:blipFill>
        <p:spPr>
          <a:xfrm>
            <a:off x="0" y="0"/>
            <a:ext cx="12192000" cy="6024159"/>
          </a:xfrm>
          <a:prstGeom prst="rect">
            <a:avLst/>
          </a:prstGeom>
        </p:spPr>
      </p:pic>
    </p:spTree>
    <p:extLst>
      <p:ext uri="{BB962C8B-B14F-4D97-AF65-F5344CB8AC3E}">
        <p14:creationId xmlns:p14="http://schemas.microsoft.com/office/powerpoint/2010/main" val="208946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F6A4-23BB-479D-8637-8755C2D94BD4}"/>
              </a:ext>
            </a:extLst>
          </p:cNvPr>
          <p:cNvSpPr>
            <a:spLocks noGrp="1"/>
          </p:cNvSpPr>
          <p:nvPr>
            <p:ph type="title"/>
          </p:nvPr>
        </p:nvSpPr>
        <p:spPr/>
        <p:txBody>
          <a:bodyPr>
            <a:normAutofit/>
          </a:bodyPr>
          <a:lstStyle/>
          <a:p>
            <a:r>
              <a:rPr lang="en-US" dirty="0"/>
              <a:t>Identifying Homologous Sequences</a:t>
            </a:r>
          </a:p>
        </p:txBody>
      </p:sp>
      <p:sp>
        <p:nvSpPr>
          <p:cNvPr id="3" name="Content Placeholder 2">
            <a:extLst>
              <a:ext uri="{FF2B5EF4-FFF2-40B4-BE49-F238E27FC236}">
                <a16:creationId xmlns:a16="http://schemas.microsoft.com/office/drawing/2014/main" id="{7CF09CEF-DFE1-4ACE-A5ED-5CF69C97E7B4}"/>
              </a:ext>
            </a:extLst>
          </p:cNvPr>
          <p:cNvSpPr>
            <a:spLocks noGrp="1"/>
          </p:cNvSpPr>
          <p:nvPr>
            <p:ph idx="1"/>
          </p:nvPr>
        </p:nvSpPr>
        <p:spPr>
          <a:xfrm>
            <a:off x="1097280" y="1845734"/>
            <a:ext cx="10058400" cy="4453466"/>
          </a:xfrm>
        </p:spPr>
        <p:txBody>
          <a:bodyPr>
            <a:normAutofit/>
          </a:bodyPr>
          <a:lstStyle/>
          <a:p>
            <a:r>
              <a:rPr lang="en-US" dirty="0"/>
              <a:t>Difficulties:</a:t>
            </a:r>
          </a:p>
          <a:p>
            <a:pPr>
              <a:buFont typeface="Courier New" panose="02070309020205020404" pitchFamily="49" charset="0"/>
              <a:buChar char="o"/>
            </a:pPr>
            <a:r>
              <a:rPr lang="en-US" dirty="0"/>
              <a:t>My gene is not well-researched, so had to BLAST to find sequences.</a:t>
            </a:r>
          </a:p>
          <a:p>
            <a:pPr lvl="1">
              <a:buFont typeface="Courier New" panose="02070309020205020404" pitchFamily="49" charset="0"/>
              <a:buChar char="o"/>
            </a:pPr>
            <a:r>
              <a:rPr lang="en-US" dirty="0"/>
              <a:t>Lots of “uncharacterized protein”, etc.</a:t>
            </a:r>
          </a:p>
          <a:p>
            <a:pPr>
              <a:buFont typeface="Courier New" panose="02070309020205020404" pitchFamily="49" charset="0"/>
              <a:buChar char="o"/>
            </a:pPr>
            <a:r>
              <a:rPr lang="en-US" dirty="0"/>
              <a:t>Couldn’t easily find </a:t>
            </a:r>
            <a:r>
              <a:rPr lang="en-US" i="1" dirty="0"/>
              <a:t>Candida krusei</a:t>
            </a:r>
            <a:r>
              <a:rPr lang="en-US" dirty="0"/>
              <a:t> or </a:t>
            </a:r>
            <a:r>
              <a:rPr lang="en-US" i="1" dirty="0"/>
              <a:t>Candida parapsilosis</a:t>
            </a:r>
            <a:r>
              <a:rPr lang="en-US" dirty="0"/>
              <a:t> </a:t>
            </a:r>
            <a:endParaRPr lang="en-US" dirty="0">
              <a:sym typeface="Wingdings" panose="05000000000000000000" pitchFamily="2" charset="2"/>
            </a:endParaRPr>
          </a:p>
          <a:p>
            <a:pPr>
              <a:buFont typeface="Courier New" panose="02070309020205020404" pitchFamily="49" charset="0"/>
              <a:buChar char="o"/>
            </a:pPr>
            <a:r>
              <a:rPr lang="en-US" dirty="0"/>
              <a:t>Couldn’t figure out the “align 2 sequences feature” for sequence similarity</a:t>
            </a:r>
          </a:p>
          <a:p>
            <a:pPr>
              <a:buFont typeface="Courier New" panose="02070309020205020404" pitchFamily="49" charset="0"/>
              <a:buChar char="o"/>
            </a:pPr>
            <a:r>
              <a:rPr lang="en-US" dirty="0"/>
              <a:t>Unsure if we are supposed to just put the root where it is in the Munoz paper or not.</a:t>
            </a:r>
          </a:p>
          <a:p>
            <a:endParaRPr lang="en-US" dirty="0"/>
          </a:p>
          <a:p>
            <a:r>
              <a:rPr lang="en-US" dirty="0"/>
              <a:t>Tips:</a:t>
            </a:r>
          </a:p>
          <a:p>
            <a:pPr>
              <a:buFont typeface="Courier New" panose="02070309020205020404" pitchFamily="49" charset="0"/>
              <a:buChar char="o"/>
            </a:pPr>
            <a:r>
              <a:rPr lang="en-US" dirty="0"/>
              <a:t>Used BLASTN to find proteins for the given species, then went to the gene page for the nucleotide name, length, type, and FASTA.</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34251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AE64-9378-4FD0-B33E-B5D100D51EE1}"/>
              </a:ext>
            </a:extLst>
          </p:cNvPr>
          <p:cNvSpPr>
            <a:spLocks noGrp="1"/>
          </p:cNvSpPr>
          <p:nvPr>
            <p:ph type="title"/>
          </p:nvPr>
        </p:nvSpPr>
        <p:spPr>
          <a:xfrm>
            <a:off x="1097280" y="-822458"/>
            <a:ext cx="10058400" cy="1450757"/>
          </a:xfrm>
        </p:spPr>
        <p:txBody>
          <a:bodyPr>
            <a:normAutofit/>
          </a:bodyPr>
          <a:lstStyle/>
          <a:p>
            <a:r>
              <a:rPr lang="en-US" dirty="0"/>
              <a:t>Multi-sequence Alignment</a:t>
            </a:r>
          </a:p>
        </p:txBody>
      </p:sp>
      <p:pic>
        <p:nvPicPr>
          <p:cNvPr id="4" name="Picture 3">
            <a:extLst>
              <a:ext uri="{FF2B5EF4-FFF2-40B4-BE49-F238E27FC236}">
                <a16:creationId xmlns:a16="http://schemas.microsoft.com/office/drawing/2014/main" id="{B1A2EB4F-2E51-47B3-A536-47D9B5E3682D}"/>
              </a:ext>
            </a:extLst>
          </p:cNvPr>
          <p:cNvPicPr>
            <a:picLocks noChangeAspect="1"/>
          </p:cNvPicPr>
          <p:nvPr/>
        </p:nvPicPr>
        <p:blipFill>
          <a:blip r:embed="rId3"/>
          <a:stretch>
            <a:fillRect/>
          </a:stretch>
        </p:blipFill>
        <p:spPr>
          <a:xfrm>
            <a:off x="119066" y="508001"/>
            <a:ext cx="12010451" cy="5763490"/>
          </a:xfrm>
          <a:prstGeom prst="rect">
            <a:avLst/>
          </a:prstGeom>
        </p:spPr>
      </p:pic>
    </p:spTree>
    <p:extLst>
      <p:ext uri="{BB962C8B-B14F-4D97-AF65-F5344CB8AC3E}">
        <p14:creationId xmlns:p14="http://schemas.microsoft.com/office/powerpoint/2010/main" val="387010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9AE6-9F3C-4938-BC1D-01208A8087D8}"/>
              </a:ext>
            </a:extLst>
          </p:cNvPr>
          <p:cNvSpPr>
            <a:spLocks noGrp="1"/>
          </p:cNvSpPr>
          <p:nvPr>
            <p:ph type="title"/>
          </p:nvPr>
        </p:nvSpPr>
        <p:spPr>
          <a:xfrm>
            <a:off x="1097280" y="-755362"/>
            <a:ext cx="10058400" cy="1450757"/>
          </a:xfrm>
        </p:spPr>
        <p:txBody>
          <a:bodyPr>
            <a:normAutofit/>
          </a:bodyPr>
          <a:lstStyle/>
          <a:p>
            <a:r>
              <a:rPr lang="en-US" dirty="0"/>
              <a:t>Maximum Parsimony Tree</a:t>
            </a:r>
          </a:p>
        </p:txBody>
      </p:sp>
      <p:sp>
        <p:nvSpPr>
          <p:cNvPr id="3" name="Content Placeholder 2">
            <a:extLst>
              <a:ext uri="{FF2B5EF4-FFF2-40B4-BE49-F238E27FC236}">
                <a16:creationId xmlns:a16="http://schemas.microsoft.com/office/drawing/2014/main" id="{BE4114DB-47B7-491A-9436-CF313B331C45}"/>
              </a:ext>
            </a:extLst>
          </p:cNvPr>
          <p:cNvSpPr>
            <a:spLocks noGrp="1"/>
          </p:cNvSpPr>
          <p:nvPr>
            <p:ph idx="1"/>
          </p:nvPr>
        </p:nvSpPr>
        <p:spPr>
          <a:xfrm>
            <a:off x="7105230" y="679590"/>
            <a:ext cx="3192923" cy="4677182"/>
          </a:xfrm>
        </p:spPr>
        <p:txBody>
          <a:bodyPr>
            <a:noAutofit/>
          </a:bodyPr>
          <a:lstStyle/>
          <a:p>
            <a:r>
              <a:rPr lang="en-US" sz="800" b="1" dirty="0"/>
              <a:t>Maximum Parsimony analysis of taxa</a:t>
            </a:r>
          </a:p>
          <a:p>
            <a:r>
              <a:rPr lang="en-US" sz="800" dirty="0"/>
              <a:t>The evolutionary history was inferred using the Maximum Parsimony method. Tree #1 out of 5 most parsimonious trees (length = 1540) is shown. The consistency index is ( 0.636856), the retention index is ( 0.693188), and the composite index is 0.451923 ( 0.441461) for all sites and parsimony-informative sites (in parentheses). The percentage of replicate trees in which the associated taxa clustered together in the bootstrap test (100 replicates) are shown next to the branches [1]. The MP tree was obtained using the Subtree-Pruning-</a:t>
            </a:r>
            <a:r>
              <a:rPr lang="en-US" sz="800" dirty="0" err="1"/>
              <a:t>Regrafting</a:t>
            </a:r>
            <a:r>
              <a:rPr lang="en-US" sz="800" dirty="0"/>
              <a:t> (SPR) algorithm (pg. 126 in ref. [2]) with search level 1 in which the initial trees were obtained by the random addition of sequences (10 replicates). This analysis involved 27 amino acid sequences. There were a total of 323 positions in the final dataset. Evolutionary analyses were conducted in MEGA X [3].</a:t>
            </a:r>
            <a:br>
              <a:rPr lang="en-US" sz="800" dirty="0"/>
            </a:br>
            <a:br>
              <a:rPr lang="en-US" sz="800" dirty="0"/>
            </a:br>
            <a:r>
              <a:rPr lang="en-US" sz="800" dirty="0"/>
              <a:t>1. </a:t>
            </a:r>
            <a:r>
              <a:rPr lang="en-US" sz="800" dirty="0" err="1"/>
              <a:t>Felsenstein</a:t>
            </a:r>
            <a:r>
              <a:rPr lang="en-US" sz="800" dirty="0"/>
              <a:t> J. (</a:t>
            </a:r>
            <a:r>
              <a:rPr lang="en-US" sz="800" b="1" dirty="0"/>
              <a:t>1985</a:t>
            </a:r>
            <a:r>
              <a:rPr lang="en-US" sz="800" dirty="0"/>
              <a:t>). Confidence limits on phylogenies: An approach using the bootstrap. </a:t>
            </a:r>
            <a:r>
              <a:rPr lang="en-US" sz="800" i="1" dirty="0"/>
              <a:t>Evolution</a:t>
            </a:r>
            <a:r>
              <a:rPr lang="en-US" sz="800" dirty="0"/>
              <a:t> </a:t>
            </a:r>
            <a:r>
              <a:rPr lang="en-US" sz="800" b="1" dirty="0"/>
              <a:t>39</a:t>
            </a:r>
            <a:r>
              <a:rPr lang="en-US" sz="800" dirty="0"/>
              <a:t>:783-791.</a:t>
            </a:r>
          </a:p>
          <a:p>
            <a:r>
              <a:rPr lang="en-US" sz="800" dirty="0"/>
              <a:t>2. </a:t>
            </a:r>
            <a:r>
              <a:rPr lang="en-US" sz="800" dirty="0" err="1"/>
              <a:t>Nei</a:t>
            </a:r>
            <a:r>
              <a:rPr lang="en-US" sz="800" dirty="0"/>
              <a:t> M. and Kumar S. (</a:t>
            </a:r>
            <a:r>
              <a:rPr lang="en-US" sz="800" b="1" dirty="0"/>
              <a:t>2000</a:t>
            </a:r>
            <a:r>
              <a:rPr lang="en-US" sz="800" dirty="0"/>
              <a:t>). </a:t>
            </a:r>
            <a:r>
              <a:rPr lang="en-US" sz="800" i="1" dirty="0"/>
              <a:t>Molecular Evolution and Phylogenetics</a:t>
            </a:r>
            <a:r>
              <a:rPr lang="en-US" sz="800" dirty="0"/>
              <a:t>. Oxford University Press, New York.</a:t>
            </a:r>
          </a:p>
          <a:p>
            <a:r>
              <a:rPr lang="en-US" sz="800" dirty="0"/>
              <a:t>3. Kumar S., </a:t>
            </a:r>
            <a:r>
              <a:rPr lang="en-US" sz="800" dirty="0" err="1"/>
              <a:t>Stecher</a:t>
            </a:r>
            <a:r>
              <a:rPr lang="en-US" sz="800" dirty="0"/>
              <a:t> G., Li M., </a:t>
            </a:r>
            <a:r>
              <a:rPr lang="en-US" sz="800" dirty="0" err="1"/>
              <a:t>Knyaz</a:t>
            </a:r>
            <a:r>
              <a:rPr lang="en-US" sz="800" dirty="0"/>
              <a:t> C., and Tamura K. (</a:t>
            </a:r>
            <a:r>
              <a:rPr lang="en-US" sz="800" b="1" dirty="0"/>
              <a:t>2018</a:t>
            </a:r>
            <a:r>
              <a:rPr lang="en-US" sz="800" dirty="0"/>
              <a:t>). MEGA X: Molecular Evolutionary Genetics Analysis across computing platforms. </a:t>
            </a:r>
            <a:r>
              <a:rPr lang="en-US" sz="800" i="1" dirty="0"/>
              <a:t>Molecular Biology and Evolution</a:t>
            </a:r>
            <a:r>
              <a:rPr lang="en-US" sz="800" dirty="0"/>
              <a:t> </a:t>
            </a:r>
            <a:r>
              <a:rPr lang="en-US" sz="800" b="1" dirty="0"/>
              <a:t>35</a:t>
            </a:r>
            <a:r>
              <a:rPr lang="en-US" sz="800" dirty="0"/>
              <a:t>:1547-1549.</a:t>
            </a:r>
          </a:p>
          <a:p>
            <a:r>
              <a:rPr lang="en-US" sz="800"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7" name="TextBox 6">
            <a:extLst>
              <a:ext uri="{FF2B5EF4-FFF2-40B4-BE49-F238E27FC236}">
                <a16:creationId xmlns:a16="http://schemas.microsoft.com/office/drawing/2014/main" id="{4999EDB5-F423-4774-8D95-48AEE800A8A2}"/>
              </a:ext>
            </a:extLst>
          </p:cNvPr>
          <p:cNvSpPr txBox="1"/>
          <p:nvPr/>
        </p:nvSpPr>
        <p:spPr>
          <a:xfrm>
            <a:off x="3569550" y="4701729"/>
            <a:ext cx="3595280" cy="369332"/>
          </a:xfrm>
          <a:prstGeom prst="rect">
            <a:avLst/>
          </a:prstGeom>
          <a:noFill/>
        </p:spPr>
        <p:txBody>
          <a:bodyPr wrap="none" rtlCol="0">
            <a:spAutoFit/>
          </a:bodyPr>
          <a:lstStyle/>
          <a:p>
            <a:r>
              <a:rPr lang="en-US" dirty="0"/>
              <a:t>FIGURE 1: Maximum Parsimony Tree</a:t>
            </a:r>
          </a:p>
        </p:txBody>
      </p:sp>
      <p:pic>
        <p:nvPicPr>
          <p:cNvPr id="6" name="Picture 5">
            <a:extLst>
              <a:ext uri="{FF2B5EF4-FFF2-40B4-BE49-F238E27FC236}">
                <a16:creationId xmlns:a16="http://schemas.microsoft.com/office/drawing/2014/main" id="{E93DD617-FC11-460A-BD69-5B08A2D36F84}"/>
              </a:ext>
            </a:extLst>
          </p:cNvPr>
          <p:cNvPicPr>
            <a:picLocks noChangeAspect="1"/>
          </p:cNvPicPr>
          <p:nvPr/>
        </p:nvPicPr>
        <p:blipFill>
          <a:blip r:embed="rId3"/>
          <a:stretch>
            <a:fillRect/>
          </a:stretch>
        </p:blipFill>
        <p:spPr>
          <a:xfrm>
            <a:off x="1732574" y="679590"/>
            <a:ext cx="5372656" cy="4006334"/>
          </a:xfrm>
          <a:prstGeom prst="rect">
            <a:avLst/>
          </a:prstGeom>
        </p:spPr>
      </p:pic>
    </p:spTree>
    <p:extLst>
      <p:ext uri="{BB962C8B-B14F-4D97-AF65-F5344CB8AC3E}">
        <p14:creationId xmlns:p14="http://schemas.microsoft.com/office/powerpoint/2010/main" val="351609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2E44-F6C9-4B95-941A-7709BDDBB573}"/>
              </a:ext>
            </a:extLst>
          </p:cNvPr>
          <p:cNvSpPr>
            <a:spLocks noGrp="1"/>
          </p:cNvSpPr>
          <p:nvPr>
            <p:ph type="title"/>
          </p:nvPr>
        </p:nvSpPr>
        <p:spPr>
          <a:xfrm>
            <a:off x="1097280" y="-772615"/>
            <a:ext cx="10058400" cy="1450757"/>
          </a:xfrm>
        </p:spPr>
        <p:txBody>
          <a:bodyPr/>
          <a:lstStyle/>
          <a:p>
            <a:r>
              <a:rPr lang="en-US" dirty="0"/>
              <a:t>Maximum Likelihood Tree</a:t>
            </a:r>
          </a:p>
        </p:txBody>
      </p:sp>
      <p:sp>
        <p:nvSpPr>
          <p:cNvPr id="3" name="Content Placeholder 2">
            <a:extLst>
              <a:ext uri="{FF2B5EF4-FFF2-40B4-BE49-F238E27FC236}">
                <a16:creationId xmlns:a16="http://schemas.microsoft.com/office/drawing/2014/main" id="{EEE5670E-2D8B-461B-B5DB-7555B97EF3C8}"/>
              </a:ext>
            </a:extLst>
          </p:cNvPr>
          <p:cNvSpPr>
            <a:spLocks noGrp="1"/>
          </p:cNvSpPr>
          <p:nvPr>
            <p:ph idx="1"/>
          </p:nvPr>
        </p:nvSpPr>
        <p:spPr>
          <a:xfrm>
            <a:off x="8138542" y="814971"/>
            <a:ext cx="3393058" cy="4813858"/>
          </a:xfrm>
        </p:spPr>
        <p:txBody>
          <a:bodyPr>
            <a:normAutofit fontScale="47500" lnSpcReduction="20000"/>
          </a:bodyPr>
          <a:lstStyle/>
          <a:p>
            <a:r>
              <a:rPr lang="en-US" b="1" dirty="0"/>
              <a:t>Evolutionary analysis by Maximum Likelihood method </a:t>
            </a:r>
            <a:br>
              <a:rPr lang="en-US" dirty="0"/>
            </a:br>
            <a:r>
              <a:rPr lang="en-US" dirty="0"/>
              <a:t>The evolutionary history was inferred by using the Maximum Likelihood method and JTT matrix-based model [1]. The tree with the highest log likelihood (-8507.65) is shown. The percentage of trees in which the associated taxa clustered together is shown next to the branches. Initial tree(s) for the heuristic search were obtained automatically by applying Neighbor-Join and </a:t>
            </a:r>
            <a:r>
              <a:rPr lang="en-US" dirty="0" err="1"/>
              <a:t>BioNJ</a:t>
            </a:r>
            <a:r>
              <a:rPr lang="en-US" dirty="0"/>
              <a:t> algorithms to a matrix of pairwise distances estimated using a JTT model, and then selecting the topology with superior log likelihood value. The tree is drawn to scale, with branch lengths measured in the number of substitutions per site. This analysis involved 27 amino acid sequences. There were a total of 323 positions in the final dataset. Evolutionary analyses were conducted in MEGA X [2].</a:t>
            </a:r>
          </a:p>
          <a:p>
            <a:br>
              <a:rPr lang="en-US" dirty="0"/>
            </a:br>
            <a:br>
              <a:rPr lang="en-US" dirty="0"/>
            </a:br>
            <a:r>
              <a:rPr lang="en-US" dirty="0"/>
              <a:t>1. Jones D.T., Taylor W.R., and Thornton J.M. (</a:t>
            </a:r>
            <a:r>
              <a:rPr lang="en-US" b="1" dirty="0"/>
              <a:t>1992</a:t>
            </a:r>
            <a:r>
              <a:rPr lang="en-US" dirty="0"/>
              <a:t>). The rapid generation of mutation data matrices from protein sequences. </a:t>
            </a:r>
            <a:r>
              <a:rPr lang="en-US" i="1" dirty="0"/>
              <a:t>Computer Applications in the Biosciences </a:t>
            </a:r>
            <a:r>
              <a:rPr lang="en-US" b="1" dirty="0"/>
              <a:t>8</a:t>
            </a:r>
            <a:r>
              <a:rPr lang="en-US" dirty="0"/>
              <a:t>: 275-282.</a:t>
            </a:r>
          </a:p>
          <a:p>
            <a:r>
              <a:rPr lang="en-US" dirty="0"/>
              <a:t>2. Kumar S., </a:t>
            </a:r>
            <a:r>
              <a:rPr lang="en-US" dirty="0" err="1"/>
              <a:t>Stecher</a:t>
            </a:r>
            <a:r>
              <a:rPr lang="en-US" dirty="0"/>
              <a:t> G., Li M., </a:t>
            </a:r>
            <a:r>
              <a:rPr lang="en-US" dirty="0" err="1"/>
              <a:t>Knyaz</a:t>
            </a:r>
            <a:r>
              <a:rPr lang="en-US" dirty="0"/>
              <a:t> C., and Tamura K. (</a:t>
            </a:r>
            <a:r>
              <a:rPr lang="en-US" b="1" dirty="0"/>
              <a:t>2018</a:t>
            </a:r>
            <a:r>
              <a:rPr lang="en-US" dirty="0"/>
              <a:t>). MEGA X: Molecular Evolutionary Genetics Analysis across computing platforms. </a:t>
            </a:r>
            <a:r>
              <a:rPr lang="en-US" i="1" dirty="0"/>
              <a:t>Molecular Biology and Evolution</a:t>
            </a:r>
            <a:r>
              <a:rPr lang="en-US" dirty="0"/>
              <a:t> </a:t>
            </a:r>
            <a:r>
              <a:rPr lang="en-US" b="1" dirty="0"/>
              <a:t>35</a:t>
            </a:r>
            <a:r>
              <a:rPr lang="en-US" dirty="0"/>
              <a:t>:1547-1549.</a:t>
            </a:r>
          </a:p>
          <a:p>
            <a:r>
              <a:rPr lang="en-US"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6" name="TextBox 5">
            <a:extLst>
              <a:ext uri="{FF2B5EF4-FFF2-40B4-BE49-F238E27FC236}">
                <a16:creationId xmlns:a16="http://schemas.microsoft.com/office/drawing/2014/main" id="{662F46A7-DBD8-4A7C-B3F6-C2365C45D8F7}"/>
              </a:ext>
            </a:extLst>
          </p:cNvPr>
          <p:cNvSpPr txBox="1"/>
          <p:nvPr/>
        </p:nvSpPr>
        <p:spPr>
          <a:xfrm>
            <a:off x="4305894" y="4872936"/>
            <a:ext cx="3580211" cy="369332"/>
          </a:xfrm>
          <a:prstGeom prst="rect">
            <a:avLst/>
          </a:prstGeom>
          <a:noFill/>
        </p:spPr>
        <p:txBody>
          <a:bodyPr wrap="none" rtlCol="0">
            <a:spAutoFit/>
          </a:bodyPr>
          <a:lstStyle/>
          <a:p>
            <a:r>
              <a:rPr lang="en-US" dirty="0"/>
              <a:t>FIGURE 2: Maximum Likelihood Tree</a:t>
            </a:r>
          </a:p>
        </p:txBody>
      </p:sp>
      <p:pic>
        <p:nvPicPr>
          <p:cNvPr id="5" name="Picture 4">
            <a:extLst>
              <a:ext uri="{FF2B5EF4-FFF2-40B4-BE49-F238E27FC236}">
                <a16:creationId xmlns:a16="http://schemas.microsoft.com/office/drawing/2014/main" id="{771B73B4-5CF6-4356-8A73-C61260292153}"/>
              </a:ext>
            </a:extLst>
          </p:cNvPr>
          <p:cNvPicPr>
            <a:picLocks noChangeAspect="1"/>
          </p:cNvPicPr>
          <p:nvPr/>
        </p:nvPicPr>
        <p:blipFill>
          <a:blip r:embed="rId3"/>
          <a:stretch>
            <a:fillRect/>
          </a:stretch>
        </p:blipFill>
        <p:spPr>
          <a:xfrm>
            <a:off x="3505200" y="705044"/>
            <a:ext cx="4633342" cy="4167892"/>
          </a:xfrm>
          <a:prstGeom prst="rect">
            <a:avLst/>
          </a:prstGeom>
        </p:spPr>
      </p:pic>
    </p:spTree>
    <p:extLst>
      <p:ext uri="{BB962C8B-B14F-4D97-AF65-F5344CB8AC3E}">
        <p14:creationId xmlns:p14="http://schemas.microsoft.com/office/powerpoint/2010/main" val="8506180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610</Words>
  <Application>Microsoft Office PowerPoint</Application>
  <PresentationFormat>Widescreen</PresentationFormat>
  <Paragraphs>45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Courier New</vt:lpstr>
      <vt:lpstr>Retrospect</vt:lpstr>
      <vt:lpstr>Phylogenetics Peer Review</vt:lpstr>
      <vt:lpstr>Gene/gene family and its relationship to C. auris Adhesive Properties</vt:lpstr>
      <vt:lpstr>PowerPoint Presentation</vt:lpstr>
      <vt:lpstr>Identifying Homologous Sequences</vt:lpstr>
      <vt:lpstr>Multi-sequence Alignment</vt:lpstr>
      <vt:lpstr>Maximum Parsimony Tree</vt:lpstr>
      <vt:lpstr>Maximum Likelihood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Hart</dc:creator>
  <cp:lastModifiedBy>Michael Hart</cp:lastModifiedBy>
  <cp:revision>37</cp:revision>
  <dcterms:created xsi:type="dcterms:W3CDTF">2019-11-06T21:01:35Z</dcterms:created>
  <dcterms:modified xsi:type="dcterms:W3CDTF">2019-12-02T05:13:21Z</dcterms:modified>
</cp:coreProperties>
</file>