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60" r:id="rId3"/>
    <p:sldId id="261" r:id="rId4"/>
    <p:sldId id="291" r:id="rId5"/>
    <p:sldId id="258" r:id="rId6"/>
    <p:sldId id="271" r:id="rId7"/>
    <p:sldId id="274" r:id="rId8"/>
    <p:sldId id="267" r:id="rId9"/>
    <p:sldId id="273" r:id="rId10"/>
    <p:sldId id="276" r:id="rId11"/>
    <p:sldId id="259" r:id="rId12"/>
    <p:sldId id="275" r:id="rId13"/>
    <p:sldId id="278" r:id="rId14"/>
    <p:sldId id="262" r:id="rId15"/>
    <p:sldId id="277" r:id="rId16"/>
    <p:sldId id="280" r:id="rId17"/>
    <p:sldId id="263" r:id="rId18"/>
    <p:sldId id="279" r:id="rId19"/>
    <p:sldId id="282" r:id="rId20"/>
    <p:sldId id="264" r:id="rId21"/>
    <p:sldId id="281" r:id="rId22"/>
    <p:sldId id="284" r:id="rId23"/>
    <p:sldId id="287" r:id="rId24"/>
    <p:sldId id="288" r:id="rId25"/>
    <p:sldId id="286" r:id="rId26"/>
    <p:sldId id="266" r:id="rId27"/>
    <p:sldId id="285" r:id="rId28"/>
    <p:sldId id="268" r:id="rId29"/>
    <p:sldId id="289" r:id="rId30"/>
    <p:sldId id="270" r:id="rId31"/>
    <p:sldId id="290" r:id="rId32"/>
    <p:sldId id="269" r:id="rId3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5" autoAdjust="0"/>
    <p:restoredTop sz="94706" autoAdjust="0"/>
  </p:normalViewPr>
  <p:slideViewPr>
    <p:cSldViewPr>
      <p:cViewPr varScale="1">
        <p:scale>
          <a:sx n="110" d="100"/>
          <a:sy n="110" d="100"/>
        </p:scale>
        <p:origin x="264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5/4/2020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5/4/2020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p" descr="Map of North America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5/4/2020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5/4/2020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5/4/2020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5/4/2020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kaggle.com/harshitagpt/us-presidents" TargetMode="External"/><Relationship Id="rId7" Type="http://schemas.openxmlformats.org/officeDocument/2006/relationships/hyperlink" Target="https://en.wikipedia.org/wiki/List_of_vice_presidents_of_the_United_States_by_place_of_primary_affiliation" TargetMode="External"/><Relationship Id="rId2" Type="http://schemas.openxmlformats.org/officeDocument/2006/relationships/hyperlink" Target="https://www.kaggle.com/hakabuk/us-presidents-heights-how-low-can-u-go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List_of_vice_presidents_of_the_United_States_by_education" TargetMode="External"/><Relationship Id="rId5" Type="http://schemas.openxmlformats.org/officeDocument/2006/relationships/hyperlink" Target="https://en.wikipedia.org/wiki/List_of_presidents_of_the_United_States_by_education" TargetMode="External"/><Relationship Id="rId4" Type="http://schemas.openxmlformats.org/officeDocument/2006/relationships/hyperlink" Target="https://www.forbes.com/top-colleges/#fa4c47d19877" TargetMode="Externa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 Presidencies 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Hart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0D187C6-7C41-4892-9AB8-39E4D1289FAF}"/>
              </a:ext>
            </a:extLst>
          </p:cNvPr>
          <p:cNvGrpSpPr/>
          <p:nvPr/>
        </p:nvGrpSpPr>
        <p:grpSpPr>
          <a:xfrm>
            <a:off x="303212" y="309163"/>
            <a:ext cx="2707023" cy="3907820"/>
            <a:chOff x="303212" y="309163"/>
            <a:chExt cx="2707023" cy="3907820"/>
          </a:xfrm>
        </p:grpSpPr>
        <p:pic>
          <p:nvPicPr>
            <p:cNvPr id="1030" name="Picture 6" descr="Database Clipart &amp; Look At Clip Art Images - ClipartLook">
              <a:extLst>
                <a:ext uri="{FF2B5EF4-FFF2-40B4-BE49-F238E27FC236}">
                  <a16:creationId xmlns:a16="http://schemas.microsoft.com/office/drawing/2014/main" id="{0F5C4645-0C27-47A6-95A9-A980B5C9AF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212" y="1524000"/>
              <a:ext cx="2230438" cy="2692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Free American Flags Clipart">
              <a:extLst>
                <a:ext uri="{FF2B5EF4-FFF2-40B4-BE49-F238E27FC236}">
                  <a16:creationId xmlns:a16="http://schemas.microsoft.com/office/drawing/2014/main" id="{58F3B87B-BD4B-4E72-AB13-E88ECA9967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49"/>
            <a:stretch/>
          </p:blipFill>
          <p:spPr bwMode="auto">
            <a:xfrm>
              <a:off x="1257635" y="309163"/>
              <a:ext cx="1752600" cy="1541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4" y="304800"/>
            <a:ext cx="9753600" cy="762000"/>
          </a:xfrm>
        </p:spPr>
        <p:txBody>
          <a:bodyPr>
            <a:normAutofit/>
          </a:bodyPr>
          <a:lstStyle/>
          <a:p>
            <a:r>
              <a:rPr lang="en-US" dirty="0"/>
              <a:t>View 2: President height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F152264-34E3-4C48-AA74-BBF4E2B0F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012" y="1084943"/>
            <a:ext cx="7696200" cy="5914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Who are the tallest presidents?</a:t>
            </a:r>
          </a:p>
          <a:p>
            <a:r>
              <a:rPr lang="en-US" dirty="0"/>
              <a:t>Ordered from shortest to tallest.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03E5D6-FACA-4C3D-AC41-A09C50D6A1C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42012" y="1700639"/>
            <a:ext cx="6704800" cy="485256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636D1F6-F6C1-4719-847C-2D8C3A128493}"/>
              </a:ext>
            </a:extLst>
          </p:cNvPr>
          <p:cNvGrpSpPr/>
          <p:nvPr/>
        </p:nvGrpSpPr>
        <p:grpSpPr>
          <a:xfrm>
            <a:off x="74612" y="107769"/>
            <a:ext cx="656045" cy="947057"/>
            <a:chOff x="303212" y="309163"/>
            <a:chExt cx="2707023" cy="3907820"/>
          </a:xfrm>
        </p:grpSpPr>
        <p:pic>
          <p:nvPicPr>
            <p:cNvPr id="8" name="Picture 6" descr="Database Clipart &amp; Look At Clip Art Images - ClipartLook">
              <a:extLst>
                <a:ext uri="{FF2B5EF4-FFF2-40B4-BE49-F238E27FC236}">
                  <a16:creationId xmlns:a16="http://schemas.microsoft.com/office/drawing/2014/main" id="{04ECA4EF-A299-4413-8FC3-BC9F8194AF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212" y="1524000"/>
              <a:ext cx="2230438" cy="2692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Free American Flags Clipart">
              <a:extLst>
                <a:ext uri="{FF2B5EF4-FFF2-40B4-BE49-F238E27FC236}">
                  <a16:creationId xmlns:a16="http://schemas.microsoft.com/office/drawing/2014/main" id="{AF71B9D7-0BD5-4C1B-8BA5-C9303573B79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49"/>
            <a:stretch/>
          </p:blipFill>
          <p:spPr bwMode="auto">
            <a:xfrm>
              <a:off x="1257635" y="309163"/>
              <a:ext cx="1752600" cy="1541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9147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4" y="304800"/>
            <a:ext cx="9753600" cy="762000"/>
          </a:xfrm>
        </p:spPr>
        <p:txBody>
          <a:bodyPr>
            <a:normAutofit/>
          </a:bodyPr>
          <a:lstStyle/>
          <a:p>
            <a:r>
              <a:rPr lang="en-US" dirty="0"/>
              <a:t>View 2: President height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F152264-34E3-4C48-AA74-BBF4E2B0F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012" y="1084943"/>
            <a:ext cx="7696200" cy="5914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Who are the tallest presidents?</a:t>
            </a:r>
          </a:p>
          <a:p>
            <a:r>
              <a:rPr lang="en-US" dirty="0"/>
              <a:t>Ordered from shortest to tallest.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F9885F-2551-4607-89CC-EE330D4A05C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7614" y="1694543"/>
            <a:ext cx="10623592" cy="485865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309FB39-ABB8-4779-A460-996699B52907}"/>
              </a:ext>
            </a:extLst>
          </p:cNvPr>
          <p:cNvGrpSpPr/>
          <p:nvPr/>
        </p:nvGrpSpPr>
        <p:grpSpPr>
          <a:xfrm>
            <a:off x="74612" y="107769"/>
            <a:ext cx="656045" cy="947057"/>
            <a:chOff x="303212" y="309163"/>
            <a:chExt cx="2707023" cy="3907820"/>
          </a:xfrm>
        </p:grpSpPr>
        <p:pic>
          <p:nvPicPr>
            <p:cNvPr id="7" name="Picture 6" descr="Database Clipart &amp; Look At Clip Art Images - ClipartLook">
              <a:extLst>
                <a:ext uri="{FF2B5EF4-FFF2-40B4-BE49-F238E27FC236}">
                  <a16:creationId xmlns:a16="http://schemas.microsoft.com/office/drawing/2014/main" id="{A77726E5-5286-4FF9-8525-31341ACC0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212" y="1524000"/>
              <a:ext cx="2230438" cy="2692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Free American Flags Clipart">
              <a:extLst>
                <a:ext uri="{FF2B5EF4-FFF2-40B4-BE49-F238E27FC236}">
                  <a16:creationId xmlns:a16="http://schemas.microsoft.com/office/drawing/2014/main" id="{6D911D6A-30D1-490B-89FC-4D09A892FF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49"/>
            <a:stretch/>
          </p:blipFill>
          <p:spPr bwMode="auto">
            <a:xfrm>
              <a:off x="1257635" y="309163"/>
              <a:ext cx="1752600" cy="1541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8281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9012" y="304800"/>
            <a:ext cx="9753600" cy="762000"/>
          </a:xfrm>
        </p:spPr>
        <p:txBody>
          <a:bodyPr>
            <a:normAutofit/>
          </a:bodyPr>
          <a:lstStyle/>
          <a:p>
            <a:r>
              <a:rPr lang="en-US" dirty="0"/>
              <a:t>View 2: President height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F152264-34E3-4C48-AA74-BBF4E2B0F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1410" y="1084943"/>
            <a:ext cx="7696200" cy="5914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Who are the tallest presidents?</a:t>
            </a:r>
          </a:p>
          <a:p>
            <a:r>
              <a:rPr lang="en-US" dirty="0"/>
              <a:t>Ordered from shortest to tallest.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8E19D8-41B3-47A9-B93F-39710507D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961" y="0"/>
            <a:ext cx="3455166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1BE1FB3-0DCA-4288-A61B-977B98920374}"/>
              </a:ext>
            </a:extLst>
          </p:cNvPr>
          <p:cNvGrpSpPr/>
          <p:nvPr/>
        </p:nvGrpSpPr>
        <p:grpSpPr>
          <a:xfrm>
            <a:off x="74612" y="107769"/>
            <a:ext cx="656045" cy="947057"/>
            <a:chOff x="303212" y="309163"/>
            <a:chExt cx="2707023" cy="3907820"/>
          </a:xfrm>
        </p:grpSpPr>
        <p:pic>
          <p:nvPicPr>
            <p:cNvPr id="7" name="Picture 6" descr="Database Clipart &amp; Look At Clip Art Images - ClipartLook">
              <a:extLst>
                <a:ext uri="{FF2B5EF4-FFF2-40B4-BE49-F238E27FC236}">
                  <a16:creationId xmlns:a16="http://schemas.microsoft.com/office/drawing/2014/main" id="{E6784C3A-70FA-453D-9FD1-11E093BC3C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212" y="1524000"/>
              <a:ext cx="2230438" cy="2692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Free American Flags Clipart">
              <a:extLst>
                <a:ext uri="{FF2B5EF4-FFF2-40B4-BE49-F238E27FC236}">
                  <a16:creationId xmlns:a16="http://schemas.microsoft.com/office/drawing/2014/main" id="{4376E8DB-08E6-4347-8256-36372EEE06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49"/>
            <a:stretch/>
          </p:blipFill>
          <p:spPr bwMode="auto">
            <a:xfrm>
              <a:off x="1257635" y="309163"/>
              <a:ext cx="1752600" cy="1541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2807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4" y="304800"/>
            <a:ext cx="9753600" cy="762000"/>
          </a:xfrm>
        </p:spPr>
        <p:txBody>
          <a:bodyPr>
            <a:normAutofit/>
          </a:bodyPr>
          <a:lstStyle/>
          <a:p>
            <a:r>
              <a:rPr lang="en-US" dirty="0"/>
              <a:t>View 3: university rankings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A4D4B-F5C7-4C4E-AB8D-253FDBBE6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012" y="1084943"/>
            <a:ext cx="9982200" cy="591457"/>
          </a:xfrm>
        </p:spPr>
        <p:txBody>
          <a:bodyPr>
            <a:normAutofit/>
          </a:bodyPr>
          <a:lstStyle/>
          <a:p>
            <a:r>
              <a:rPr lang="en-US" dirty="0"/>
              <a:t>Is there a difference in president university rankings vs VP university rankings?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4ED52B-8883-483F-B7E6-B156C442731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30311" y="1685810"/>
            <a:ext cx="4419598" cy="5019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43ED46-4D64-4258-BBA6-0037359CF7F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02307" y="1676400"/>
            <a:ext cx="4316506" cy="50292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E03D65F-5660-4FC8-85C6-4F688708BD88}"/>
              </a:ext>
            </a:extLst>
          </p:cNvPr>
          <p:cNvGrpSpPr/>
          <p:nvPr/>
        </p:nvGrpSpPr>
        <p:grpSpPr>
          <a:xfrm>
            <a:off x="74612" y="107769"/>
            <a:ext cx="656045" cy="947057"/>
            <a:chOff x="303212" y="309163"/>
            <a:chExt cx="2707023" cy="3907820"/>
          </a:xfrm>
        </p:grpSpPr>
        <p:pic>
          <p:nvPicPr>
            <p:cNvPr id="8" name="Picture 6" descr="Database Clipart &amp; Look At Clip Art Images - ClipartLook">
              <a:extLst>
                <a:ext uri="{FF2B5EF4-FFF2-40B4-BE49-F238E27FC236}">
                  <a16:creationId xmlns:a16="http://schemas.microsoft.com/office/drawing/2014/main" id="{8846D81C-897C-47D3-B774-A9E3ECEDB6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212" y="1524000"/>
              <a:ext cx="2230438" cy="2692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Free American Flags Clipart">
              <a:extLst>
                <a:ext uri="{FF2B5EF4-FFF2-40B4-BE49-F238E27FC236}">
                  <a16:creationId xmlns:a16="http://schemas.microsoft.com/office/drawing/2014/main" id="{8FAA4EEE-60AE-4CE8-8BDC-CC7AE6D781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49"/>
            <a:stretch/>
          </p:blipFill>
          <p:spPr bwMode="auto">
            <a:xfrm>
              <a:off x="1257635" y="309163"/>
              <a:ext cx="1752600" cy="1541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206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4" y="304800"/>
            <a:ext cx="9753600" cy="762000"/>
          </a:xfrm>
        </p:spPr>
        <p:txBody>
          <a:bodyPr>
            <a:normAutofit/>
          </a:bodyPr>
          <a:lstStyle/>
          <a:p>
            <a:r>
              <a:rPr lang="en-US" dirty="0"/>
              <a:t>View 3: university rankings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A4D4B-F5C7-4C4E-AB8D-253FDBBE6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012" y="1084943"/>
            <a:ext cx="9982200" cy="591457"/>
          </a:xfrm>
        </p:spPr>
        <p:txBody>
          <a:bodyPr>
            <a:normAutofit/>
          </a:bodyPr>
          <a:lstStyle/>
          <a:p>
            <a:r>
              <a:rPr lang="en-US" dirty="0"/>
              <a:t>Is there a difference in president university rankings vs VP university rankings?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EF3C65-C758-41FC-A159-66812C1CAEF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84362" y="1701800"/>
            <a:ext cx="7153500" cy="493445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6E7A77C-9215-40F2-9717-7390EC48D967}"/>
              </a:ext>
            </a:extLst>
          </p:cNvPr>
          <p:cNvGrpSpPr/>
          <p:nvPr/>
        </p:nvGrpSpPr>
        <p:grpSpPr>
          <a:xfrm>
            <a:off x="74612" y="107769"/>
            <a:ext cx="656045" cy="947057"/>
            <a:chOff x="303212" y="309163"/>
            <a:chExt cx="2707023" cy="3907820"/>
          </a:xfrm>
        </p:grpSpPr>
        <p:pic>
          <p:nvPicPr>
            <p:cNvPr id="7" name="Picture 6" descr="Database Clipart &amp; Look At Clip Art Images - ClipartLook">
              <a:extLst>
                <a:ext uri="{FF2B5EF4-FFF2-40B4-BE49-F238E27FC236}">
                  <a16:creationId xmlns:a16="http://schemas.microsoft.com/office/drawing/2014/main" id="{143AB24D-1750-4CDF-BF36-19A56D6A8D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212" y="1524000"/>
              <a:ext cx="2230438" cy="2692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Free American Flags Clipart">
              <a:extLst>
                <a:ext uri="{FF2B5EF4-FFF2-40B4-BE49-F238E27FC236}">
                  <a16:creationId xmlns:a16="http://schemas.microsoft.com/office/drawing/2014/main" id="{9B4B2E8E-6EBF-4F40-8988-B08DC1424C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49"/>
            <a:stretch/>
          </p:blipFill>
          <p:spPr bwMode="auto">
            <a:xfrm>
              <a:off x="1257635" y="309163"/>
              <a:ext cx="1752600" cy="1541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0487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4" y="304800"/>
            <a:ext cx="9753600" cy="762000"/>
          </a:xfrm>
        </p:spPr>
        <p:txBody>
          <a:bodyPr>
            <a:normAutofit/>
          </a:bodyPr>
          <a:lstStyle/>
          <a:p>
            <a:r>
              <a:rPr lang="en-US" dirty="0"/>
              <a:t>View 3: university rankings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A4D4B-F5C7-4C4E-AB8D-253FDBBE6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012" y="1084943"/>
            <a:ext cx="9982200" cy="591457"/>
          </a:xfrm>
        </p:spPr>
        <p:txBody>
          <a:bodyPr>
            <a:normAutofit/>
          </a:bodyPr>
          <a:lstStyle/>
          <a:p>
            <a:r>
              <a:rPr lang="en-US" dirty="0"/>
              <a:t>Is there a difference in president university rankings vs VP university rankings?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ADBCCA-2168-474B-A179-72188C812C5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09741" y="2349500"/>
            <a:ext cx="7369342" cy="1600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2280A5-5CB3-4D12-9C71-4F4053612A5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09741" y="4648200"/>
            <a:ext cx="7800975" cy="16002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A9BA276-F662-439F-A66F-85E883746927}"/>
              </a:ext>
            </a:extLst>
          </p:cNvPr>
          <p:cNvGrpSpPr/>
          <p:nvPr/>
        </p:nvGrpSpPr>
        <p:grpSpPr>
          <a:xfrm>
            <a:off x="74612" y="107769"/>
            <a:ext cx="656045" cy="947057"/>
            <a:chOff x="303212" y="309163"/>
            <a:chExt cx="2707023" cy="3907820"/>
          </a:xfrm>
        </p:grpSpPr>
        <p:pic>
          <p:nvPicPr>
            <p:cNvPr id="8" name="Picture 6" descr="Database Clipart &amp; Look At Clip Art Images - ClipartLook">
              <a:extLst>
                <a:ext uri="{FF2B5EF4-FFF2-40B4-BE49-F238E27FC236}">
                  <a16:creationId xmlns:a16="http://schemas.microsoft.com/office/drawing/2014/main" id="{A9F466FE-473B-46EE-B360-E3A7811AA7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212" y="1524000"/>
              <a:ext cx="2230438" cy="2692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Free American Flags Clipart">
              <a:extLst>
                <a:ext uri="{FF2B5EF4-FFF2-40B4-BE49-F238E27FC236}">
                  <a16:creationId xmlns:a16="http://schemas.microsoft.com/office/drawing/2014/main" id="{E2EE699A-3782-4B4B-9A63-66EB097133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49"/>
            <a:stretch/>
          </p:blipFill>
          <p:spPr bwMode="auto">
            <a:xfrm>
              <a:off x="1257635" y="309163"/>
              <a:ext cx="1752600" cy="1541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2175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4" y="304800"/>
            <a:ext cx="9753600" cy="762000"/>
          </a:xfrm>
        </p:spPr>
        <p:txBody>
          <a:bodyPr/>
          <a:lstStyle/>
          <a:p>
            <a:r>
              <a:rPr lang="en-US" dirty="0"/>
              <a:t>View 4: vp </a:t>
            </a:r>
            <a:r>
              <a:rPr lang="en-US" dirty="0">
                <a:sym typeface="Wingdings" panose="05000000000000000000" pitchFamily="2" charset="2"/>
              </a:rPr>
              <a:t> President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2AD52-E053-4FBE-8B27-F744DA80E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012" y="1084943"/>
            <a:ext cx="7696200" cy="591457"/>
          </a:xfrm>
        </p:spPr>
        <p:txBody>
          <a:bodyPr/>
          <a:lstStyle/>
          <a:p>
            <a:r>
              <a:rPr lang="en-US" dirty="0"/>
              <a:t>Which presidents used to be vice presidents?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390C53-0738-42B6-B8EC-6558709A36F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33992" y="1676400"/>
            <a:ext cx="6720840" cy="48768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4B7841A-4605-4F39-8365-D7CD65EFF77E}"/>
              </a:ext>
            </a:extLst>
          </p:cNvPr>
          <p:cNvGrpSpPr/>
          <p:nvPr/>
        </p:nvGrpSpPr>
        <p:grpSpPr>
          <a:xfrm>
            <a:off x="74612" y="107769"/>
            <a:ext cx="656045" cy="947057"/>
            <a:chOff x="303212" y="309163"/>
            <a:chExt cx="2707023" cy="3907820"/>
          </a:xfrm>
        </p:grpSpPr>
        <p:pic>
          <p:nvPicPr>
            <p:cNvPr id="7" name="Picture 6" descr="Database Clipart &amp; Look At Clip Art Images - ClipartLook">
              <a:extLst>
                <a:ext uri="{FF2B5EF4-FFF2-40B4-BE49-F238E27FC236}">
                  <a16:creationId xmlns:a16="http://schemas.microsoft.com/office/drawing/2014/main" id="{838AABE4-582E-4427-97AB-91A10436A0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212" y="1524000"/>
              <a:ext cx="2230438" cy="2692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Free American Flags Clipart">
              <a:extLst>
                <a:ext uri="{FF2B5EF4-FFF2-40B4-BE49-F238E27FC236}">
                  <a16:creationId xmlns:a16="http://schemas.microsoft.com/office/drawing/2014/main" id="{B5893875-FBA5-462C-B625-5CB2A9B13F5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49"/>
            <a:stretch/>
          </p:blipFill>
          <p:spPr bwMode="auto">
            <a:xfrm>
              <a:off x="1257635" y="309163"/>
              <a:ext cx="1752600" cy="1541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3490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4" y="304800"/>
            <a:ext cx="9753600" cy="762000"/>
          </a:xfrm>
        </p:spPr>
        <p:txBody>
          <a:bodyPr/>
          <a:lstStyle/>
          <a:p>
            <a:r>
              <a:rPr lang="en-US" dirty="0"/>
              <a:t>View 4: vp </a:t>
            </a:r>
            <a:r>
              <a:rPr lang="en-US" dirty="0">
                <a:sym typeface="Wingdings" panose="05000000000000000000" pitchFamily="2" charset="2"/>
              </a:rPr>
              <a:t> President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2AD52-E053-4FBE-8B27-F744DA80E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012" y="1084943"/>
            <a:ext cx="7696200" cy="591457"/>
          </a:xfrm>
        </p:spPr>
        <p:txBody>
          <a:bodyPr/>
          <a:lstStyle/>
          <a:p>
            <a:r>
              <a:rPr lang="en-US" dirty="0"/>
              <a:t>Which presidents used to be vice presidents?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266659-12D2-4FB7-8216-222821C80DF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5212" y="2286000"/>
            <a:ext cx="10559016" cy="287745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0601D40-E1EF-4282-8A24-B23400815F75}"/>
              </a:ext>
            </a:extLst>
          </p:cNvPr>
          <p:cNvGrpSpPr/>
          <p:nvPr/>
        </p:nvGrpSpPr>
        <p:grpSpPr>
          <a:xfrm>
            <a:off x="74612" y="107769"/>
            <a:ext cx="656045" cy="947057"/>
            <a:chOff x="303212" y="309163"/>
            <a:chExt cx="2707023" cy="3907820"/>
          </a:xfrm>
        </p:grpSpPr>
        <p:pic>
          <p:nvPicPr>
            <p:cNvPr id="7" name="Picture 6" descr="Database Clipart &amp; Look At Clip Art Images - ClipartLook">
              <a:extLst>
                <a:ext uri="{FF2B5EF4-FFF2-40B4-BE49-F238E27FC236}">
                  <a16:creationId xmlns:a16="http://schemas.microsoft.com/office/drawing/2014/main" id="{A396582F-ABB9-4AE1-A172-B4A6227DEF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212" y="1524000"/>
              <a:ext cx="2230438" cy="2692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Free American Flags Clipart">
              <a:extLst>
                <a:ext uri="{FF2B5EF4-FFF2-40B4-BE49-F238E27FC236}">
                  <a16:creationId xmlns:a16="http://schemas.microsoft.com/office/drawing/2014/main" id="{8EEEB2D0-C320-4CF3-B354-BA551A8AFA1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49"/>
            <a:stretch/>
          </p:blipFill>
          <p:spPr bwMode="auto">
            <a:xfrm>
              <a:off x="1257635" y="309163"/>
              <a:ext cx="1752600" cy="1541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4326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4" y="304800"/>
            <a:ext cx="9753600" cy="762000"/>
          </a:xfrm>
        </p:spPr>
        <p:txBody>
          <a:bodyPr/>
          <a:lstStyle/>
          <a:p>
            <a:r>
              <a:rPr lang="en-US" dirty="0"/>
              <a:t>View 4: vp </a:t>
            </a:r>
            <a:r>
              <a:rPr lang="en-US" dirty="0">
                <a:sym typeface="Wingdings" panose="05000000000000000000" pitchFamily="2" charset="2"/>
              </a:rPr>
              <a:t> President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2AD52-E053-4FBE-8B27-F744DA80E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012" y="1084943"/>
            <a:ext cx="7696200" cy="591457"/>
          </a:xfrm>
        </p:spPr>
        <p:txBody>
          <a:bodyPr/>
          <a:lstStyle/>
          <a:p>
            <a:r>
              <a:rPr lang="en-US" dirty="0"/>
              <a:t>Which presidents used to be vice presidents?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E56784-A04F-4812-ACBB-E86286B2E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7" y="1981200"/>
            <a:ext cx="12189442" cy="48768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6CDEC41-718F-47E9-8384-06F2CF65939B}"/>
              </a:ext>
            </a:extLst>
          </p:cNvPr>
          <p:cNvGrpSpPr/>
          <p:nvPr/>
        </p:nvGrpSpPr>
        <p:grpSpPr>
          <a:xfrm>
            <a:off x="74612" y="107769"/>
            <a:ext cx="656045" cy="947057"/>
            <a:chOff x="303212" y="309163"/>
            <a:chExt cx="2707023" cy="3907820"/>
          </a:xfrm>
        </p:grpSpPr>
        <p:pic>
          <p:nvPicPr>
            <p:cNvPr id="6" name="Picture 6" descr="Database Clipart &amp; Look At Clip Art Images - ClipartLook">
              <a:extLst>
                <a:ext uri="{FF2B5EF4-FFF2-40B4-BE49-F238E27FC236}">
                  <a16:creationId xmlns:a16="http://schemas.microsoft.com/office/drawing/2014/main" id="{3DA1B76B-074E-4F38-AA62-30D68FABD1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212" y="1524000"/>
              <a:ext cx="2230438" cy="2692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Free American Flags Clipart">
              <a:extLst>
                <a:ext uri="{FF2B5EF4-FFF2-40B4-BE49-F238E27FC236}">
                  <a16:creationId xmlns:a16="http://schemas.microsoft.com/office/drawing/2014/main" id="{C0C40245-D344-48C3-A24E-9D11CC917D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49"/>
            <a:stretch/>
          </p:blipFill>
          <p:spPr bwMode="auto">
            <a:xfrm>
              <a:off x="1257635" y="309163"/>
              <a:ext cx="1752600" cy="1541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7817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4" y="304800"/>
            <a:ext cx="9753600" cy="762000"/>
          </a:xfrm>
        </p:spPr>
        <p:txBody>
          <a:bodyPr>
            <a:normAutofit/>
          </a:bodyPr>
          <a:lstStyle/>
          <a:p>
            <a:r>
              <a:rPr lang="en-US" dirty="0"/>
              <a:t>View 5: Term Length by Party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83120-D522-4EF5-A4C9-CF74C1CB7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012" y="1084943"/>
            <a:ext cx="7696200" cy="591457"/>
          </a:xfrm>
        </p:spPr>
        <p:txBody>
          <a:bodyPr/>
          <a:lstStyle/>
          <a:p>
            <a:r>
              <a:rPr lang="en-US" dirty="0"/>
              <a:t>Which party has longer average presidential term lengths?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AEB72B-7C49-4DD2-BEC7-3BE8A4B3672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59562" y="1694543"/>
            <a:ext cx="5469700" cy="506328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24FB083-C448-4C3D-A4CF-D05F184BE5A5}"/>
              </a:ext>
            </a:extLst>
          </p:cNvPr>
          <p:cNvGrpSpPr/>
          <p:nvPr/>
        </p:nvGrpSpPr>
        <p:grpSpPr>
          <a:xfrm>
            <a:off x="74612" y="107769"/>
            <a:ext cx="656045" cy="947057"/>
            <a:chOff x="303212" y="309163"/>
            <a:chExt cx="2707023" cy="3907820"/>
          </a:xfrm>
        </p:grpSpPr>
        <p:pic>
          <p:nvPicPr>
            <p:cNvPr id="6" name="Picture 6" descr="Database Clipart &amp; Look At Clip Art Images - ClipartLook">
              <a:extLst>
                <a:ext uri="{FF2B5EF4-FFF2-40B4-BE49-F238E27FC236}">
                  <a16:creationId xmlns:a16="http://schemas.microsoft.com/office/drawing/2014/main" id="{03C51D27-9881-4BA6-97AC-7C30FB49AE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212" y="1524000"/>
              <a:ext cx="2230438" cy="2692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Free American Flags Clipart">
              <a:extLst>
                <a:ext uri="{FF2B5EF4-FFF2-40B4-BE49-F238E27FC236}">
                  <a16:creationId xmlns:a16="http://schemas.microsoft.com/office/drawing/2014/main" id="{6406AB45-42BC-4738-80B8-D2E71DF66C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49"/>
            <a:stretch/>
          </p:blipFill>
          <p:spPr bwMode="auto">
            <a:xfrm>
              <a:off x="1257635" y="309163"/>
              <a:ext cx="1752600" cy="1541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1207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4" y="304800"/>
            <a:ext cx="9753600" cy="7620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05D3E3F-6947-487D-80A0-9452EBD89BD5}"/>
              </a:ext>
            </a:extLst>
          </p:cNvPr>
          <p:cNvSpPr txBox="1">
            <a:spLocks/>
          </p:cNvSpPr>
          <p:nvPr/>
        </p:nvSpPr>
        <p:spPr>
          <a:xfrm>
            <a:off x="303212" y="1371600"/>
            <a:ext cx="11658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2"/>
                </a:solidFill>
              </a:rPr>
              <a:t>	I created a database of US Presidencies. My main tables are: US Presidents, Vice Presidents, Presidencies, Vice Presidencies, and Universities. I created three linking tables to handle many-to-many relationships. I thought this topic would be relatively straightforward, but the complexities of the US presidential system had to be accounted for in my databases.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2"/>
                </a:solidFill>
              </a:rPr>
              <a:t>	Initially I attempted to build a database of video game sales, but it was far too complex for me at this point. The topic of US presidents ended up being a better way for me to work through common mistakes, errors, and bugs. Also, the topic is probably familiar to everyone, so it should be easier to present my results.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0ABA85-44C3-42B6-AD34-85AB17D0D471}"/>
              </a:ext>
            </a:extLst>
          </p:cNvPr>
          <p:cNvGrpSpPr/>
          <p:nvPr/>
        </p:nvGrpSpPr>
        <p:grpSpPr>
          <a:xfrm>
            <a:off x="74612" y="107769"/>
            <a:ext cx="656045" cy="947057"/>
            <a:chOff x="303212" y="309163"/>
            <a:chExt cx="2707023" cy="3907820"/>
          </a:xfrm>
        </p:grpSpPr>
        <p:pic>
          <p:nvPicPr>
            <p:cNvPr id="6" name="Picture 6" descr="Database Clipart &amp; Look At Clip Art Images - ClipartLook">
              <a:extLst>
                <a:ext uri="{FF2B5EF4-FFF2-40B4-BE49-F238E27FC236}">
                  <a16:creationId xmlns:a16="http://schemas.microsoft.com/office/drawing/2014/main" id="{DFE9D1EB-4999-43BD-A9CE-BC8DE1CF76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212" y="1524000"/>
              <a:ext cx="2230438" cy="2692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Free American Flags Clipart">
              <a:extLst>
                <a:ext uri="{FF2B5EF4-FFF2-40B4-BE49-F238E27FC236}">
                  <a16:creationId xmlns:a16="http://schemas.microsoft.com/office/drawing/2014/main" id="{82D2E334-F75C-48F6-B832-99168084E4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49"/>
            <a:stretch/>
          </p:blipFill>
          <p:spPr bwMode="auto">
            <a:xfrm>
              <a:off x="1257635" y="309163"/>
              <a:ext cx="1752600" cy="1541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492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4" y="304800"/>
            <a:ext cx="9753600" cy="762000"/>
          </a:xfrm>
        </p:spPr>
        <p:txBody>
          <a:bodyPr/>
          <a:lstStyle/>
          <a:p>
            <a:r>
              <a:rPr lang="en-US" dirty="0"/>
              <a:t>View 5: Term Length by Party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83120-D522-4EF5-A4C9-CF74C1CB7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012" y="1084943"/>
            <a:ext cx="7696200" cy="591457"/>
          </a:xfrm>
        </p:spPr>
        <p:txBody>
          <a:bodyPr/>
          <a:lstStyle/>
          <a:p>
            <a:r>
              <a:rPr lang="en-US" dirty="0"/>
              <a:t>Which party has longer average presidential term lengths?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ACCCA4-8C25-4451-9D9E-78053354A2D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5203" y="1694543"/>
            <a:ext cx="10598418" cy="485865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CFC6134-7925-4C54-BC02-4ECCE8373AB2}"/>
              </a:ext>
            </a:extLst>
          </p:cNvPr>
          <p:cNvGrpSpPr/>
          <p:nvPr/>
        </p:nvGrpSpPr>
        <p:grpSpPr>
          <a:xfrm>
            <a:off x="74612" y="107769"/>
            <a:ext cx="656045" cy="947057"/>
            <a:chOff x="303212" y="309163"/>
            <a:chExt cx="2707023" cy="3907820"/>
          </a:xfrm>
        </p:grpSpPr>
        <p:pic>
          <p:nvPicPr>
            <p:cNvPr id="7" name="Picture 6" descr="Database Clipart &amp; Look At Clip Art Images - ClipartLook">
              <a:extLst>
                <a:ext uri="{FF2B5EF4-FFF2-40B4-BE49-F238E27FC236}">
                  <a16:creationId xmlns:a16="http://schemas.microsoft.com/office/drawing/2014/main" id="{EC8EBE61-A116-454A-892A-E312FB0CE6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212" y="1524000"/>
              <a:ext cx="2230438" cy="2692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Free American Flags Clipart">
              <a:extLst>
                <a:ext uri="{FF2B5EF4-FFF2-40B4-BE49-F238E27FC236}">
                  <a16:creationId xmlns:a16="http://schemas.microsoft.com/office/drawing/2014/main" id="{F3CF9F6E-FE3B-44FF-832C-A7297844EA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49"/>
            <a:stretch/>
          </p:blipFill>
          <p:spPr bwMode="auto">
            <a:xfrm>
              <a:off x="1257635" y="309163"/>
              <a:ext cx="1752600" cy="1541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3434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4" y="304800"/>
            <a:ext cx="9753600" cy="762000"/>
          </a:xfrm>
        </p:spPr>
        <p:txBody>
          <a:bodyPr/>
          <a:lstStyle/>
          <a:p>
            <a:r>
              <a:rPr lang="en-US" dirty="0"/>
              <a:t>View 5: Term Length by Party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83120-D522-4EF5-A4C9-CF74C1CB7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012" y="1084943"/>
            <a:ext cx="7696200" cy="591457"/>
          </a:xfrm>
        </p:spPr>
        <p:txBody>
          <a:bodyPr/>
          <a:lstStyle/>
          <a:p>
            <a:r>
              <a:rPr lang="en-US" dirty="0"/>
              <a:t>Which party has longer average presidential term lengths?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BFB9C-2416-442F-8B2A-782D0078369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03199" y="2057400"/>
            <a:ext cx="8582425" cy="389534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F983140-9C2F-4C4E-8F90-DA7EF5A9B1D7}"/>
              </a:ext>
            </a:extLst>
          </p:cNvPr>
          <p:cNvGrpSpPr/>
          <p:nvPr/>
        </p:nvGrpSpPr>
        <p:grpSpPr>
          <a:xfrm>
            <a:off x="74612" y="107769"/>
            <a:ext cx="656045" cy="947057"/>
            <a:chOff x="303212" y="309163"/>
            <a:chExt cx="2707023" cy="3907820"/>
          </a:xfrm>
        </p:grpSpPr>
        <p:pic>
          <p:nvPicPr>
            <p:cNvPr id="7" name="Picture 6" descr="Database Clipart &amp; Look At Clip Art Images - ClipartLook">
              <a:extLst>
                <a:ext uri="{FF2B5EF4-FFF2-40B4-BE49-F238E27FC236}">
                  <a16:creationId xmlns:a16="http://schemas.microsoft.com/office/drawing/2014/main" id="{9798FF22-40B8-4AF9-AE0D-25F62C2732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212" y="1524000"/>
              <a:ext cx="2230438" cy="2692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Free American Flags Clipart">
              <a:extLst>
                <a:ext uri="{FF2B5EF4-FFF2-40B4-BE49-F238E27FC236}">
                  <a16:creationId xmlns:a16="http://schemas.microsoft.com/office/drawing/2014/main" id="{7519FC58-7D4E-4C3E-AE0B-F93BAB2E42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49"/>
            <a:stretch/>
          </p:blipFill>
          <p:spPr bwMode="auto">
            <a:xfrm>
              <a:off x="1257635" y="309163"/>
              <a:ext cx="1752600" cy="1541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918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4" y="304800"/>
            <a:ext cx="9753600" cy="762000"/>
          </a:xfrm>
        </p:spPr>
        <p:txBody>
          <a:bodyPr/>
          <a:lstStyle/>
          <a:p>
            <a:r>
              <a:rPr lang="en-US" dirty="0"/>
              <a:t>View 6: College Dropouts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4B41F-2F23-418F-8969-7B50AAD0B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012" y="1084943"/>
            <a:ext cx="9753600" cy="591457"/>
          </a:xfrm>
        </p:spPr>
        <p:txBody>
          <a:bodyPr>
            <a:normAutofit/>
          </a:bodyPr>
          <a:lstStyle/>
          <a:p>
            <a:r>
              <a:rPr lang="en-US" dirty="0"/>
              <a:t>Which presidents dropped out of their college or university?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0C1A53-27FE-4C01-9DAE-F2A45472191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66103" y="1694543"/>
            <a:ext cx="4161417" cy="50292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BA253D6-0FEA-4E25-8971-BA4A42137353}"/>
              </a:ext>
            </a:extLst>
          </p:cNvPr>
          <p:cNvGrpSpPr/>
          <p:nvPr/>
        </p:nvGrpSpPr>
        <p:grpSpPr>
          <a:xfrm>
            <a:off x="74612" y="107769"/>
            <a:ext cx="656045" cy="947057"/>
            <a:chOff x="303212" y="309163"/>
            <a:chExt cx="2707023" cy="3907820"/>
          </a:xfrm>
        </p:grpSpPr>
        <p:pic>
          <p:nvPicPr>
            <p:cNvPr id="6" name="Picture 6" descr="Database Clipart &amp; Look At Clip Art Images - ClipartLook">
              <a:extLst>
                <a:ext uri="{FF2B5EF4-FFF2-40B4-BE49-F238E27FC236}">
                  <a16:creationId xmlns:a16="http://schemas.microsoft.com/office/drawing/2014/main" id="{ABE9440C-4869-4059-B774-5E7CE45838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212" y="1524000"/>
              <a:ext cx="2230438" cy="2692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Free American Flags Clipart">
              <a:extLst>
                <a:ext uri="{FF2B5EF4-FFF2-40B4-BE49-F238E27FC236}">
                  <a16:creationId xmlns:a16="http://schemas.microsoft.com/office/drawing/2014/main" id="{EBBAB58A-D996-4EB1-BC84-EF120629A1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49"/>
            <a:stretch/>
          </p:blipFill>
          <p:spPr bwMode="auto">
            <a:xfrm>
              <a:off x="1257635" y="309163"/>
              <a:ext cx="1752600" cy="1541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7853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4" y="304800"/>
            <a:ext cx="9753600" cy="762000"/>
          </a:xfrm>
        </p:spPr>
        <p:txBody>
          <a:bodyPr/>
          <a:lstStyle/>
          <a:p>
            <a:r>
              <a:rPr lang="en-US" dirty="0"/>
              <a:t>View 6: College Dropouts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4B41F-2F23-418F-8969-7B50AAD0B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012" y="1084943"/>
            <a:ext cx="9753600" cy="591457"/>
          </a:xfrm>
        </p:spPr>
        <p:txBody>
          <a:bodyPr>
            <a:normAutofit/>
          </a:bodyPr>
          <a:lstStyle/>
          <a:p>
            <a:r>
              <a:rPr lang="en-US" dirty="0"/>
              <a:t>Which presidents dropped out of their college or university?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C3020C-E53D-4E4D-9F69-2203EA6B6E1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140" y="1694543"/>
            <a:ext cx="7287344" cy="4953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2238731-A253-4D52-815C-9614E785A1A4}"/>
              </a:ext>
            </a:extLst>
          </p:cNvPr>
          <p:cNvGrpSpPr/>
          <p:nvPr/>
        </p:nvGrpSpPr>
        <p:grpSpPr>
          <a:xfrm>
            <a:off x="74612" y="107769"/>
            <a:ext cx="656045" cy="947057"/>
            <a:chOff x="303212" y="309163"/>
            <a:chExt cx="2707023" cy="3907820"/>
          </a:xfrm>
        </p:grpSpPr>
        <p:pic>
          <p:nvPicPr>
            <p:cNvPr id="7" name="Picture 6" descr="Database Clipart &amp; Look At Clip Art Images - ClipartLook">
              <a:extLst>
                <a:ext uri="{FF2B5EF4-FFF2-40B4-BE49-F238E27FC236}">
                  <a16:creationId xmlns:a16="http://schemas.microsoft.com/office/drawing/2014/main" id="{27291F43-ECBF-47F5-A3CC-EF6989716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212" y="1524000"/>
              <a:ext cx="2230438" cy="2692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Free American Flags Clipart">
              <a:extLst>
                <a:ext uri="{FF2B5EF4-FFF2-40B4-BE49-F238E27FC236}">
                  <a16:creationId xmlns:a16="http://schemas.microsoft.com/office/drawing/2014/main" id="{B85AE717-5E1B-48C6-93A1-FC14E066A5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49"/>
            <a:stretch/>
          </p:blipFill>
          <p:spPr bwMode="auto">
            <a:xfrm>
              <a:off x="1257635" y="309163"/>
              <a:ext cx="1752600" cy="1541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9817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4" y="304800"/>
            <a:ext cx="9753600" cy="762000"/>
          </a:xfrm>
        </p:spPr>
        <p:txBody>
          <a:bodyPr/>
          <a:lstStyle/>
          <a:p>
            <a:r>
              <a:rPr lang="en-US" dirty="0"/>
              <a:t>View 6: College Dropouts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4B41F-2F23-418F-8969-7B50AAD0B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012" y="1084943"/>
            <a:ext cx="9753600" cy="591457"/>
          </a:xfrm>
        </p:spPr>
        <p:txBody>
          <a:bodyPr>
            <a:normAutofit/>
          </a:bodyPr>
          <a:lstStyle/>
          <a:p>
            <a:r>
              <a:rPr lang="en-US" dirty="0"/>
              <a:t>Which presidents dropped out of their college or university?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479EC-FE91-4615-9B9D-160B714EF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400"/>
            <a:ext cx="11981756" cy="19812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1BBEFB8-4504-47C1-8F47-03BD06C8ADD1}"/>
              </a:ext>
            </a:extLst>
          </p:cNvPr>
          <p:cNvGrpSpPr/>
          <p:nvPr/>
        </p:nvGrpSpPr>
        <p:grpSpPr>
          <a:xfrm>
            <a:off x="74612" y="107769"/>
            <a:ext cx="656045" cy="947057"/>
            <a:chOff x="303212" y="309163"/>
            <a:chExt cx="2707023" cy="3907820"/>
          </a:xfrm>
        </p:grpSpPr>
        <p:pic>
          <p:nvPicPr>
            <p:cNvPr id="7" name="Picture 6" descr="Database Clipart &amp; Look At Clip Art Images - ClipartLook">
              <a:extLst>
                <a:ext uri="{FF2B5EF4-FFF2-40B4-BE49-F238E27FC236}">
                  <a16:creationId xmlns:a16="http://schemas.microsoft.com/office/drawing/2014/main" id="{79BE7C08-BB4D-4C5D-86D9-CD3A1E6D4B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212" y="1524000"/>
              <a:ext cx="2230438" cy="2692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Free American Flags Clipart">
              <a:extLst>
                <a:ext uri="{FF2B5EF4-FFF2-40B4-BE49-F238E27FC236}">
                  <a16:creationId xmlns:a16="http://schemas.microsoft.com/office/drawing/2014/main" id="{34DC7D54-F8B5-4E92-9880-66CE93B26EC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49"/>
            <a:stretch/>
          </p:blipFill>
          <p:spPr bwMode="auto">
            <a:xfrm>
              <a:off x="1257635" y="309163"/>
              <a:ext cx="1752600" cy="1541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9615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4" y="304800"/>
            <a:ext cx="9753600" cy="762000"/>
          </a:xfrm>
        </p:spPr>
        <p:txBody>
          <a:bodyPr/>
          <a:lstStyle/>
          <a:p>
            <a:r>
              <a:rPr lang="en-US" dirty="0"/>
              <a:t>View 7: Different Parties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ADF19-016C-4EAE-980C-43ADC1CD4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012" y="1084943"/>
            <a:ext cx="9448800" cy="591457"/>
          </a:xfrm>
        </p:spPr>
        <p:txBody>
          <a:bodyPr>
            <a:normAutofit/>
          </a:bodyPr>
          <a:lstStyle/>
          <a:p>
            <a:r>
              <a:rPr lang="en-US" dirty="0"/>
              <a:t>Which presidents and vice presidents were from different political parties?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6E3102-2C04-4E16-AB82-96699900A02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2500" y="1676400"/>
            <a:ext cx="10943823" cy="50292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F4C3C02-0F27-496A-9BD3-FD6F6DB80932}"/>
              </a:ext>
            </a:extLst>
          </p:cNvPr>
          <p:cNvGrpSpPr/>
          <p:nvPr/>
        </p:nvGrpSpPr>
        <p:grpSpPr>
          <a:xfrm>
            <a:off x="74612" y="107769"/>
            <a:ext cx="656045" cy="947057"/>
            <a:chOff x="303212" y="309163"/>
            <a:chExt cx="2707023" cy="3907820"/>
          </a:xfrm>
        </p:grpSpPr>
        <p:pic>
          <p:nvPicPr>
            <p:cNvPr id="6" name="Picture 6" descr="Database Clipart &amp; Look At Clip Art Images - ClipartLook">
              <a:extLst>
                <a:ext uri="{FF2B5EF4-FFF2-40B4-BE49-F238E27FC236}">
                  <a16:creationId xmlns:a16="http://schemas.microsoft.com/office/drawing/2014/main" id="{ACA16A58-17B9-4DD5-B45A-29576FD30A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212" y="1524000"/>
              <a:ext cx="2230438" cy="2692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Free American Flags Clipart">
              <a:extLst>
                <a:ext uri="{FF2B5EF4-FFF2-40B4-BE49-F238E27FC236}">
                  <a16:creationId xmlns:a16="http://schemas.microsoft.com/office/drawing/2014/main" id="{45A69FD5-AB73-43CD-9C0D-A6053885E52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49"/>
            <a:stretch/>
          </p:blipFill>
          <p:spPr bwMode="auto">
            <a:xfrm>
              <a:off x="1257635" y="309163"/>
              <a:ext cx="1752600" cy="1541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0737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4" y="304800"/>
            <a:ext cx="9753600" cy="762000"/>
          </a:xfrm>
        </p:spPr>
        <p:txBody>
          <a:bodyPr/>
          <a:lstStyle/>
          <a:p>
            <a:r>
              <a:rPr lang="en-US" dirty="0"/>
              <a:t>View 7: Different Parties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ADF19-016C-4EAE-980C-43ADC1CD4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012" y="1084943"/>
            <a:ext cx="9448800" cy="591457"/>
          </a:xfrm>
        </p:spPr>
        <p:txBody>
          <a:bodyPr>
            <a:normAutofit/>
          </a:bodyPr>
          <a:lstStyle/>
          <a:p>
            <a:r>
              <a:rPr lang="en-US" dirty="0"/>
              <a:t>Which presidents and vice presidents were from different political parties?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42A4E2-0D5B-43F3-BE31-B0BC3CD175B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70012" y="1707243"/>
            <a:ext cx="9448800" cy="461894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DF27905-FE65-450B-A5C2-366D03428453}"/>
              </a:ext>
            </a:extLst>
          </p:cNvPr>
          <p:cNvGrpSpPr/>
          <p:nvPr/>
        </p:nvGrpSpPr>
        <p:grpSpPr>
          <a:xfrm>
            <a:off x="74612" y="107769"/>
            <a:ext cx="656045" cy="947057"/>
            <a:chOff x="303212" y="309163"/>
            <a:chExt cx="2707023" cy="3907820"/>
          </a:xfrm>
        </p:grpSpPr>
        <p:pic>
          <p:nvPicPr>
            <p:cNvPr id="7" name="Picture 6" descr="Database Clipart &amp; Look At Clip Art Images - ClipartLook">
              <a:extLst>
                <a:ext uri="{FF2B5EF4-FFF2-40B4-BE49-F238E27FC236}">
                  <a16:creationId xmlns:a16="http://schemas.microsoft.com/office/drawing/2014/main" id="{620A385D-7E11-4C03-B6AA-ED8C0883E0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212" y="1524000"/>
              <a:ext cx="2230438" cy="2692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Free American Flags Clipart">
              <a:extLst>
                <a:ext uri="{FF2B5EF4-FFF2-40B4-BE49-F238E27FC236}">
                  <a16:creationId xmlns:a16="http://schemas.microsoft.com/office/drawing/2014/main" id="{0F5612F1-F207-4BE2-B304-8C2EF61E56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49"/>
            <a:stretch/>
          </p:blipFill>
          <p:spPr bwMode="auto">
            <a:xfrm>
              <a:off x="1257635" y="309163"/>
              <a:ext cx="1752600" cy="1541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3539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4" y="304800"/>
            <a:ext cx="9753600" cy="762000"/>
          </a:xfrm>
        </p:spPr>
        <p:txBody>
          <a:bodyPr/>
          <a:lstStyle/>
          <a:p>
            <a:r>
              <a:rPr lang="en-US" dirty="0"/>
              <a:t>View 7: Different Parties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ADF19-016C-4EAE-980C-43ADC1CD4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012" y="1084943"/>
            <a:ext cx="9448800" cy="591457"/>
          </a:xfrm>
        </p:spPr>
        <p:txBody>
          <a:bodyPr>
            <a:normAutofit/>
          </a:bodyPr>
          <a:lstStyle/>
          <a:p>
            <a:r>
              <a:rPr lang="en-US" dirty="0"/>
              <a:t>Which presidents and vice presidents were from different political parties?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D7F5A-16B9-4DF8-B4E9-07B039AC8F9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7614" y="1905000"/>
            <a:ext cx="9944705" cy="417909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242CFAA-EC5F-4D86-BBDB-9F99CAF46726}"/>
              </a:ext>
            </a:extLst>
          </p:cNvPr>
          <p:cNvGrpSpPr/>
          <p:nvPr/>
        </p:nvGrpSpPr>
        <p:grpSpPr>
          <a:xfrm>
            <a:off x="74612" y="107769"/>
            <a:ext cx="656045" cy="947057"/>
            <a:chOff x="303212" y="309163"/>
            <a:chExt cx="2707023" cy="3907820"/>
          </a:xfrm>
        </p:grpSpPr>
        <p:pic>
          <p:nvPicPr>
            <p:cNvPr id="7" name="Picture 6" descr="Database Clipart &amp; Look At Clip Art Images - ClipartLook">
              <a:extLst>
                <a:ext uri="{FF2B5EF4-FFF2-40B4-BE49-F238E27FC236}">
                  <a16:creationId xmlns:a16="http://schemas.microsoft.com/office/drawing/2014/main" id="{9F2EB201-581A-4282-BE58-449439FF76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212" y="1524000"/>
              <a:ext cx="2230438" cy="2692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Free American Flags Clipart">
              <a:extLst>
                <a:ext uri="{FF2B5EF4-FFF2-40B4-BE49-F238E27FC236}">
                  <a16:creationId xmlns:a16="http://schemas.microsoft.com/office/drawing/2014/main" id="{40E9F607-CABB-4FDD-A6C8-E03DB8B16F1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49"/>
            <a:stretch/>
          </p:blipFill>
          <p:spPr bwMode="auto">
            <a:xfrm>
              <a:off x="1257635" y="309163"/>
              <a:ext cx="1752600" cy="1541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6335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4" y="304800"/>
            <a:ext cx="9753600" cy="762000"/>
          </a:xfrm>
        </p:spPr>
        <p:txBody>
          <a:bodyPr/>
          <a:lstStyle/>
          <a:p>
            <a:r>
              <a:rPr lang="en-US" dirty="0"/>
              <a:t>Interesting Bugs and Problems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FE983-029A-4F51-BD04-22E584DDF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212" y="1371600"/>
            <a:ext cx="11658600" cy="5181600"/>
          </a:xfrm>
        </p:spPr>
        <p:txBody>
          <a:bodyPr>
            <a:normAutofit fontScale="85000" lnSpcReduction="10000"/>
          </a:bodyPr>
          <a:lstStyle/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2"/>
                </a:solidFill>
              </a:rPr>
              <a:t>Year() won’t allow year dates before 1901, so I had to input my term start and end years as type Int instead.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2"/>
                </a:solidFill>
              </a:rPr>
              <a:t>I repeatedly had to troubleshoot issues with the president full names as the primary keys due to variant uses of the middle initial or full middle name.</a:t>
            </a:r>
          </a:p>
          <a:p>
            <a:pPr marL="800100" lvl="1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2"/>
                </a:solidFill>
              </a:rPr>
              <a:t>If I were to start this project over, I would separate the first and last names, and use a meaningless unique ID number as the primary keys.</a:t>
            </a:r>
          </a:p>
          <a:p>
            <a:pPr marL="800100" lvl="1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2"/>
                </a:solidFill>
              </a:rPr>
              <a:t>Middle names are necessary for many cases, such as George W. Bush vs George H.W. Bush, so I would also include a MiddleName column.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32DE1B3-E5B5-4956-B88C-B5095FB210C7}"/>
              </a:ext>
            </a:extLst>
          </p:cNvPr>
          <p:cNvGrpSpPr/>
          <p:nvPr/>
        </p:nvGrpSpPr>
        <p:grpSpPr>
          <a:xfrm>
            <a:off x="74612" y="107769"/>
            <a:ext cx="656045" cy="947057"/>
            <a:chOff x="303212" y="309163"/>
            <a:chExt cx="2707023" cy="3907820"/>
          </a:xfrm>
        </p:grpSpPr>
        <p:pic>
          <p:nvPicPr>
            <p:cNvPr id="5" name="Picture 6" descr="Database Clipart &amp; Look At Clip Art Images - ClipartLook">
              <a:extLst>
                <a:ext uri="{FF2B5EF4-FFF2-40B4-BE49-F238E27FC236}">
                  <a16:creationId xmlns:a16="http://schemas.microsoft.com/office/drawing/2014/main" id="{8EF1B362-4496-4E99-B3C8-A7B7504933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212" y="1524000"/>
              <a:ext cx="2230438" cy="2692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Free American Flags Clipart">
              <a:extLst>
                <a:ext uri="{FF2B5EF4-FFF2-40B4-BE49-F238E27FC236}">
                  <a16:creationId xmlns:a16="http://schemas.microsoft.com/office/drawing/2014/main" id="{C4F3A852-E75B-41FD-AA7A-E51B68C068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49"/>
            <a:stretch/>
          </p:blipFill>
          <p:spPr bwMode="auto">
            <a:xfrm>
              <a:off x="1257635" y="309163"/>
              <a:ext cx="1752600" cy="1541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3685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4" y="304800"/>
            <a:ext cx="9753600" cy="762000"/>
          </a:xfrm>
        </p:spPr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FE983-029A-4F51-BD04-22E584DDF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212" y="1371600"/>
            <a:ext cx="11658600" cy="5181600"/>
          </a:xfrm>
        </p:spPr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2"/>
                </a:solidFill>
              </a:rPr>
              <a:t>Better to overestimate the field sizes by a factor of 3 or so.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2"/>
                </a:solidFill>
              </a:rPr>
              <a:t>Should *not* just copy-and-paste lists from online sources, as that can accidentally convert to nonstandard characters such as longer dashes or spaces.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2"/>
                </a:solidFill>
              </a:rPr>
              <a:t>Planning things out with the ER diagrams is extremely helpful.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2"/>
                </a:solidFill>
              </a:rPr>
              <a:t>Must account for how data could be entered in the future (e.g. a vice president may have non-consecutive terms in the future, so we need a linking table between vice presidents and vice presidencies).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446867-CCF8-4729-84C7-1F6328ECB03F}"/>
              </a:ext>
            </a:extLst>
          </p:cNvPr>
          <p:cNvGrpSpPr/>
          <p:nvPr/>
        </p:nvGrpSpPr>
        <p:grpSpPr>
          <a:xfrm>
            <a:off x="74612" y="107769"/>
            <a:ext cx="656045" cy="947057"/>
            <a:chOff x="303212" y="309163"/>
            <a:chExt cx="2707023" cy="3907820"/>
          </a:xfrm>
        </p:grpSpPr>
        <p:pic>
          <p:nvPicPr>
            <p:cNvPr id="5" name="Picture 6" descr="Database Clipart &amp; Look At Clip Art Images - ClipartLook">
              <a:extLst>
                <a:ext uri="{FF2B5EF4-FFF2-40B4-BE49-F238E27FC236}">
                  <a16:creationId xmlns:a16="http://schemas.microsoft.com/office/drawing/2014/main" id="{0A880792-7828-4C85-8AD9-EECA2B596A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212" y="1524000"/>
              <a:ext cx="2230438" cy="2692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Free American Flags Clipart">
              <a:extLst>
                <a:ext uri="{FF2B5EF4-FFF2-40B4-BE49-F238E27FC236}">
                  <a16:creationId xmlns:a16="http://schemas.microsoft.com/office/drawing/2014/main" id="{11D5DECE-F379-45D9-8EE7-1F081A4703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49"/>
            <a:stretch/>
          </p:blipFill>
          <p:spPr bwMode="auto">
            <a:xfrm>
              <a:off x="1257635" y="309163"/>
              <a:ext cx="1752600" cy="1541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0794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4" y="304800"/>
            <a:ext cx="9753600" cy="762000"/>
          </a:xfrm>
        </p:spPr>
        <p:txBody>
          <a:bodyPr/>
          <a:lstStyle/>
          <a:p>
            <a:r>
              <a:rPr lang="en-US" dirty="0"/>
              <a:t>Mission Statement &amp; Objectives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FE983-029A-4F51-BD04-22E584DDF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212" y="1371600"/>
            <a:ext cx="11658600" cy="518160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Provide researchers quick access data about US presidents and vice presidents.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Create insightful views that demonstrate a presence or absence of trends/correlations or reveal some interesting quirks in the institution of the US presidency.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Information would only need to be updated when the current president or vice president changes.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 complete version of this project would have an online interactive database where users can look up specific information or build their own custom views.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The database would be useful for journalists, historians, political scientists, and anyone interested in US history.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5ECCFF-C43A-4576-AC31-F59EF680AA35}"/>
              </a:ext>
            </a:extLst>
          </p:cNvPr>
          <p:cNvGrpSpPr/>
          <p:nvPr/>
        </p:nvGrpSpPr>
        <p:grpSpPr>
          <a:xfrm>
            <a:off x="74612" y="107769"/>
            <a:ext cx="656045" cy="947057"/>
            <a:chOff x="303212" y="309163"/>
            <a:chExt cx="2707023" cy="3907820"/>
          </a:xfrm>
        </p:grpSpPr>
        <p:pic>
          <p:nvPicPr>
            <p:cNvPr id="5" name="Picture 6" descr="Database Clipart &amp; Look At Clip Art Images - ClipartLook">
              <a:extLst>
                <a:ext uri="{FF2B5EF4-FFF2-40B4-BE49-F238E27FC236}">
                  <a16:creationId xmlns:a16="http://schemas.microsoft.com/office/drawing/2014/main" id="{05DF7681-61C9-455A-A570-8582895052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212" y="1524000"/>
              <a:ext cx="2230438" cy="2692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Free American Flags Clipart">
              <a:extLst>
                <a:ext uri="{FF2B5EF4-FFF2-40B4-BE49-F238E27FC236}">
                  <a16:creationId xmlns:a16="http://schemas.microsoft.com/office/drawing/2014/main" id="{7D936039-1EDF-4B42-AA93-8B68266582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49"/>
            <a:stretch/>
          </p:blipFill>
          <p:spPr bwMode="auto">
            <a:xfrm>
              <a:off x="1257635" y="309163"/>
              <a:ext cx="1752600" cy="1541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9324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4" y="304800"/>
            <a:ext cx="9753600" cy="762000"/>
          </a:xfrm>
        </p:spPr>
        <p:txBody>
          <a:bodyPr/>
          <a:lstStyle/>
          <a:p>
            <a:r>
              <a:rPr lang="en-US" dirty="0"/>
              <a:t>What Data/Features to Add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FE983-029A-4F51-BD04-22E584DDF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212" y="1371600"/>
            <a:ext cx="11658600" cy="5181600"/>
          </a:xfrm>
        </p:spPr>
        <p:txBody>
          <a:bodyPr>
            <a:normAutofit lnSpcReduction="10000"/>
          </a:bodyPr>
          <a:lstStyle/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2"/>
                </a:solidFill>
              </a:rPr>
              <a:t>Couldn’t easily find vice president heights, but that would be an interesting comparison.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2"/>
                </a:solidFill>
              </a:rPr>
              <a:t>Familial relationships between presidents (father-son, siblings, cousins, etc.) are publicly available, but seemed rather complicated to put into a database.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2"/>
                </a:solidFill>
              </a:rPr>
              <a:t>Adding fields for assassinations, involvement in wars, or economic trends for each presidency would be interesting and useful.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43A1C66-65F8-4A12-946D-3DC1A4FD97FE}"/>
              </a:ext>
            </a:extLst>
          </p:cNvPr>
          <p:cNvGrpSpPr/>
          <p:nvPr/>
        </p:nvGrpSpPr>
        <p:grpSpPr>
          <a:xfrm>
            <a:off x="74612" y="107769"/>
            <a:ext cx="656045" cy="947057"/>
            <a:chOff x="303212" y="309163"/>
            <a:chExt cx="2707023" cy="3907820"/>
          </a:xfrm>
        </p:grpSpPr>
        <p:pic>
          <p:nvPicPr>
            <p:cNvPr id="5" name="Picture 6" descr="Database Clipart &amp; Look At Clip Art Images - ClipartLook">
              <a:extLst>
                <a:ext uri="{FF2B5EF4-FFF2-40B4-BE49-F238E27FC236}">
                  <a16:creationId xmlns:a16="http://schemas.microsoft.com/office/drawing/2014/main" id="{B6B25B04-48D0-49B2-BDAA-71EB92FB93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212" y="1524000"/>
              <a:ext cx="2230438" cy="2692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Free American Flags Clipart">
              <a:extLst>
                <a:ext uri="{FF2B5EF4-FFF2-40B4-BE49-F238E27FC236}">
                  <a16:creationId xmlns:a16="http://schemas.microsoft.com/office/drawing/2014/main" id="{995A57AA-0871-4188-8B1A-CDE939DB0C3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49"/>
            <a:stretch/>
          </p:blipFill>
          <p:spPr bwMode="auto">
            <a:xfrm>
              <a:off x="1257635" y="309163"/>
              <a:ext cx="1752600" cy="1541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4897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1112" y="3048000"/>
            <a:ext cx="70866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Questions and Answers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B99A18-02D5-4318-8820-53B52B9E2799}"/>
              </a:ext>
            </a:extLst>
          </p:cNvPr>
          <p:cNvGrpSpPr/>
          <p:nvPr/>
        </p:nvGrpSpPr>
        <p:grpSpPr>
          <a:xfrm>
            <a:off x="74612" y="107769"/>
            <a:ext cx="656045" cy="947057"/>
            <a:chOff x="303212" y="309163"/>
            <a:chExt cx="2707023" cy="3907820"/>
          </a:xfrm>
        </p:grpSpPr>
        <p:pic>
          <p:nvPicPr>
            <p:cNvPr id="4" name="Picture 6" descr="Database Clipart &amp; Look At Clip Art Images - ClipartLook">
              <a:extLst>
                <a:ext uri="{FF2B5EF4-FFF2-40B4-BE49-F238E27FC236}">
                  <a16:creationId xmlns:a16="http://schemas.microsoft.com/office/drawing/2014/main" id="{644BF020-6B16-44D7-BF52-3A600C00CB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212" y="1524000"/>
              <a:ext cx="2230438" cy="2692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Free American Flags Clipart">
              <a:extLst>
                <a:ext uri="{FF2B5EF4-FFF2-40B4-BE49-F238E27FC236}">
                  <a16:creationId xmlns:a16="http://schemas.microsoft.com/office/drawing/2014/main" id="{93D2BFE6-0803-4695-8013-B76BB1277A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49"/>
            <a:stretch/>
          </p:blipFill>
          <p:spPr bwMode="auto">
            <a:xfrm>
              <a:off x="1257635" y="309163"/>
              <a:ext cx="1752600" cy="1541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5270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4" y="304800"/>
            <a:ext cx="9753600" cy="762000"/>
          </a:xfrm>
        </p:spPr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FE983-029A-4F51-BD04-22E584DDF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212" y="1371600"/>
            <a:ext cx="11658600" cy="5181600"/>
          </a:xfrm>
        </p:spPr>
        <p:txBody>
          <a:bodyPr>
            <a:normAutofit/>
          </a:bodyPr>
          <a:lstStyle/>
          <a:p>
            <a:endParaRPr lang="en-US" u="sng" dirty="0"/>
          </a:p>
          <a:p>
            <a:r>
              <a:rPr lang="en-US" dirty="0"/>
              <a:t>US President Heights from Kaggle user </a:t>
            </a:r>
            <a:r>
              <a:rPr lang="en-US" dirty="0" err="1"/>
              <a:t>Zurda</a:t>
            </a:r>
            <a:r>
              <a:rPr lang="en-US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https://www.kaggle.com/hakabuk/us-presidents-heights-how-low-can-u-go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US Presidents List from Kaggle user HARSHITA GUPTA: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https://www.kaggle.com/harshitagpt/us-presidents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u="sng" dirty="0"/>
          </a:p>
          <a:p>
            <a:r>
              <a:rPr lang="en-US" dirty="0"/>
              <a:t>US University Rankings From Forbes’ THE LIST: AMERICA’S TOP COLLEGES 2019: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>
                <a:hlinkClick r:id="rId4"/>
              </a:rPr>
              <a:t>https://www.forbes.com/top-colleges/#fa4c47d19877</a:t>
            </a:r>
            <a:endParaRPr lang="en-US" u="sng" dirty="0"/>
          </a:p>
          <a:p>
            <a:endParaRPr lang="en-US" dirty="0"/>
          </a:p>
          <a:p>
            <a:r>
              <a:rPr lang="en-US" dirty="0"/>
              <a:t>Wikipedia President and Vice President Lists: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https://en.wikipedia.org/wiki/List_of_presidents_of_the_United_States_by_education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https://en.wikipedia.org/wiki/List_of_vice_presidents_of_the_United_States_by_education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https://en.wikipedia.org/wiki/List_of_vice_presidents_of_the_United_States_by_place_of_primary_affiliation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8C362F-D7D7-4668-A7DF-1EA8BC2D92DA}"/>
              </a:ext>
            </a:extLst>
          </p:cNvPr>
          <p:cNvGrpSpPr/>
          <p:nvPr/>
        </p:nvGrpSpPr>
        <p:grpSpPr>
          <a:xfrm>
            <a:off x="74612" y="107769"/>
            <a:ext cx="656045" cy="947057"/>
            <a:chOff x="303212" y="309163"/>
            <a:chExt cx="2707023" cy="3907820"/>
          </a:xfrm>
        </p:grpSpPr>
        <p:pic>
          <p:nvPicPr>
            <p:cNvPr id="5" name="Picture 6" descr="Database Clipart &amp; Look At Clip Art Images - ClipartLook">
              <a:extLst>
                <a:ext uri="{FF2B5EF4-FFF2-40B4-BE49-F238E27FC236}">
                  <a16:creationId xmlns:a16="http://schemas.microsoft.com/office/drawing/2014/main" id="{AF2BC490-23FA-43A3-BA68-87FA26B358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212" y="1524000"/>
              <a:ext cx="2230438" cy="2692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Free American Flags Clipart">
              <a:extLst>
                <a:ext uri="{FF2B5EF4-FFF2-40B4-BE49-F238E27FC236}">
                  <a16:creationId xmlns:a16="http://schemas.microsoft.com/office/drawing/2014/main" id="{0DDE3F98-3EFA-459E-9D59-40A14E4FA6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49"/>
            <a:stretch/>
          </p:blipFill>
          <p:spPr bwMode="auto">
            <a:xfrm>
              <a:off x="1257635" y="309163"/>
              <a:ext cx="1752600" cy="1541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8732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4" y="304800"/>
            <a:ext cx="9753600" cy="762000"/>
          </a:xfrm>
        </p:spPr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FE983-029A-4F51-BD04-22E584DDF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212" y="1371600"/>
            <a:ext cx="11658600" cy="5181600"/>
          </a:xfrm>
        </p:spPr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800" dirty="0"/>
              <a:t>Every vice president must have at least once president.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800" dirty="0"/>
              <a:t>Presidents don’t need to have a vice president.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800" dirty="0"/>
              <a:t>Vice presidents can later become presidents.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800" dirty="0"/>
              <a:t>Presidents can later become vice presidents.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800" dirty="0"/>
              <a:t>Neither presidents nor vice presidents need to have attended a university.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800" dirty="0"/>
              <a:t>Presidents and vice presidents can have attended multiple universities.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800" dirty="0"/>
              <a:t>Presidents can be more than one president number if they serve non-consecutive terms, such as Grover Cleveland being the 22</a:t>
            </a:r>
            <a:r>
              <a:rPr lang="en-US" sz="2800" baseline="30000" dirty="0"/>
              <a:t>nd</a:t>
            </a:r>
            <a:r>
              <a:rPr lang="en-US" sz="2800" dirty="0"/>
              <a:t> and 24</a:t>
            </a:r>
            <a:r>
              <a:rPr lang="en-US" sz="2800" baseline="30000" dirty="0"/>
              <a:t>th</a:t>
            </a:r>
            <a:r>
              <a:rPr lang="en-US" sz="2800" dirty="0"/>
              <a:t> president.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800" dirty="0"/>
              <a:t>Presidents and vice presidents must have a term start, but term end can be null in the case of terms being currently served.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4C5D89D-9CC7-4362-9B15-0830A1490F42}"/>
              </a:ext>
            </a:extLst>
          </p:cNvPr>
          <p:cNvGrpSpPr/>
          <p:nvPr/>
        </p:nvGrpSpPr>
        <p:grpSpPr>
          <a:xfrm>
            <a:off x="74612" y="107769"/>
            <a:ext cx="656045" cy="947057"/>
            <a:chOff x="303212" y="309163"/>
            <a:chExt cx="2707023" cy="3907820"/>
          </a:xfrm>
        </p:grpSpPr>
        <p:pic>
          <p:nvPicPr>
            <p:cNvPr id="5" name="Picture 6" descr="Database Clipart &amp; Look At Clip Art Images - ClipartLook">
              <a:extLst>
                <a:ext uri="{FF2B5EF4-FFF2-40B4-BE49-F238E27FC236}">
                  <a16:creationId xmlns:a16="http://schemas.microsoft.com/office/drawing/2014/main" id="{76D218A7-5D9B-482E-BDF0-544DA4B143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212" y="1524000"/>
              <a:ext cx="2230438" cy="2692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Free American Flags Clipart">
              <a:extLst>
                <a:ext uri="{FF2B5EF4-FFF2-40B4-BE49-F238E27FC236}">
                  <a16:creationId xmlns:a16="http://schemas.microsoft.com/office/drawing/2014/main" id="{B98AFE6E-5CCF-4416-AD16-C7712E67019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49"/>
            <a:stretch/>
          </p:blipFill>
          <p:spPr bwMode="auto">
            <a:xfrm>
              <a:off x="1257635" y="309163"/>
              <a:ext cx="1752600" cy="1541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2524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4" y="304800"/>
            <a:ext cx="9753600" cy="762000"/>
          </a:xfrm>
        </p:spPr>
        <p:txBody>
          <a:bodyPr/>
          <a:lstStyle/>
          <a:p>
            <a:r>
              <a:rPr lang="en-US" dirty="0"/>
              <a:t>Field Specification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013D91-86A1-416F-AFAA-BE9A0D180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051354"/>
              </p:ext>
            </p:extLst>
          </p:nvPr>
        </p:nvGraphicFramePr>
        <p:xfrm>
          <a:off x="-1" y="1066800"/>
          <a:ext cx="12188830" cy="751376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293813">
                  <a:extLst>
                    <a:ext uri="{9D8B030D-6E8A-4147-A177-3AD203B41FA5}">
                      <a16:colId xmlns:a16="http://schemas.microsoft.com/office/drawing/2014/main" val="171027594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55239658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9096966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8270193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5293673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73640773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1300065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93754342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70107458"/>
                    </a:ext>
                  </a:extLst>
                </a:gridCol>
                <a:gridCol w="836617">
                  <a:extLst>
                    <a:ext uri="{9D8B030D-6E8A-4147-A177-3AD203B41FA5}">
                      <a16:colId xmlns:a16="http://schemas.microsoft.com/office/drawing/2014/main" val="196906614"/>
                    </a:ext>
                  </a:extLst>
                </a:gridCol>
              </a:tblGrid>
              <a:tr h="569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Field Name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Description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Key Type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Length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Null Support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Index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Default Value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Value Range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extLst>
                  <a:ext uri="{0D108BD9-81ED-4DB2-BD59-A6C34878D82A}">
                    <a16:rowId xmlns:a16="http://schemas.microsoft.com/office/drawing/2014/main" val="805998253"/>
                  </a:ext>
                </a:extLst>
              </a:tr>
              <a:tr h="136905">
                <a:tc rowSpan="5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USPresidents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PresidentName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president’s full name.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extLst>
                  <a:ext uri="{0D108BD9-81ED-4DB2-BD59-A6C34878D82A}">
                    <a16:rowId xmlns:a16="http://schemas.microsoft.com/office/drawing/2014/main" val="1841326462"/>
                  </a:ext>
                </a:extLst>
              </a:tr>
              <a:tr h="2297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FormerOccupation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president’s job before becoming president.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Text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NULL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extLst>
                  <a:ext uri="{0D108BD9-81ED-4DB2-BD59-A6C34878D82A}">
                    <a16:rowId xmlns:a16="http://schemas.microsoft.com/office/drawing/2014/main" val="3875294437"/>
                  </a:ext>
                </a:extLst>
              </a:tr>
              <a:tr h="1369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PresPoliticalParty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president’s political party.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NULL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extLst>
                  <a:ext uri="{0D108BD9-81ED-4DB2-BD59-A6C34878D82A}">
                    <a16:rowId xmlns:a16="http://schemas.microsoft.com/office/drawing/2014/main" val="1901971135"/>
                  </a:ext>
                </a:extLst>
              </a:tr>
              <a:tr h="1369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PresHomeState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president’s home state.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VarCar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extLst>
                  <a:ext uri="{0D108BD9-81ED-4DB2-BD59-A6C34878D82A}">
                    <a16:rowId xmlns:a16="http://schemas.microsoft.com/office/drawing/2014/main" val="591134654"/>
                  </a:ext>
                </a:extLst>
              </a:tr>
              <a:tr h="1369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HeightCM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president’s height in cm.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extLst>
                  <a:ext uri="{0D108BD9-81ED-4DB2-BD59-A6C34878D82A}">
                    <a16:rowId xmlns:a16="http://schemas.microsoft.com/office/drawing/2014/main" val="2847901453"/>
                  </a:ext>
                </a:extLst>
              </a:tr>
              <a:tr h="229742"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Presidencies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PresidentNumber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president’s numerical order in history.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extLst>
                  <a:ext uri="{0D108BD9-81ED-4DB2-BD59-A6C34878D82A}">
                    <a16:rowId xmlns:a16="http://schemas.microsoft.com/office/drawing/2014/main" val="2386067967"/>
                  </a:ext>
                </a:extLst>
              </a:tr>
              <a:tr h="1369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PresidentName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president’s full name.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extLst>
                  <a:ext uri="{0D108BD9-81ED-4DB2-BD59-A6C34878D82A}">
                    <a16:rowId xmlns:a16="http://schemas.microsoft.com/office/drawing/2014/main" val="665721609"/>
                  </a:ext>
                </a:extLst>
              </a:tr>
              <a:tr h="1833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PresTermStart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starting year of the president’s term(s).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extLst>
                  <a:ext uri="{0D108BD9-81ED-4DB2-BD59-A6C34878D82A}">
                    <a16:rowId xmlns:a16="http://schemas.microsoft.com/office/drawing/2014/main" val="1214501105"/>
                  </a:ext>
                </a:extLst>
              </a:tr>
              <a:tr h="1369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PresTermEnd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end of the president’s term(s).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NULL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extLst>
                  <a:ext uri="{0D108BD9-81ED-4DB2-BD59-A6C34878D82A}">
                    <a16:rowId xmlns:a16="http://schemas.microsoft.com/office/drawing/2014/main" val="342308886"/>
                  </a:ext>
                </a:extLst>
              </a:tr>
              <a:tr h="136905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VicePresidents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VPName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vice president’s full name.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extLst>
                  <a:ext uri="{0D108BD9-81ED-4DB2-BD59-A6C34878D82A}">
                    <a16:rowId xmlns:a16="http://schemas.microsoft.com/office/drawing/2014/main" val="4023630072"/>
                  </a:ext>
                </a:extLst>
              </a:tr>
              <a:tr h="1369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VPPoliticalParty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vice president’s political party.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NULL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extLst>
                  <a:ext uri="{0D108BD9-81ED-4DB2-BD59-A6C34878D82A}">
                    <a16:rowId xmlns:a16="http://schemas.microsoft.com/office/drawing/2014/main" val="1596086633"/>
                  </a:ext>
                </a:extLst>
              </a:tr>
              <a:tr h="1369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VPHomeState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vice president’s home state.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extLst>
                  <a:ext uri="{0D108BD9-81ED-4DB2-BD59-A6C34878D82A}">
                    <a16:rowId xmlns:a16="http://schemas.microsoft.com/office/drawing/2014/main" val="1261526958"/>
                  </a:ext>
                </a:extLst>
              </a:tr>
              <a:tr h="229742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VicePresidencies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VPNumber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vice president’s numerical order in history.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extLst>
                  <a:ext uri="{0D108BD9-81ED-4DB2-BD59-A6C34878D82A}">
                    <a16:rowId xmlns:a16="http://schemas.microsoft.com/office/drawing/2014/main" val="2878029334"/>
                  </a:ext>
                </a:extLst>
              </a:tr>
              <a:tr h="1369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VPName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vice president’s full name.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extLst>
                  <a:ext uri="{0D108BD9-81ED-4DB2-BD59-A6C34878D82A}">
                    <a16:rowId xmlns:a16="http://schemas.microsoft.com/office/drawing/2014/main" val="2615672205"/>
                  </a:ext>
                </a:extLst>
              </a:tr>
              <a:tr h="229742">
                <a:tc rowSpan="5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VicePresPairings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VicePresPairingID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 arbitrary pairing ID for the president and the vice president.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extLst>
                  <a:ext uri="{0D108BD9-81ED-4DB2-BD59-A6C34878D82A}">
                    <a16:rowId xmlns:a16="http://schemas.microsoft.com/office/drawing/2014/main" val="3032632200"/>
                  </a:ext>
                </a:extLst>
              </a:tr>
              <a:tr h="1369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PresidentName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president’s full name.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extLst>
                  <a:ext uri="{0D108BD9-81ED-4DB2-BD59-A6C34878D82A}">
                    <a16:rowId xmlns:a16="http://schemas.microsoft.com/office/drawing/2014/main" val="2402552953"/>
                  </a:ext>
                </a:extLst>
              </a:tr>
              <a:tr h="1369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VPName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vice president’s full name.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extLst>
                  <a:ext uri="{0D108BD9-81ED-4DB2-BD59-A6C34878D82A}">
                    <a16:rowId xmlns:a16="http://schemas.microsoft.com/office/drawing/2014/main" val="715646566"/>
                  </a:ext>
                </a:extLst>
              </a:tr>
              <a:tr h="2297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PairingTermStart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starting year of the pairing’s term(s) together.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extLst>
                  <a:ext uri="{0D108BD9-81ED-4DB2-BD59-A6C34878D82A}">
                    <a16:rowId xmlns:a16="http://schemas.microsoft.com/office/drawing/2014/main" val="356298159"/>
                  </a:ext>
                </a:extLst>
              </a:tr>
              <a:tr h="2297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PairingTermEnd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ending year of the pairing’s term(s) together.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NULL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extLst>
                  <a:ext uri="{0D108BD9-81ED-4DB2-BD59-A6C34878D82A}">
                    <a16:rowId xmlns:a16="http://schemas.microsoft.com/office/drawing/2014/main" val="334245733"/>
                  </a:ext>
                </a:extLst>
              </a:tr>
              <a:tr h="90486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Universities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UniversityName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name of the university.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extLst>
                  <a:ext uri="{0D108BD9-81ED-4DB2-BD59-A6C34878D82A}">
                    <a16:rowId xmlns:a16="http://schemas.microsoft.com/office/drawing/2014/main" val="2887580277"/>
                  </a:ext>
                </a:extLst>
              </a:tr>
              <a:tr h="2297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state where the university’s campus is located.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extLst>
                  <a:ext uri="{0D108BD9-81ED-4DB2-BD59-A6C34878D82A}">
                    <a16:rowId xmlns:a16="http://schemas.microsoft.com/office/drawing/2014/main" val="330251519"/>
                  </a:ext>
                </a:extLst>
              </a:tr>
              <a:tr h="1833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Ranking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university’s Forbes 2019 ranking.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extLst>
                  <a:ext uri="{0D108BD9-81ED-4DB2-BD59-A6C34878D82A}">
                    <a16:rowId xmlns:a16="http://schemas.microsoft.com/office/drawing/2014/main" val="3582493641"/>
                  </a:ext>
                </a:extLst>
              </a:tr>
              <a:tr h="229742">
                <a:tc rowSpan="5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PresidentAttendance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PresAttendanceID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An arbitrary ID for the president’s attendance at a university.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extLst>
                  <a:ext uri="{0D108BD9-81ED-4DB2-BD59-A6C34878D82A}">
                    <a16:rowId xmlns:a16="http://schemas.microsoft.com/office/drawing/2014/main" val="2810699789"/>
                  </a:ext>
                </a:extLst>
              </a:tr>
              <a:tr h="2297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UniversityName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name of the university that the president attended.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extLst>
                  <a:ext uri="{0D108BD9-81ED-4DB2-BD59-A6C34878D82A}">
                    <a16:rowId xmlns:a16="http://schemas.microsoft.com/office/drawing/2014/main" val="4003579335"/>
                  </a:ext>
                </a:extLst>
              </a:tr>
              <a:tr h="1369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PresidentName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president’s full name.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extLst>
                  <a:ext uri="{0D108BD9-81ED-4DB2-BD59-A6C34878D82A}">
                    <a16:rowId xmlns:a16="http://schemas.microsoft.com/office/drawing/2014/main" val="2564058853"/>
                  </a:ext>
                </a:extLst>
              </a:tr>
              <a:tr h="1833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PresWithdrawYesNo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Whether or not the president withdrew from the university.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“Yes” or “No”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extLst>
                  <a:ext uri="{0D108BD9-81ED-4DB2-BD59-A6C34878D82A}">
                    <a16:rowId xmlns:a16="http://schemas.microsoft.com/office/drawing/2014/main" val="4251495806"/>
                  </a:ext>
                </a:extLst>
              </a:tr>
              <a:tr h="2297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PresTransferOutYesNo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Whether or not the president transferred out of the university.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“Yes” or “No”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extLst>
                  <a:ext uri="{0D108BD9-81ED-4DB2-BD59-A6C34878D82A}">
                    <a16:rowId xmlns:a16="http://schemas.microsoft.com/office/drawing/2014/main" val="2556615909"/>
                  </a:ext>
                </a:extLst>
              </a:tr>
              <a:tr h="229742"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VPAttendance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VPAttendanceID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An arbitrary ID for the vice president’s attendance at a university.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extLst>
                  <a:ext uri="{0D108BD9-81ED-4DB2-BD59-A6C34878D82A}">
                    <a16:rowId xmlns:a16="http://schemas.microsoft.com/office/drawing/2014/main" val="481791694"/>
                  </a:ext>
                </a:extLst>
              </a:tr>
              <a:tr h="2297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UniversityName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name of the university that the vice president attended.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extLst>
                  <a:ext uri="{0D108BD9-81ED-4DB2-BD59-A6C34878D82A}">
                    <a16:rowId xmlns:a16="http://schemas.microsoft.com/office/drawing/2014/main" val="1959268308"/>
                  </a:ext>
                </a:extLst>
              </a:tr>
              <a:tr h="1369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VPName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vice president’s full name.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extLst>
                  <a:ext uri="{0D108BD9-81ED-4DB2-BD59-A6C34878D82A}">
                    <a16:rowId xmlns:a16="http://schemas.microsoft.com/office/drawing/2014/main" val="3073808768"/>
                  </a:ext>
                </a:extLst>
              </a:tr>
              <a:tr h="2297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VPWithdrawYesNo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Whether or not the vice president withdrew from the university.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“Yes” or “No”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39" marR="15139" marT="0" marB="0"/>
                </a:tc>
                <a:extLst>
                  <a:ext uri="{0D108BD9-81ED-4DB2-BD59-A6C34878D82A}">
                    <a16:rowId xmlns:a16="http://schemas.microsoft.com/office/drawing/2014/main" val="3225185795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00EA0E0-5DD7-4108-9371-505CF13CB46B}"/>
              </a:ext>
            </a:extLst>
          </p:cNvPr>
          <p:cNvGrpSpPr/>
          <p:nvPr/>
        </p:nvGrpSpPr>
        <p:grpSpPr>
          <a:xfrm>
            <a:off x="74612" y="107769"/>
            <a:ext cx="656045" cy="947057"/>
            <a:chOff x="303212" y="309163"/>
            <a:chExt cx="2707023" cy="3907820"/>
          </a:xfrm>
        </p:grpSpPr>
        <p:pic>
          <p:nvPicPr>
            <p:cNvPr id="6" name="Picture 6" descr="Database Clipart &amp; Look At Clip Art Images - ClipartLook">
              <a:extLst>
                <a:ext uri="{FF2B5EF4-FFF2-40B4-BE49-F238E27FC236}">
                  <a16:creationId xmlns:a16="http://schemas.microsoft.com/office/drawing/2014/main" id="{A80CF95E-2069-4F3C-A0B8-5A0D7B0B4E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212" y="1524000"/>
              <a:ext cx="2230438" cy="2692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Free American Flags Clipart">
              <a:extLst>
                <a:ext uri="{FF2B5EF4-FFF2-40B4-BE49-F238E27FC236}">
                  <a16:creationId xmlns:a16="http://schemas.microsoft.com/office/drawing/2014/main" id="{6CE844CB-7DDF-453F-BFDF-07F68B65F8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49"/>
            <a:stretch/>
          </p:blipFill>
          <p:spPr bwMode="auto">
            <a:xfrm>
              <a:off x="1257635" y="309163"/>
              <a:ext cx="1752600" cy="1541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044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4" y="304800"/>
            <a:ext cx="9753600" cy="762000"/>
          </a:xfrm>
        </p:spPr>
        <p:txBody>
          <a:bodyPr/>
          <a:lstStyle/>
          <a:p>
            <a:r>
              <a:rPr lang="en-US" dirty="0"/>
              <a:t>ER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687BD4-D3E7-4EB9-BE96-D8F2B138207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43384" y="1192432"/>
            <a:ext cx="7702055" cy="539886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1F139F5-92F2-4625-B87E-5AB541C210E6}"/>
              </a:ext>
            </a:extLst>
          </p:cNvPr>
          <p:cNvGrpSpPr/>
          <p:nvPr/>
        </p:nvGrpSpPr>
        <p:grpSpPr>
          <a:xfrm>
            <a:off x="74612" y="107769"/>
            <a:ext cx="656045" cy="947057"/>
            <a:chOff x="303212" y="309163"/>
            <a:chExt cx="2707023" cy="3907820"/>
          </a:xfrm>
        </p:grpSpPr>
        <p:pic>
          <p:nvPicPr>
            <p:cNvPr id="6" name="Picture 6" descr="Database Clipart &amp; Look At Clip Art Images - ClipartLook">
              <a:extLst>
                <a:ext uri="{FF2B5EF4-FFF2-40B4-BE49-F238E27FC236}">
                  <a16:creationId xmlns:a16="http://schemas.microsoft.com/office/drawing/2014/main" id="{2DB087A6-05FF-4799-AED6-E462C5D389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212" y="1524000"/>
              <a:ext cx="2230438" cy="2692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Free American Flags Clipart">
              <a:extLst>
                <a:ext uri="{FF2B5EF4-FFF2-40B4-BE49-F238E27FC236}">
                  <a16:creationId xmlns:a16="http://schemas.microsoft.com/office/drawing/2014/main" id="{82FF4358-D076-4F5D-B9B1-F8BEFC3C2E1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49"/>
            <a:stretch/>
          </p:blipFill>
          <p:spPr bwMode="auto">
            <a:xfrm>
              <a:off x="1257635" y="309163"/>
              <a:ext cx="1752600" cy="1541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0322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4" y="304800"/>
            <a:ext cx="9753600" cy="762000"/>
          </a:xfrm>
        </p:spPr>
        <p:txBody>
          <a:bodyPr/>
          <a:lstStyle/>
          <a:p>
            <a:r>
              <a:rPr lang="en-US" dirty="0"/>
              <a:t>View 1: Term Length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B387DE-CA0C-41FF-BE94-2D5B27CA1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012" y="1084943"/>
            <a:ext cx="7696200" cy="591457"/>
          </a:xfrm>
        </p:spPr>
        <p:txBody>
          <a:bodyPr/>
          <a:lstStyle/>
          <a:p>
            <a:r>
              <a:rPr lang="en-US" dirty="0"/>
              <a:t>Presidential term length, ascending chronologically.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A91D82-1C8D-460C-8859-EE2C8EAEF1B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21026" y="1694543"/>
            <a:ext cx="5945186" cy="499181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259F0C1-B311-4B9B-9B50-CBB562D76679}"/>
              </a:ext>
            </a:extLst>
          </p:cNvPr>
          <p:cNvGrpSpPr/>
          <p:nvPr/>
        </p:nvGrpSpPr>
        <p:grpSpPr>
          <a:xfrm>
            <a:off x="74612" y="107769"/>
            <a:ext cx="656045" cy="947057"/>
            <a:chOff x="303212" y="309163"/>
            <a:chExt cx="2707023" cy="3907820"/>
          </a:xfrm>
        </p:grpSpPr>
        <p:pic>
          <p:nvPicPr>
            <p:cNvPr id="7" name="Picture 6" descr="Database Clipart &amp; Look At Clip Art Images - ClipartLook">
              <a:extLst>
                <a:ext uri="{FF2B5EF4-FFF2-40B4-BE49-F238E27FC236}">
                  <a16:creationId xmlns:a16="http://schemas.microsoft.com/office/drawing/2014/main" id="{367E92E5-6008-4A4E-AAEE-9750420512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212" y="1524000"/>
              <a:ext cx="2230438" cy="2692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Free American Flags Clipart">
              <a:extLst>
                <a:ext uri="{FF2B5EF4-FFF2-40B4-BE49-F238E27FC236}">
                  <a16:creationId xmlns:a16="http://schemas.microsoft.com/office/drawing/2014/main" id="{5D4CBE87-E2BF-474C-B2E9-67209A4029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49"/>
            <a:stretch/>
          </p:blipFill>
          <p:spPr bwMode="auto">
            <a:xfrm>
              <a:off x="1257635" y="309163"/>
              <a:ext cx="1752600" cy="1541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2922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4" y="304800"/>
            <a:ext cx="9753600" cy="762000"/>
          </a:xfrm>
        </p:spPr>
        <p:txBody>
          <a:bodyPr/>
          <a:lstStyle/>
          <a:p>
            <a:r>
              <a:rPr lang="en-US" dirty="0"/>
              <a:t>View 1: Term Length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B387DE-CA0C-41FF-BE94-2D5B27CA1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012" y="1084943"/>
            <a:ext cx="7696200" cy="591457"/>
          </a:xfrm>
        </p:spPr>
        <p:txBody>
          <a:bodyPr/>
          <a:lstStyle/>
          <a:p>
            <a:r>
              <a:rPr lang="en-US" dirty="0"/>
              <a:t>Presidential term length, ascending chronologically.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DF533C-49C2-4E12-9C42-1DB4050BCE5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7614" y="1694543"/>
            <a:ext cx="9556126" cy="485865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B9F8CBC-DE9A-4E6D-95E0-BBFB888A9E7D}"/>
              </a:ext>
            </a:extLst>
          </p:cNvPr>
          <p:cNvGrpSpPr/>
          <p:nvPr/>
        </p:nvGrpSpPr>
        <p:grpSpPr>
          <a:xfrm>
            <a:off x="74612" y="107769"/>
            <a:ext cx="656045" cy="947057"/>
            <a:chOff x="303212" y="309163"/>
            <a:chExt cx="2707023" cy="3907820"/>
          </a:xfrm>
        </p:grpSpPr>
        <p:pic>
          <p:nvPicPr>
            <p:cNvPr id="7" name="Picture 6" descr="Database Clipart &amp; Look At Clip Art Images - ClipartLook">
              <a:extLst>
                <a:ext uri="{FF2B5EF4-FFF2-40B4-BE49-F238E27FC236}">
                  <a16:creationId xmlns:a16="http://schemas.microsoft.com/office/drawing/2014/main" id="{12BD51AB-1B42-40FC-82A2-3464A86580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212" y="1524000"/>
              <a:ext cx="2230438" cy="2692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Free American Flags Clipart">
              <a:extLst>
                <a:ext uri="{FF2B5EF4-FFF2-40B4-BE49-F238E27FC236}">
                  <a16:creationId xmlns:a16="http://schemas.microsoft.com/office/drawing/2014/main" id="{1AF1B71B-3122-403B-9C1E-8B567D8FF6D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49"/>
            <a:stretch/>
          </p:blipFill>
          <p:spPr bwMode="auto">
            <a:xfrm>
              <a:off x="1257635" y="309163"/>
              <a:ext cx="1752600" cy="1541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1417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2412" y="304800"/>
            <a:ext cx="9753600" cy="762000"/>
          </a:xfrm>
        </p:spPr>
        <p:txBody>
          <a:bodyPr/>
          <a:lstStyle/>
          <a:p>
            <a:r>
              <a:rPr lang="en-US" dirty="0"/>
              <a:t>View 1: Term Length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B387DE-CA0C-41FF-BE94-2D5B27CA1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4810" y="1084943"/>
            <a:ext cx="7696200" cy="591457"/>
          </a:xfrm>
        </p:spPr>
        <p:txBody>
          <a:bodyPr/>
          <a:lstStyle/>
          <a:p>
            <a:r>
              <a:rPr lang="en-US" dirty="0"/>
              <a:t>Presidential term length, ascending chronologically.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C5F175-C641-4CC7-9094-8836E27FF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961" y="0"/>
            <a:ext cx="3738132" cy="6858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5D88BCC-5013-45B4-A804-3BE142B8E1D2}"/>
              </a:ext>
            </a:extLst>
          </p:cNvPr>
          <p:cNvGrpSpPr/>
          <p:nvPr/>
        </p:nvGrpSpPr>
        <p:grpSpPr>
          <a:xfrm>
            <a:off x="74612" y="107769"/>
            <a:ext cx="656045" cy="947057"/>
            <a:chOff x="303212" y="309163"/>
            <a:chExt cx="2707023" cy="3907820"/>
          </a:xfrm>
        </p:grpSpPr>
        <p:pic>
          <p:nvPicPr>
            <p:cNvPr id="7" name="Picture 6" descr="Database Clipart &amp; Look At Clip Art Images - ClipartLook">
              <a:extLst>
                <a:ext uri="{FF2B5EF4-FFF2-40B4-BE49-F238E27FC236}">
                  <a16:creationId xmlns:a16="http://schemas.microsoft.com/office/drawing/2014/main" id="{30E2BD74-13E3-4494-8778-8114C2F4A3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212" y="1524000"/>
              <a:ext cx="2230438" cy="2692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Free American Flags Clipart">
              <a:extLst>
                <a:ext uri="{FF2B5EF4-FFF2-40B4-BE49-F238E27FC236}">
                  <a16:creationId xmlns:a16="http://schemas.microsoft.com/office/drawing/2014/main" id="{E9EA3001-CC02-40F2-BA7D-9CE71446C6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49"/>
            <a:stretch/>
          </p:blipFill>
          <p:spPr bwMode="auto">
            <a:xfrm>
              <a:off x="1257635" y="309163"/>
              <a:ext cx="1752600" cy="1541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617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 North America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North American continent presentation (widescreen).potx" id="{9BCD087D-7D15-4935-9A6F-8C8F414B806B}" vid="{F70B2F2B-E334-4403-A327-17999BAEB2DF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North American continent presentation (widescreen)</Template>
  <TotalTime>324</TotalTime>
  <Words>1453</Words>
  <Application>Microsoft Office PowerPoint</Application>
  <PresentationFormat>Custom</PresentationFormat>
  <Paragraphs>393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Century Gothic</vt:lpstr>
      <vt:lpstr>Continental North America 16x9</vt:lpstr>
      <vt:lpstr>US Presidencies Database</vt:lpstr>
      <vt:lpstr>Introduction</vt:lpstr>
      <vt:lpstr>Mission Statement &amp; Objectives</vt:lpstr>
      <vt:lpstr>Rules</vt:lpstr>
      <vt:lpstr>Field Specification</vt:lpstr>
      <vt:lpstr>ER Diagram</vt:lpstr>
      <vt:lpstr>View 1: Term Length</vt:lpstr>
      <vt:lpstr>View 1: Term Length</vt:lpstr>
      <vt:lpstr>View 1: Term Length</vt:lpstr>
      <vt:lpstr>View 2: President height</vt:lpstr>
      <vt:lpstr>View 2: President height</vt:lpstr>
      <vt:lpstr>View 2: President height</vt:lpstr>
      <vt:lpstr>View 3: university rankings</vt:lpstr>
      <vt:lpstr>View 3: university rankings</vt:lpstr>
      <vt:lpstr>View 3: university rankings</vt:lpstr>
      <vt:lpstr>View 4: vp  President</vt:lpstr>
      <vt:lpstr>View 4: vp  President</vt:lpstr>
      <vt:lpstr>View 4: vp  President</vt:lpstr>
      <vt:lpstr>View 5: Term Length by Party</vt:lpstr>
      <vt:lpstr>View 5: Term Length by Party</vt:lpstr>
      <vt:lpstr>View 5: Term Length by Party</vt:lpstr>
      <vt:lpstr>View 6: College Dropouts</vt:lpstr>
      <vt:lpstr>View 6: College Dropouts</vt:lpstr>
      <vt:lpstr>View 6: College Dropouts</vt:lpstr>
      <vt:lpstr>View 7: Different Parties</vt:lpstr>
      <vt:lpstr>View 7: Different Parties</vt:lpstr>
      <vt:lpstr>View 7: Different Parties</vt:lpstr>
      <vt:lpstr>Interesting Bugs and Problems</vt:lpstr>
      <vt:lpstr>Lessons Learned</vt:lpstr>
      <vt:lpstr>What Data/Features to Add</vt:lpstr>
      <vt:lpstr>Questions and Answers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Presidencies database</dc:title>
  <dc:creator>Michael Hart</dc:creator>
  <cp:lastModifiedBy>Michael Hart</cp:lastModifiedBy>
  <cp:revision>88</cp:revision>
  <dcterms:created xsi:type="dcterms:W3CDTF">2020-05-02T03:55:32Z</dcterms:created>
  <dcterms:modified xsi:type="dcterms:W3CDTF">2020-05-04T17:36:44Z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