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1" r:id="rId3"/>
    <p:sldId id="272" r:id="rId4"/>
    <p:sldId id="257" r:id="rId5"/>
    <p:sldId id="264" r:id="rId6"/>
    <p:sldId id="275" r:id="rId7"/>
    <p:sldId id="276" r:id="rId8"/>
    <p:sldId id="263" r:id="rId9"/>
    <p:sldId id="260" r:id="rId10"/>
    <p:sldId id="277" r:id="rId11"/>
    <p:sldId id="259" r:id="rId12"/>
    <p:sldId id="280" r:id="rId13"/>
    <p:sldId id="258" r:id="rId14"/>
    <p:sldId id="279" r:id="rId15"/>
    <p:sldId id="262" r:id="rId16"/>
    <p:sldId id="281" r:id="rId17"/>
    <p:sldId id="282" r:id="rId18"/>
    <p:sldId id="273" r:id="rId19"/>
    <p:sldId id="266" r:id="rId20"/>
    <p:sldId id="283" r:id="rId21"/>
    <p:sldId id="284" r:id="rId22"/>
    <p:sldId id="270"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0" d="100"/>
          <a:sy n="110" d="100"/>
        </p:scale>
        <p:origin x="2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voyant-tools.org/?corpus=c420fbb6646f6c425088cb4466ff2933&amp;view=TermsBer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nikdavis/steam-store-games#steam_description_data.csv" TargetMode="External"/><Relationship Id="rId2" Type="http://schemas.openxmlformats.org/officeDocument/2006/relationships/hyperlink" Target="https://towardsdatascience.com/predicting-hit-video-games-with-ml-1341bd9b86b0" TargetMode="External"/><Relationship Id="rId1" Type="http://schemas.openxmlformats.org/officeDocument/2006/relationships/slideLayout" Target="../slideLayouts/slideLayout2.xml"/><Relationship Id="rId4" Type="http://schemas.openxmlformats.org/officeDocument/2006/relationships/hyperlink" Target="https://voyant-tools.org/?panels=collocatesgraph%2Creader%2Ctrends%2Cphrases%2Cbubblelines&amp;corpus=c420fbb6646f6c425088cb4466ff293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B6B89-CE51-4839-93C5-170A078C7512}"/>
              </a:ext>
            </a:extLst>
          </p:cNvPr>
          <p:cNvSpPr>
            <a:spLocks noGrp="1"/>
          </p:cNvSpPr>
          <p:nvPr>
            <p:ph type="ctrTitle"/>
          </p:nvPr>
        </p:nvSpPr>
        <p:spPr>
          <a:xfrm>
            <a:off x="804672" y="2404872"/>
            <a:ext cx="3044950" cy="1627792"/>
          </a:xfrm>
        </p:spPr>
        <p:txBody>
          <a:bodyPr>
            <a:normAutofit/>
          </a:bodyPr>
          <a:lstStyle/>
          <a:p>
            <a:r>
              <a:rPr lang="en-US" sz="2800" dirty="0"/>
              <a:t>Steam Video Game Data</a:t>
            </a:r>
          </a:p>
        </p:txBody>
      </p:sp>
      <p:sp>
        <p:nvSpPr>
          <p:cNvPr id="3" name="Subtitle 2">
            <a:extLst>
              <a:ext uri="{FF2B5EF4-FFF2-40B4-BE49-F238E27FC236}">
                <a16:creationId xmlns:a16="http://schemas.microsoft.com/office/drawing/2014/main" id="{F66D29A5-345B-49A4-AF53-6967B0B7A25F}"/>
              </a:ext>
            </a:extLst>
          </p:cNvPr>
          <p:cNvSpPr>
            <a:spLocks noGrp="1"/>
          </p:cNvSpPr>
          <p:nvPr>
            <p:ph type="subTitle" idx="1"/>
          </p:nvPr>
        </p:nvSpPr>
        <p:spPr>
          <a:xfrm>
            <a:off x="1121822" y="4352544"/>
            <a:ext cx="2410650" cy="1239894"/>
          </a:xfrm>
        </p:spPr>
        <p:txBody>
          <a:bodyPr>
            <a:normAutofit/>
          </a:bodyPr>
          <a:lstStyle/>
          <a:p>
            <a:r>
              <a:rPr lang="en-US" sz="1700">
                <a:solidFill>
                  <a:srgbClr val="FFFFFF"/>
                </a:solidFill>
              </a:rPr>
              <a:t>Michael Hart</a:t>
            </a:r>
          </a:p>
          <a:p>
            <a:r>
              <a:rPr lang="en-US" sz="1700">
                <a:solidFill>
                  <a:srgbClr val="FFFFFF"/>
                </a:solidFill>
              </a:rPr>
              <a:t>Information Visualization</a:t>
            </a:r>
          </a:p>
          <a:p>
            <a:r>
              <a:rPr lang="en-US" sz="1700">
                <a:solidFill>
                  <a:srgbClr val="FFFFFF"/>
                </a:solidFill>
              </a:rPr>
              <a:t>Spring 2020</a:t>
            </a:r>
          </a:p>
        </p:txBody>
      </p:sp>
      <p:pic>
        <p:nvPicPr>
          <p:cNvPr id="1026" name="Picture 2" descr="Steam Icon Transparent #14883 - Free Icons and PNG Backgrounds">
            <a:extLst>
              <a:ext uri="{FF2B5EF4-FFF2-40B4-BE49-F238E27FC236}">
                <a16:creationId xmlns:a16="http://schemas.microsoft.com/office/drawing/2014/main" id="{34DD80F4-DC3C-4284-B31B-0D31FA7FED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91581" y="640080"/>
            <a:ext cx="5263134" cy="526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2819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Word Count</a:t>
            </a:r>
            <a:br>
              <a:rPr lang="en-US" dirty="0"/>
            </a:br>
            <a:r>
              <a:rPr lang="en-US" dirty="0"/>
              <a:t>(Voyant)</a:t>
            </a:r>
          </a:p>
        </p:txBody>
      </p:sp>
      <p:pic>
        <p:nvPicPr>
          <p:cNvPr id="3" name="Picture 2">
            <a:extLst>
              <a:ext uri="{FF2B5EF4-FFF2-40B4-BE49-F238E27FC236}">
                <a16:creationId xmlns:a16="http://schemas.microsoft.com/office/drawing/2014/main" id="{D9E41B3C-C306-4BC6-A0C8-985F2E8FECDB}"/>
              </a:ext>
            </a:extLst>
          </p:cNvPr>
          <p:cNvPicPr>
            <a:picLocks noChangeAspect="1"/>
          </p:cNvPicPr>
          <p:nvPr/>
        </p:nvPicPr>
        <p:blipFill>
          <a:blip r:embed="rId2"/>
          <a:stretch>
            <a:fillRect/>
          </a:stretch>
        </p:blipFill>
        <p:spPr>
          <a:xfrm>
            <a:off x="5582871" y="8361"/>
            <a:ext cx="5680554" cy="6849639"/>
          </a:xfrm>
          <a:prstGeom prst="rect">
            <a:avLst/>
          </a:prstGeom>
        </p:spPr>
      </p:pic>
    </p:spTree>
    <p:extLst>
      <p:ext uri="{BB962C8B-B14F-4D97-AF65-F5344CB8AC3E}">
        <p14:creationId xmlns:p14="http://schemas.microsoft.com/office/powerpoint/2010/main" val="81223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500" dirty="0"/>
              <a:t>Voyant TermsBerry</a:t>
            </a:r>
            <a:br>
              <a:rPr lang="en-US" sz="1500" dirty="0"/>
            </a:br>
            <a:r>
              <a:rPr lang="en-US" sz="1500" dirty="0">
                <a:hlinkClick r:id="rId2"/>
              </a:rPr>
              <a:t>https://voyant-tools.org/?corpus=c420fbb6646f6c425088cb4466ff2933&amp;view=TermsBerry</a:t>
            </a:r>
            <a:endParaRPr lang="en-US" sz="1500" dirty="0"/>
          </a:p>
        </p:txBody>
      </p:sp>
      <p:pic>
        <p:nvPicPr>
          <p:cNvPr id="3" name="Picture 2" descr="A close up of a device&#10;&#10;Description automatically generated">
            <a:extLst>
              <a:ext uri="{FF2B5EF4-FFF2-40B4-BE49-F238E27FC236}">
                <a16:creationId xmlns:a16="http://schemas.microsoft.com/office/drawing/2014/main" id="{462C0433-F9DE-429A-AE4C-2F6DD2789298}"/>
              </a:ext>
            </a:extLst>
          </p:cNvPr>
          <p:cNvPicPr/>
          <p:nvPr/>
        </p:nvPicPr>
        <p:blipFill>
          <a:blip r:embed="rId3"/>
          <a:stretch>
            <a:fillRect/>
          </a:stretch>
        </p:blipFill>
        <p:spPr>
          <a:xfrm>
            <a:off x="5631034" y="640080"/>
            <a:ext cx="5584227" cy="5263134"/>
          </a:xfrm>
          <a:prstGeom prst="rect">
            <a:avLst/>
          </a:prstGeom>
        </p:spPr>
      </p:pic>
    </p:spTree>
    <p:extLst>
      <p:ext uri="{BB962C8B-B14F-4D97-AF65-F5344CB8AC3E}">
        <p14:creationId xmlns:p14="http://schemas.microsoft.com/office/powerpoint/2010/main" val="300756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B18BD578-D8DE-4BF9-9376-7D1D44D92452}"/>
              </a:ext>
            </a:extLst>
          </p:cNvPr>
          <p:cNvPicPr>
            <a:picLocks noChangeAspect="1"/>
          </p:cNvPicPr>
          <p:nvPr/>
        </p:nvPicPr>
        <p:blipFill rotWithShape="1">
          <a:blip r:embed="rId2">
            <a:clrChange>
              <a:clrFrom>
                <a:srgbClr val="FFFFFF"/>
              </a:clrFrom>
              <a:clrTo>
                <a:srgbClr val="FFFFFF">
                  <a:alpha val="0"/>
                </a:srgbClr>
              </a:clrTo>
            </a:clrChange>
          </a:blip>
          <a:srcRect t="14773"/>
          <a:stretch/>
        </p:blipFill>
        <p:spPr>
          <a:xfrm>
            <a:off x="20" y="10"/>
            <a:ext cx="12191980" cy="6857990"/>
          </a:xfrm>
          <a:prstGeom prst="rect">
            <a:avLst/>
          </a:prstGeom>
        </p:spPr>
      </p:pic>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Which game genres are most profitable?</a:t>
            </a:r>
          </a:p>
        </p:txBody>
      </p:sp>
    </p:spTree>
    <p:extLst>
      <p:ext uri="{BB962C8B-B14F-4D97-AF65-F5344CB8AC3E}">
        <p14:creationId xmlns:p14="http://schemas.microsoft.com/office/powerpoint/2010/main" val="167713015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B18BD578-D8DE-4BF9-9376-7D1D44D92452}"/>
              </a:ext>
            </a:extLst>
          </p:cNvPr>
          <p:cNvPicPr>
            <a:picLocks noChangeAspect="1"/>
          </p:cNvPicPr>
          <p:nvPr/>
        </p:nvPicPr>
        <p:blipFill rotWithShape="1">
          <a:blip r:embed="rId2"/>
          <a:srcRect t="14773"/>
          <a:stretch/>
        </p:blipFill>
        <p:spPr>
          <a:xfrm>
            <a:off x="20" y="10"/>
            <a:ext cx="12191980" cy="6857990"/>
          </a:xfrm>
          <a:prstGeom prst="rect">
            <a:avLst/>
          </a:prstGeom>
        </p:spPr>
      </p:pic>
      <p:sp>
        <p:nvSpPr>
          <p:cNvPr id="5" name="Rectangle 4">
            <a:extLst>
              <a:ext uri="{FF2B5EF4-FFF2-40B4-BE49-F238E27FC236}">
                <a16:creationId xmlns:a16="http://schemas.microsoft.com/office/drawing/2014/main" id="{2EA804A4-AD0F-474F-B5F2-D8DDBF596646}"/>
              </a:ext>
            </a:extLst>
          </p:cNvPr>
          <p:cNvSpPr/>
          <p:nvPr/>
        </p:nvSpPr>
        <p:spPr>
          <a:xfrm>
            <a:off x="10278513" y="5657661"/>
            <a:ext cx="1913467" cy="1200329"/>
          </a:xfrm>
          <a:prstGeom prst="rect">
            <a:avLst/>
          </a:prstGeom>
        </p:spPr>
        <p:txBody>
          <a:bodyPr wrap="square">
            <a:spAutoFit/>
          </a:bodyPr>
          <a:lstStyle/>
          <a:p>
            <a:r>
              <a:rPr lang="en-US" sz="1200" dirty="0">
                <a:solidFill>
                  <a:srgbClr val="0070C0"/>
                </a:solidFill>
              </a:rPr>
              <a:t>Tableau Public:</a:t>
            </a:r>
          </a:p>
          <a:p>
            <a:r>
              <a:rPr lang="en-US" sz="1200" dirty="0">
                <a:solidFill>
                  <a:srgbClr val="0070C0"/>
                </a:solidFill>
              </a:rPr>
              <a:t>https://public.tableau.com/views/MichaelHartFinalProject/ProfitabilityTimeSeries?:display_count=y&amp;publish=yes&amp;:origin=viz_share_link</a:t>
            </a:r>
          </a:p>
        </p:txBody>
      </p:sp>
    </p:spTree>
    <p:extLst>
      <p:ext uri="{BB962C8B-B14F-4D97-AF65-F5344CB8AC3E}">
        <p14:creationId xmlns:p14="http://schemas.microsoft.com/office/powerpoint/2010/main" val="111502818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110DC094-0CF9-4A6D-AADF-F602B31E83B1}"/>
              </a:ext>
            </a:extLst>
          </p:cNvPr>
          <p:cNvPicPr>
            <a:picLocks noChangeAspect="1"/>
          </p:cNvPicPr>
          <p:nvPr/>
        </p:nvPicPr>
        <p:blipFill>
          <a:blip r:embed="rId2"/>
          <a:stretch>
            <a:fillRect/>
          </a:stretch>
        </p:blipFill>
        <p:spPr>
          <a:xfrm>
            <a:off x="3619501" y="0"/>
            <a:ext cx="8572499" cy="6858000"/>
          </a:xfrm>
          <a:prstGeom prst="rect">
            <a:avLst/>
          </a:prstGeom>
        </p:spPr>
      </p:pic>
    </p:spTree>
    <p:extLst>
      <p:ext uri="{BB962C8B-B14F-4D97-AF65-F5344CB8AC3E}">
        <p14:creationId xmlns:p14="http://schemas.microsoft.com/office/powerpoint/2010/main" val="12200435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79576EC7-B466-4653-9DF2-A6B70EB077F0}"/>
              </a:ext>
            </a:extLst>
          </p:cNvPr>
          <p:cNvPicPr>
            <a:picLocks noChangeAspect="1"/>
          </p:cNvPicPr>
          <p:nvPr/>
        </p:nvPicPr>
        <p:blipFill>
          <a:blip r:embed="rId2"/>
          <a:stretch>
            <a:fillRect/>
          </a:stretch>
        </p:blipFill>
        <p:spPr>
          <a:xfrm>
            <a:off x="3619501" y="0"/>
            <a:ext cx="8572499" cy="6858000"/>
          </a:xfrm>
          <a:prstGeom prst="rect">
            <a:avLst/>
          </a:prstGeom>
        </p:spPr>
      </p:pic>
      <p:sp>
        <p:nvSpPr>
          <p:cNvPr id="9" name="Rectangle 8">
            <a:extLst>
              <a:ext uri="{FF2B5EF4-FFF2-40B4-BE49-F238E27FC236}">
                <a16:creationId xmlns:a16="http://schemas.microsoft.com/office/drawing/2014/main" id="{C6AF7183-F559-4A82-B4FD-5AC189D1D8C6}"/>
              </a:ext>
            </a:extLst>
          </p:cNvPr>
          <p:cNvSpPr/>
          <p:nvPr/>
        </p:nvSpPr>
        <p:spPr>
          <a:xfrm>
            <a:off x="0" y="5657671"/>
            <a:ext cx="2184400" cy="1200329"/>
          </a:xfrm>
          <a:prstGeom prst="rect">
            <a:avLst/>
          </a:prstGeom>
        </p:spPr>
        <p:txBody>
          <a:bodyPr wrap="square">
            <a:spAutoFit/>
          </a:bodyPr>
          <a:lstStyle/>
          <a:p>
            <a:r>
              <a:rPr lang="en-US" sz="1200" dirty="0">
                <a:solidFill>
                  <a:srgbClr val="0070C0"/>
                </a:solidFill>
              </a:rPr>
              <a:t>Tableau Public:</a:t>
            </a:r>
          </a:p>
          <a:p>
            <a:r>
              <a:rPr lang="en-US" sz="1200" dirty="0">
                <a:solidFill>
                  <a:srgbClr val="0070C0"/>
                </a:solidFill>
              </a:rPr>
              <a:t>https://public.tableau.com/views/MichaelHartFinalProject/PurchasesReviewsoutliersremoved?:display_count=y&amp;publish=yes&amp;:origin=viz_share_link</a:t>
            </a:r>
          </a:p>
        </p:txBody>
      </p:sp>
    </p:spTree>
    <p:extLst>
      <p:ext uri="{BB962C8B-B14F-4D97-AF65-F5344CB8AC3E}">
        <p14:creationId xmlns:p14="http://schemas.microsoft.com/office/powerpoint/2010/main" val="219727162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93BC5F9-E0BA-46B8-B816-EB31F388E8F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06799" y="-2"/>
            <a:ext cx="11178402" cy="6846772"/>
          </a:xfrm>
          <a:prstGeom prst="rect">
            <a:avLst/>
          </a:prstGeom>
        </p:spPr>
      </p:pic>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fontScale="90000"/>
          </a:bodyPr>
          <a:lstStyle/>
          <a:p>
            <a:r>
              <a:rPr lang="en-US" sz="3800" dirty="0">
                <a:solidFill>
                  <a:schemeClr val="tx1"/>
                </a:solidFill>
              </a:rPr>
              <a:t>Do the most-purchased games generally have good reputations?</a:t>
            </a:r>
          </a:p>
        </p:txBody>
      </p:sp>
    </p:spTree>
    <p:extLst>
      <p:ext uri="{BB962C8B-B14F-4D97-AF65-F5344CB8AC3E}">
        <p14:creationId xmlns:p14="http://schemas.microsoft.com/office/powerpoint/2010/main" val="225544567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93BC5F9-E0BA-46B8-B816-EB31F388E8F1}"/>
              </a:ext>
            </a:extLst>
          </p:cNvPr>
          <p:cNvPicPr>
            <a:picLocks noChangeAspect="1"/>
          </p:cNvPicPr>
          <p:nvPr/>
        </p:nvPicPr>
        <p:blipFill>
          <a:blip r:embed="rId2"/>
          <a:stretch>
            <a:fillRect/>
          </a:stretch>
        </p:blipFill>
        <p:spPr>
          <a:xfrm>
            <a:off x="506799" y="-2"/>
            <a:ext cx="11178402" cy="6846772"/>
          </a:xfrm>
          <a:prstGeom prst="rect">
            <a:avLst/>
          </a:prstGeom>
        </p:spPr>
      </p:pic>
      <p:sp>
        <p:nvSpPr>
          <p:cNvPr id="6" name="Rectangle 5">
            <a:extLst>
              <a:ext uri="{FF2B5EF4-FFF2-40B4-BE49-F238E27FC236}">
                <a16:creationId xmlns:a16="http://schemas.microsoft.com/office/drawing/2014/main" id="{70BEE7AD-862B-4077-B99D-FC14F10E2EB0}"/>
              </a:ext>
            </a:extLst>
          </p:cNvPr>
          <p:cNvSpPr/>
          <p:nvPr/>
        </p:nvSpPr>
        <p:spPr>
          <a:xfrm>
            <a:off x="10532533" y="5473005"/>
            <a:ext cx="1659467" cy="1384995"/>
          </a:xfrm>
          <a:prstGeom prst="rect">
            <a:avLst/>
          </a:prstGeom>
        </p:spPr>
        <p:txBody>
          <a:bodyPr wrap="square">
            <a:spAutoFit/>
          </a:bodyPr>
          <a:lstStyle/>
          <a:p>
            <a:r>
              <a:rPr lang="en-US" sz="1200" dirty="0">
                <a:solidFill>
                  <a:srgbClr val="0070C0"/>
                </a:solidFill>
              </a:rPr>
              <a:t>Tableau Public:</a:t>
            </a:r>
          </a:p>
          <a:p>
            <a:r>
              <a:rPr lang="en-US" sz="1200" dirty="0">
                <a:solidFill>
                  <a:srgbClr val="0070C0"/>
                </a:solidFill>
              </a:rPr>
              <a:t>https://public.tableau.com/views/MichaelHartFinalProject/ReputationsofPopularGames?:display_count=y&amp;publish=yes&amp;:origin=viz_share_link</a:t>
            </a:r>
          </a:p>
        </p:txBody>
      </p:sp>
    </p:spTree>
    <p:extLst>
      <p:ext uri="{BB962C8B-B14F-4D97-AF65-F5344CB8AC3E}">
        <p14:creationId xmlns:p14="http://schemas.microsoft.com/office/powerpoint/2010/main" val="253192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248967" y="1918238"/>
            <a:ext cx="4156364" cy="3021524"/>
          </a:xfrm>
        </p:spPr>
        <p:txBody>
          <a:bodyPr vert="horz" lIns="274320" tIns="182880" rIns="274320" bIns="182880" rtlCol="0" anchor="ctr" anchorCtr="1">
            <a:normAutofit/>
          </a:bodyPr>
          <a:lstStyle/>
          <a:p>
            <a:r>
              <a:rPr lang="en-US" dirty="0"/>
              <a:t>Which game developers &amp; publishers are the most Popular &amp; successful?</a:t>
            </a:r>
          </a:p>
        </p:txBody>
      </p:sp>
      <p:pic>
        <p:nvPicPr>
          <p:cNvPr id="7" name="Picture 6" descr="A screenshot of a social media post&#10;&#10;Description automatically generated">
            <a:extLst>
              <a:ext uri="{FF2B5EF4-FFF2-40B4-BE49-F238E27FC236}">
                <a16:creationId xmlns:a16="http://schemas.microsoft.com/office/drawing/2014/main" id="{B642EAAB-9A9B-4C8A-AC0E-686AE2B4CC47}"/>
              </a:ext>
            </a:extLst>
          </p:cNvPr>
          <p:cNvPicPr>
            <a:picLocks noChangeAspect="1"/>
          </p:cNvPicPr>
          <p:nvPr/>
        </p:nvPicPr>
        <p:blipFill rotWithShape="1">
          <a:blip r:embed="rId2"/>
          <a:srcRect b="49912"/>
          <a:stretch/>
        </p:blipFill>
        <p:spPr>
          <a:xfrm>
            <a:off x="4651375" y="0"/>
            <a:ext cx="7540624" cy="3021524"/>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D465BB3D-2ABF-4035-A826-D02E41D9C11C}"/>
              </a:ext>
            </a:extLst>
          </p:cNvPr>
          <p:cNvPicPr>
            <a:picLocks noChangeAspect="1"/>
          </p:cNvPicPr>
          <p:nvPr/>
        </p:nvPicPr>
        <p:blipFill rotWithShape="1">
          <a:blip r:embed="rId2"/>
          <a:srcRect t="50088"/>
          <a:stretch/>
        </p:blipFill>
        <p:spPr>
          <a:xfrm>
            <a:off x="4649914" y="3847025"/>
            <a:ext cx="7540624" cy="3010976"/>
          </a:xfrm>
          <a:prstGeom prst="rect">
            <a:avLst/>
          </a:prstGeom>
        </p:spPr>
      </p:pic>
      <p:sp>
        <p:nvSpPr>
          <p:cNvPr id="3" name="Rectangle 2">
            <a:extLst>
              <a:ext uri="{FF2B5EF4-FFF2-40B4-BE49-F238E27FC236}">
                <a16:creationId xmlns:a16="http://schemas.microsoft.com/office/drawing/2014/main" id="{F8BCD3F6-A94C-43A6-A4DE-1140995A6F56}"/>
              </a:ext>
            </a:extLst>
          </p:cNvPr>
          <p:cNvSpPr/>
          <p:nvPr/>
        </p:nvSpPr>
        <p:spPr>
          <a:xfrm>
            <a:off x="0" y="5842337"/>
            <a:ext cx="2370667" cy="1015663"/>
          </a:xfrm>
          <a:prstGeom prst="rect">
            <a:avLst/>
          </a:prstGeom>
        </p:spPr>
        <p:txBody>
          <a:bodyPr wrap="square">
            <a:spAutoFit/>
          </a:bodyPr>
          <a:lstStyle/>
          <a:p>
            <a:r>
              <a:rPr lang="en-US" sz="1200" dirty="0">
                <a:solidFill>
                  <a:srgbClr val="0070C0"/>
                </a:solidFill>
              </a:rPr>
              <a:t>Tableau Public:</a:t>
            </a:r>
          </a:p>
          <a:p>
            <a:r>
              <a:rPr lang="en-US" sz="1200" dirty="0">
                <a:solidFill>
                  <a:srgbClr val="0070C0"/>
                </a:solidFill>
              </a:rPr>
              <a:t>https://public.tableau.com/views/MichaelHartFinalProject/SuccessfulDevelopers?:display_count=y&amp;publish=yes&amp;:origin=viz_share_link</a:t>
            </a:r>
          </a:p>
        </p:txBody>
      </p:sp>
    </p:spTree>
    <p:extLst>
      <p:ext uri="{BB962C8B-B14F-4D97-AF65-F5344CB8AC3E}">
        <p14:creationId xmlns:p14="http://schemas.microsoft.com/office/powerpoint/2010/main" val="312929445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248967" y="1918238"/>
            <a:ext cx="4156364" cy="3021524"/>
          </a:xfrm>
        </p:spPr>
        <p:txBody>
          <a:bodyPr vert="horz" lIns="274320" tIns="182880" rIns="274320" bIns="182880" rtlCol="0" anchor="ctr" anchorCtr="1">
            <a:normAutofit/>
          </a:bodyPr>
          <a:lstStyle/>
          <a:p>
            <a:r>
              <a:rPr lang="en-US" dirty="0"/>
              <a:t>Which game developers &amp; publishers are the most Popular &amp; successful?</a:t>
            </a:r>
          </a:p>
        </p:txBody>
      </p:sp>
      <p:pic>
        <p:nvPicPr>
          <p:cNvPr id="4" name="Picture 3" descr="A screenshot of a social media post&#10;&#10;Description automatically generated">
            <a:extLst>
              <a:ext uri="{FF2B5EF4-FFF2-40B4-BE49-F238E27FC236}">
                <a16:creationId xmlns:a16="http://schemas.microsoft.com/office/drawing/2014/main" id="{03D1D9CD-078E-4755-8E1F-6DAB2D21C64D}"/>
              </a:ext>
            </a:extLst>
          </p:cNvPr>
          <p:cNvPicPr>
            <a:picLocks noChangeAspect="1"/>
          </p:cNvPicPr>
          <p:nvPr/>
        </p:nvPicPr>
        <p:blipFill rotWithShape="1">
          <a:blip r:embed="rId2"/>
          <a:srcRect t="49893"/>
          <a:stretch/>
        </p:blipFill>
        <p:spPr>
          <a:xfrm>
            <a:off x="4654293" y="3707296"/>
            <a:ext cx="7537706" cy="3021524"/>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11AB7C23-3B59-4750-90BA-1C069D6066BB}"/>
              </a:ext>
            </a:extLst>
          </p:cNvPr>
          <p:cNvPicPr>
            <a:picLocks noChangeAspect="1"/>
          </p:cNvPicPr>
          <p:nvPr/>
        </p:nvPicPr>
        <p:blipFill rotWithShape="1">
          <a:blip r:embed="rId2"/>
          <a:srcRect b="49893"/>
          <a:stretch/>
        </p:blipFill>
        <p:spPr>
          <a:xfrm>
            <a:off x="4654294" y="1"/>
            <a:ext cx="7537706" cy="3021524"/>
          </a:xfrm>
          <a:prstGeom prst="rect">
            <a:avLst/>
          </a:prstGeom>
        </p:spPr>
      </p:pic>
      <p:sp>
        <p:nvSpPr>
          <p:cNvPr id="3" name="Rectangle 2">
            <a:extLst>
              <a:ext uri="{FF2B5EF4-FFF2-40B4-BE49-F238E27FC236}">
                <a16:creationId xmlns:a16="http://schemas.microsoft.com/office/drawing/2014/main" id="{884E5AAB-AAEB-4301-91E9-DF0963867C66}"/>
              </a:ext>
            </a:extLst>
          </p:cNvPr>
          <p:cNvSpPr/>
          <p:nvPr/>
        </p:nvSpPr>
        <p:spPr>
          <a:xfrm>
            <a:off x="-1" y="5842336"/>
            <a:ext cx="2658534" cy="1015663"/>
          </a:xfrm>
          <a:prstGeom prst="rect">
            <a:avLst/>
          </a:prstGeom>
        </p:spPr>
        <p:txBody>
          <a:bodyPr wrap="square">
            <a:spAutoFit/>
          </a:bodyPr>
          <a:lstStyle/>
          <a:p>
            <a:r>
              <a:rPr lang="en-US" sz="1200" dirty="0">
                <a:solidFill>
                  <a:srgbClr val="0070C0"/>
                </a:solidFill>
              </a:rPr>
              <a:t>Tableau Public:</a:t>
            </a:r>
          </a:p>
          <a:p>
            <a:r>
              <a:rPr lang="en-US" sz="1200" dirty="0">
                <a:solidFill>
                  <a:srgbClr val="0070C0"/>
                </a:solidFill>
              </a:rPr>
              <a:t>https://public.tableau.com/views/MichaelHartFinalProject/SuccessfulPublishers?:display_count=y&amp;publish=yes&amp;:origin=viz_share_link</a:t>
            </a:r>
          </a:p>
        </p:txBody>
      </p:sp>
    </p:spTree>
    <p:extLst>
      <p:ext uri="{BB962C8B-B14F-4D97-AF65-F5344CB8AC3E}">
        <p14:creationId xmlns:p14="http://schemas.microsoft.com/office/powerpoint/2010/main" val="3424712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Introduction</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7A5277-350C-4921-8306-E131169AB185}"/>
              </a:ext>
            </a:extLst>
          </p:cNvPr>
          <p:cNvSpPr>
            <a:spLocks noGrp="1"/>
          </p:cNvSpPr>
          <p:nvPr>
            <p:ph idx="1"/>
          </p:nvPr>
        </p:nvSpPr>
        <p:spPr>
          <a:xfrm>
            <a:off x="5315061" y="-3"/>
            <a:ext cx="6876939" cy="6858001"/>
          </a:xfrm>
        </p:spPr>
        <p:txBody>
          <a:bodyPr anchor="ctr">
            <a:normAutofit/>
          </a:bodyPr>
          <a:lstStyle/>
          <a:p>
            <a:pPr marL="0" indent="0">
              <a:buNone/>
            </a:pPr>
            <a:r>
              <a:rPr lang="en-US" sz="2400" dirty="0">
                <a:solidFill>
                  <a:schemeClr val="bg1"/>
                </a:solidFill>
              </a:rPr>
              <a:t>This is a dataset of all video games sold on the popular digital game distribution platform Steam. The dataset was put together from information made publicly available by Valve Software, and contains data on game release dates, text descriptions of the game content, genres, reviews, developers, publishers, user-generated reviews, average playtimes, and number of owners.</a:t>
            </a:r>
          </a:p>
          <a:p>
            <a:pPr marL="0" indent="0">
              <a:buNone/>
            </a:pPr>
            <a:r>
              <a:rPr lang="en-US" sz="2400" dirty="0">
                <a:solidFill>
                  <a:schemeClr val="bg1"/>
                </a:solidFill>
              </a:rPr>
              <a:t>This dataset is limited to video game activity on Windows, Mac, and Linux systems, but provides much more fine-grain detail due to Steam’s in-built analytics. The visualization created from this dataset would be useful for sales and marketing teams in the video gaming industry, investors who want to know which game developers/publishers are the most successful, and video game shoppers who are looking for suggestions for their next purchase.</a:t>
            </a:r>
          </a:p>
        </p:txBody>
      </p:sp>
    </p:spTree>
    <p:extLst>
      <p:ext uri="{BB962C8B-B14F-4D97-AF65-F5344CB8AC3E}">
        <p14:creationId xmlns:p14="http://schemas.microsoft.com/office/powerpoint/2010/main" val="298169889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DC76B05B-A58D-4C58-982D-382596F39A8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47257" y="0"/>
            <a:ext cx="7097486" cy="6866816"/>
          </a:xfrm>
          <a:prstGeom prst="rect">
            <a:avLst/>
          </a:prstGeom>
        </p:spPr>
      </p:pic>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fontScale="90000"/>
          </a:bodyPr>
          <a:lstStyle/>
          <a:p>
            <a:r>
              <a:rPr lang="en-US" sz="3800" dirty="0">
                <a:solidFill>
                  <a:schemeClr val="tx1"/>
                </a:solidFill>
              </a:rPr>
              <a:t>What games of a particular genre are popular &amp; have mostly positive reviews?</a:t>
            </a:r>
          </a:p>
        </p:txBody>
      </p:sp>
    </p:spTree>
    <p:extLst>
      <p:ext uri="{BB962C8B-B14F-4D97-AF65-F5344CB8AC3E}">
        <p14:creationId xmlns:p14="http://schemas.microsoft.com/office/powerpoint/2010/main" val="250115571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DC76B05B-A58D-4C58-982D-382596F39A8A}"/>
              </a:ext>
            </a:extLst>
          </p:cNvPr>
          <p:cNvPicPr>
            <a:picLocks noChangeAspect="1"/>
          </p:cNvPicPr>
          <p:nvPr/>
        </p:nvPicPr>
        <p:blipFill>
          <a:blip r:embed="rId2"/>
          <a:stretch>
            <a:fillRect/>
          </a:stretch>
        </p:blipFill>
        <p:spPr>
          <a:xfrm>
            <a:off x="2547257" y="0"/>
            <a:ext cx="7097486" cy="6866816"/>
          </a:xfrm>
          <a:prstGeom prst="rect">
            <a:avLst/>
          </a:prstGeom>
        </p:spPr>
      </p:pic>
      <p:sp>
        <p:nvSpPr>
          <p:cNvPr id="6" name="Rectangle 5">
            <a:extLst>
              <a:ext uri="{FF2B5EF4-FFF2-40B4-BE49-F238E27FC236}">
                <a16:creationId xmlns:a16="http://schemas.microsoft.com/office/drawing/2014/main" id="{5519D718-BBC2-4B7F-98C0-452E9398F6D1}"/>
              </a:ext>
            </a:extLst>
          </p:cNvPr>
          <p:cNvSpPr/>
          <p:nvPr/>
        </p:nvSpPr>
        <p:spPr>
          <a:xfrm>
            <a:off x="0" y="5481821"/>
            <a:ext cx="1761067" cy="1384995"/>
          </a:xfrm>
          <a:prstGeom prst="rect">
            <a:avLst/>
          </a:prstGeom>
        </p:spPr>
        <p:txBody>
          <a:bodyPr wrap="square">
            <a:spAutoFit/>
          </a:bodyPr>
          <a:lstStyle/>
          <a:p>
            <a:r>
              <a:rPr lang="en-US" sz="1200" dirty="0">
                <a:solidFill>
                  <a:srgbClr val="0070C0"/>
                </a:solidFill>
              </a:rPr>
              <a:t>Tableau Public:</a:t>
            </a:r>
          </a:p>
          <a:p>
            <a:r>
              <a:rPr lang="en-US" sz="1200" dirty="0">
                <a:solidFill>
                  <a:srgbClr val="0070C0"/>
                </a:solidFill>
              </a:rPr>
              <a:t>https://public.tableau.com/views/MichaelHartFinalProject/Highly-RatedRPGs?:display_count=y&amp;publish=yes&amp;:origin=viz_share_link</a:t>
            </a:r>
          </a:p>
        </p:txBody>
      </p:sp>
    </p:spTree>
    <p:extLst>
      <p:ext uri="{BB962C8B-B14F-4D97-AF65-F5344CB8AC3E}">
        <p14:creationId xmlns:p14="http://schemas.microsoft.com/office/powerpoint/2010/main" val="603955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829781" y="2169740"/>
            <a:ext cx="3698803" cy="2518518"/>
          </a:xfrm>
          <a:noFill/>
          <a:ln>
            <a:solidFill>
              <a:schemeClr val="tx1"/>
            </a:solidFill>
          </a:ln>
        </p:spPr>
        <p:txBody>
          <a:bodyPr>
            <a:normAutofit fontScale="90000"/>
          </a:bodyPr>
          <a:lstStyle/>
          <a:p>
            <a:r>
              <a:rPr lang="en-US" sz="2400" dirty="0">
                <a:solidFill>
                  <a:schemeClr val="tx1"/>
                </a:solidFill>
              </a:rPr>
              <a:t>Are the games with the highest average playtime different from the games with the highest total playtime?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E33B0CD1-C4D6-4EF1-841C-0A77703F41FF}"/>
              </a:ext>
            </a:extLst>
          </p:cNvPr>
          <p:cNvPicPr>
            <a:picLocks noChangeAspect="1"/>
          </p:cNvPicPr>
          <p:nvPr/>
        </p:nvPicPr>
        <p:blipFill>
          <a:blip r:embed="rId2"/>
          <a:stretch>
            <a:fillRect/>
          </a:stretch>
        </p:blipFill>
        <p:spPr>
          <a:xfrm>
            <a:off x="5315061" y="678223"/>
            <a:ext cx="6876939" cy="5501552"/>
          </a:xfrm>
          <a:prstGeom prst="rect">
            <a:avLst/>
          </a:prstGeom>
        </p:spPr>
      </p:pic>
      <p:sp>
        <p:nvSpPr>
          <p:cNvPr id="3" name="Rectangle 2">
            <a:extLst>
              <a:ext uri="{FF2B5EF4-FFF2-40B4-BE49-F238E27FC236}">
                <a16:creationId xmlns:a16="http://schemas.microsoft.com/office/drawing/2014/main" id="{C2C68F64-51D7-4358-8DC1-A6E2216EB8FE}"/>
              </a:ext>
            </a:extLst>
          </p:cNvPr>
          <p:cNvSpPr/>
          <p:nvPr/>
        </p:nvSpPr>
        <p:spPr>
          <a:xfrm>
            <a:off x="0" y="5842337"/>
            <a:ext cx="2229394" cy="1015663"/>
          </a:xfrm>
          <a:prstGeom prst="rect">
            <a:avLst/>
          </a:prstGeom>
        </p:spPr>
        <p:txBody>
          <a:bodyPr wrap="square">
            <a:spAutoFit/>
          </a:bodyPr>
          <a:lstStyle/>
          <a:p>
            <a:r>
              <a:rPr lang="en-US" sz="1200" dirty="0">
                <a:solidFill>
                  <a:srgbClr val="0070C0"/>
                </a:solidFill>
              </a:rPr>
              <a:t>Tableau Public:</a:t>
            </a:r>
          </a:p>
          <a:p>
            <a:r>
              <a:rPr lang="en-US" sz="1200" dirty="0">
                <a:solidFill>
                  <a:srgbClr val="0070C0"/>
                </a:solidFill>
              </a:rPr>
              <a:t>https://public.tableau.com/views/MichaelHartFinalProject/PlayTime?:display_count=y&amp;publish=yes&amp;:origin=viz_share_link</a:t>
            </a:r>
          </a:p>
        </p:txBody>
      </p:sp>
    </p:spTree>
    <p:extLst>
      <p:ext uri="{BB962C8B-B14F-4D97-AF65-F5344CB8AC3E}">
        <p14:creationId xmlns:p14="http://schemas.microsoft.com/office/powerpoint/2010/main" val="260653039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5D33-CC91-4765-B6E8-610B106F8922}"/>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DBCE9B9A-8655-4DD3-8657-8437B1B49C9E}"/>
              </a:ext>
            </a:extLst>
          </p:cNvPr>
          <p:cNvSpPr>
            <a:spLocks noGrp="1"/>
          </p:cNvSpPr>
          <p:nvPr>
            <p:ph idx="1"/>
          </p:nvPr>
        </p:nvSpPr>
        <p:spPr/>
        <p:txBody>
          <a:bodyPr/>
          <a:lstStyle/>
          <a:p>
            <a:r>
              <a:rPr lang="en-US" dirty="0"/>
              <a:t>Chavarria, I. (2017, August 2). Predicting video game hits with Machine Learning. Retrieved from </a:t>
            </a:r>
            <a:r>
              <a:rPr lang="en-US" u="sng" dirty="0">
                <a:hlinkClick r:id="rId2"/>
              </a:rPr>
              <a:t>https://towardsdatascience.com/predicting-hit-video-games-with-ml-1341bd9b86b0</a:t>
            </a:r>
            <a:endParaRPr lang="en-US" dirty="0"/>
          </a:p>
          <a:p>
            <a:r>
              <a:rPr lang="en-US" dirty="0"/>
              <a:t>Davis, N. (2019, May). Steam Stores Games (Clean dataset). Retrieved from </a:t>
            </a:r>
            <a:r>
              <a:rPr lang="en-US" u="sng" dirty="0">
                <a:hlinkClick r:id="rId3"/>
              </a:rPr>
              <a:t>https://www.kaggle.com/nikdavis/steam-store-games#steam_description_data.csv</a:t>
            </a:r>
            <a:endParaRPr lang="en-US" dirty="0"/>
          </a:p>
          <a:p>
            <a:r>
              <a:rPr lang="en-US" dirty="0"/>
              <a:t>Sinclair, S. &amp; G. Rockwell. (2020). </a:t>
            </a:r>
            <a:r>
              <a:rPr lang="en-US" i="1" dirty="0"/>
              <a:t>Voyant Tools</a:t>
            </a:r>
            <a:r>
              <a:rPr lang="en-US" dirty="0"/>
              <a:t>. Retrieved May 3, 2020, from </a:t>
            </a:r>
            <a:r>
              <a:rPr lang="en-US" dirty="0">
                <a:hlinkClick r:id="rId4"/>
              </a:rPr>
              <a:t>https://voyant-tools.org/?panels=collocatesgraph%2Creader%2Ctrends%2Cphrases%2Cbubblelines&amp;corpus=c420fbb6646f6c425088cb4466ff2933</a:t>
            </a:r>
            <a:endParaRPr lang="en-US" dirty="0"/>
          </a:p>
          <a:p>
            <a:endParaRPr lang="en-US" dirty="0"/>
          </a:p>
        </p:txBody>
      </p:sp>
    </p:spTree>
    <p:extLst>
      <p:ext uri="{BB962C8B-B14F-4D97-AF65-F5344CB8AC3E}">
        <p14:creationId xmlns:p14="http://schemas.microsoft.com/office/powerpoint/2010/main" val="102360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Questions</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7A5277-350C-4921-8306-E131169AB185}"/>
              </a:ext>
            </a:extLst>
          </p:cNvPr>
          <p:cNvSpPr>
            <a:spLocks noGrp="1"/>
          </p:cNvSpPr>
          <p:nvPr>
            <p:ph idx="1"/>
          </p:nvPr>
        </p:nvSpPr>
        <p:spPr>
          <a:xfrm>
            <a:off x="5315060" y="0"/>
            <a:ext cx="6876939" cy="6858000"/>
          </a:xfrm>
        </p:spPr>
        <p:txBody>
          <a:bodyPr anchor="ctr">
            <a:normAutofit/>
          </a:bodyPr>
          <a:lstStyle/>
          <a:p>
            <a:pPr lvl="0"/>
            <a:r>
              <a:rPr lang="en-US" sz="2000" b="1" dirty="0">
                <a:solidFill>
                  <a:schemeClr val="bg1"/>
                </a:solidFill>
              </a:rPr>
              <a:t>Of Interest to Game Companies &amp; Investors:</a:t>
            </a:r>
          </a:p>
          <a:p>
            <a:pPr lvl="1"/>
            <a:r>
              <a:rPr lang="en-US" sz="1800" dirty="0">
                <a:solidFill>
                  <a:schemeClr val="bg1"/>
                </a:solidFill>
              </a:rPr>
              <a:t>Which game genres are most profitable?</a:t>
            </a:r>
          </a:p>
          <a:p>
            <a:pPr lvl="1"/>
            <a:r>
              <a:rPr lang="en-US" sz="1800" dirty="0">
                <a:solidFill>
                  <a:schemeClr val="bg1"/>
                </a:solidFill>
              </a:rPr>
              <a:t>Is there a correlation between the percentage of positive/negative ratings and the number of purchases?</a:t>
            </a:r>
          </a:p>
          <a:p>
            <a:pPr lvl="1"/>
            <a:r>
              <a:rPr lang="en-US" sz="1800" dirty="0">
                <a:solidFill>
                  <a:schemeClr val="bg1"/>
                </a:solidFill>
              </a:rPr>
              <a:t>Do the most-purchased games generally have good reputations?</a:t>
            </a:r>
          </a:p>
          <a:p>
            <a:pPr lvl="1"/>
            <a:r>
              <a:rPr lang="en-US" sz="1800" dirty="0">
                <a:solidFill>
                  <a:schemeClr val="bg1"/>
                </a:solidFill>
              </a:rPr>
              <a:t>Which game developers and publishers have the best reputations?</a:t>
            </a:r>
          </a:p>
          <a:p>
            <a:pPr lvl="1"/>
            <a:r>
              <a:rPr lang="en-US" sz="1800" dirty="0">
                <a:solidFill>
                  <a:schemeClr val="bg1"/>
                </a:solidFill>
              </a:rPr>
              <a:t>Which game developers and publishers are the most successful?</a:t>
            </a:r>
          </a:p>
          <a:p>
            <a:pPr lvl="1"/>
            <a:r>
              <a:rPr lang="en-US" sz="1800" dirty="0">
                <a:solidFill>
                  <a:schemeClr val="bg1"/>
                </a:solidFill>
              </a:rPr>
              <a:t>Text Analysis:</a:t>
            </a:r>
          </a:p>
          <a:p>
            <a:pPr lvl="2"/>
            <a:r>
              <a:rPr lang="en-US" sz="1800" dirty="0">
                <a:solidFill>
                  <a:schemeClr val="bg1"/>
                </a:solidFill>
              </a:rPr>
              <a:t>What words are most commonly used the marketing descriptions of the top 50 games from the past four years?</a:t>
            </a:r>
          </a:p>
          <a:p>
            <a:pPr lvl="2"/>
            <a:r>
              <a:rPr lang="en-US" sz="1800" dirty="0">
                <a:solidFill>
                  <a:schemeClr val="bg1"/>
                </a:solidFill>
              </a:rPr>
              <a:t>Which terms are associated with each other in the text?</a:t>
            </a:r>
          </a:p>
          <a:p>
            <a:pPr lvl="0"/>
            <a:r>
              <a:rPr lang="en-US" sz="2000" b="1" dirty="0">
                <a:solidFill>
                  <a:schemeClr val="bg1"/>
                </a:solidFill>
              </a:rPr>
              <a:t>Of Interest to Video Game Shoppers:</a:t>
            </a:r>
          </a:p>
          <a:p>
            <a:pPr lvl="1"/>
            <a:r>
              <a:rPr lang="en-US" sz="1800" dirty="0">
                <a:solidFill>
                  <a:schemeClr val="bg1"/>
                </a:solidFill>
              </a:rPr>
              <a:t>What games of a particular genre are popular and have mostly positive reviews?</a:t>
            </a:r>
          </a:p>
          <a:p>
            <a:pPr lvl="1"/>
            <a:r>
              <a:rPr lang="en-US" sz="1800" dirty="0">
                <a:solidFill>
                  <a:schemeClr val="bg1"/>
                </a:solidFill>
              </a:rPr>
              <a:t>Which games are the most addictive and time-consuming?</a:t>
            </a:r>
          </a:p>
          <a:p>
            <a:pPr lvl="1"/>
            <a:r>
              <a:rPr lang="en-US" sz="1800" dirty="0">
                <a:solidFill>
                  <a:schemeClr val="bg1"/>
                </a:solidFill>
              </a:rPr>
              <a:t>Is the average playtime for games distorted by a small number of obsessive gamers?</a:t>
            </a:r>
          </a:p>
        </p:txBody>
      </p:sp>
    </p:spTree>
    <p:extLst>
      <p:ext uri="{BB962C8B-B14F-4D97-AF65-F5344CB8AC3E}">
        <p14:creationId xmlns:p14="http://schemas.microsoft.com/office/powerpoint/2010/main" val="25643955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Data Cleanup</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7A5277-350C-4921-8306-E131169AB185}"/>
              </a:ext>
            </a:extLst>
          </p:cNvPr>
          <p:cNvSpPr>
            <a:spLocks noGrp="1"/>
          </p:cNvSpPr>
          <p:nvPr>
            <p:ph idx="1"/>
          </p:nvPr>
        </p:nvSpPr>
        <p:spPr>
          <a:xfrm>
            <a:off x="5315061" y="-3"/>
            <a:ext cx="6876939" cy="6858001"/>
          </a:xfrm>
        </p:spPr>
        <p:txBody>
          <a:bodyPr anchor="ctr">
            <a:normAutofit fontScale="92500" lnSpcReduction="10000"/>
          </a:bodyPr>
          <a:lstStyle/>
          <a:p>
            <a:r>
              <a:rPr lang="en-US" sz="3200" dirty="0">
                <a:solidFill>
                  <a:schemeClr val="bg1"/>
                </a:solidFill>
              </a:rPr>
              <a:t>Some games had been purchased many times, but had zero hours of play recorded, so I removed them from the dataset.</a:t>
            </a:r>
          </a:p>
          <a:p>
            <a:pPr lvl="1"/>
            <a:r>
              <a:rPr lang="en-US" sz="2800" dirty="0">
                <a:solidFill>
                  <a:schemeClr val="bg1"/>
                </a:solidFill>
              </a:rPr>
              <a:t>Money-laundering?</a:t>
            </a:r>
          </a:p>
          <a:p>
            <a:r>
              <a:rPr lang="en-US" sz="3200" dirty="0">
                <a:solidFill>
                  <a:schemeClr val="bg1"/>
                </a:solidFill>
              </a:rPr>
              <a:t>Removed terms such as “indie” and “free-to-play” from the Genre field, since they don’t describe a game’s genre.</a:t>
            </a:r>
          </a:p>
          <a:p>
            <a:r>
              <a:rPr lang="en-US" sz="3200" dirty="0">
                <a:solidFill>
                  <a:schemeClr val="bg1"/>
                </a:solidFill>
              </a:rPr>
              <a:t>Changed multi-genre games into one genre (e.g. “action-adventure” </a:t>
            </a:r>
            <a:r>
              <a:rPr lang="en-US" sz="3200" dirty="0">
                <a:solidFill>
                  <a:schemeClr val="bg1"/>
                </a:solidFill>
                <a:sym typeface="Wingdings" panose="05000000000000000000" pitchFamily="2" charset="2"/>
              </a:rPr>
              <a:t> “adventure”)</a:t>
            </a:r>
          </a:p>
          <a:p>
            <a:r>
              <a:rPr lang="en-US" sz="3200" dirty="0">
                <a:solidFill>
                  <a:schemeClr val="bg1"/>
                </a:solidFill>
                <a:sym typeface="Wingdings" panose="05000000000000000000" pitchFamily="2" charset="2"/>
              </a:rPr>
              <a:t>Had to clean up characters such as apostrophes that got converted incorrectly when pasted into Excel from Steam.</a:t>
            </a:r>
            <a:endParaRPr lang="en-US" sz="3200" dirty="0">
              <a:solidFill>
                <a:schemeClr val="bg1"/>
              </a:solidFill>
            </a:endParaRPr>
          </a:p>
        </p:txBody>
      </p:sp>
    </p:spTree>
    <p:extLst>
      <p:ext uri="{BB962C8B-B14F-4D97-AF65-F5344CB8AC3E}">
        <p14:creationId xmlns:p14="http://schemas.microsoft.com/office/powerpoint/2010/main" val="14543296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995E9B-073E-4E00-8B37-95ABB7943EA6}"/>
              </a:ext>
            </a:extLst>
          </p:cNvPr>
          <p:cNvPicPr>
            <a:picLocks noChangeAspect="1"/>
          </p:cNvPicPr>
          <p:nvPr/>
        </p:nvPicPr>
        <p:blipFill rotWithShape="1">
          <a:blip r:embed="rId2"/>
          <a:srcRect t="6645"/>
          <a:stretch/>
        </p:blipFill>
        <p:spPr>
          <a:xfrm>
            <a:off x="0" y="356843"/>
            <a:ext cx="12192000" cy="6144313"/>
          </a:xfrm>
          <a:prstGeom prst="rect">
            <a:avLst/>
          </a:prstGeom>
        </p:spPr>
      </p:pic>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796009" y="792159"/>
            <a:ext cx="2286000" cy="2286000"/>
          </a:xfrm>
          <a:prstGeom prst="ellipse">
            <a:avLst/>
          </a:prstGeom>
          <a:solidFill>
            <a:srgbClr val="000000">
              <a:alpha val="75000"/>
            </a:srgbClr>
          </a:solidFill>
          <a:ln>
            <a:noFill/>
          </a:ln>
        </p:spPr>
        <p:txBody>
          <a:bodyPr vert="horz" lIns="182880" tIns="182880" rIns="182880" bIns="182880" rtlCol="0" anchor="ctr">
            <a:normAutofit/>
          </a:bodyPr>
          <a:lstStyle/>
          <a:p>
            <a:r>
              <a:rPr lang="en-US" sz="1200" kern="1200" cap="all" spc="200" baseline="0" dirty="0">
                <a:solidFill>
                  <a:srgbClr val="FFFFFF"/>
                </a:solidFill>
                <a:latin typeface="+mj-lt"/>
                <a:ea typeface="+mj-ea"/>
                <a:cs typeface="+mj-cs"/>
              </a:rPr>
              <a:t>Steam</a:t>
            </a:r>
            <a:br>
              <a:rPr lang="en-US" sz="1200" kern="1200" cap="all" spc="200" baseline="0" dirty="0">
                <a:solidFill>
                  <a:srgbClr val="FFFFFF"/>
                </a:solidFill>
                <a:latin typeface="+mj-lt"/>
                <a:ea typeface="+mj-ea"/>
                <a:cs typeface="+mj-cs"/>
              </a:rPr>
            </a:br>
            <a:r>
              <a:rPr lang="en-US" sz="1200" kern="1200" cap="all" spc="200" baseline="0" dirty="0">
                <a:solidFill>
                  <a:srgbClr val="FFFFFF"/>
                </a:solidFill>
                <a:latin typeface="+mj-lt"/>
                <a:ea typeface="+mj-ea"/>
                <a:cs typeface="+mj-cs"/>
              </a:rPr>
              <a:t>Library Screenshot</a:t>
            </a:r>
          </a:p>
        </p:txBody>
      </p:sp>
      <p:sp>
        <p:nvSpPr>
          <p:cNvPr id="13" name="Oval 12">
            <a:extLst>
              <a:ext uri="{FF2B5EF4-FFF2-40B4-BE49-F238E27FC236}">
                <a16:creationId xmlns:a16="http://schemas.microsoft.com/office/drawing/2014/main" id="{08BB1C48-A06D-4315-9809-A60A6F41C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627567"/>
            <a:ext cx="2615184" cy="2615184"/>
          </a:xfrm>
          <a:prstGeom prst="ellipse">
            <a:avLst/>
          </a:prstGeom>
          <a:noFill/>
          <a:ln w="317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27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619504" y="1822673"/>
            <a:ext cx="3415288" cy="3212654"/>
          </a:xfrm>
          <a:prstGeom prst="ellipse">
            <a:avLst/>
          </a:prstGeom>
          <a:noFill/>
          <a:ln>
            <a:solidFill>
              <a:schemeClr val="bg1"/>
            </a:solidFill>
          </a:ln>
        </p:spPr>
        <p:txBody>
          <a:bodyPr vert="horz" lIns="274320" tIns="182880" rIns="274320" bIns="182880" rtlCol="0" anchor="ctr" anchorCtr="1">
            <a:normAutofit/>
          </a:bodyPr>
          <a:lstStyle/>
          <a:p>
            <a:r>
              <a:rPr lang="en-US" sz="1800" dirty="0">
                <a:solidFill>
                  <a:schemeClr val="bg1"/>
                </a:solidFill>
              </a:rPr>
              <a:t>Steam Store</a:t>
            </a:r>
          </a:p>
        </p:txBody>
      </p:sp>
      <p:pic>
        <p:nvPicPr>
          <p:cNvPr id="6" name="Picture 5">
            <a:extLst>
              <a:ext uri="{FF2B5EF4-FFF2-40B4-BE49-F238E27FC236}">
                <a16:creationId xmlns:a16="http://schemas.microsoft.com/office/drawing/2014/main" id="{ABA1069E-8BE7-4E13-9CA3-E36EA78AA19C}"/>
              </a:ext>
            </a:extLst>
          </p:cNvPr>
          <p:cNvPicPr>
            <a:picLocks noChangeAspect="1"/>
          </p:cNvPicPr>
          <p:nvPr/>
        </p:nvPicPr>
        <p:blipFill rotWithShape="1">
          <a:blip r:embed="rId2"/>
          <a:srcRect l="23560" t="7247" r="24592" b="9151"/>
          <a:stretch/>
        </p:blipFill>
        <p:spPr>
          <a:xfrm>
            <a:off x="4814512" y="160568"/>
            <a:ext cx="7251591" cy="6577196"/>
          </a:xfrm>
          <a:prstGeom prst="rect">
            <a:avLst/>
          </a:prstGeom>
        </p:spPr>
      </p:pic>
    </p:spTree>
    <p:extLst>
      <p:ext uri="{BB962C8B-B14F-4D97-AF65-F5344CB8AC3E}">
        <p14:creationId xmlns:p14="http://schemas.microsoft.com/office/powerpoint/2010/main" val="317906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A1069E-8BE7-4E13-9CA3-E36EA78AA19C}"/>
              </a:ext>
            </a:extLst>
          </p:cNvPr>
          <p:cNvPicPr>
            <a:picLocks noChangeAspect="1"/>
          </p:cNvPicPr>
          <p:nvPr/>
        </p:nvPicPr>
        <p:blipFill rotWithShape="1">
          <a:blip r:embed="rId2"/>
          <a:srcRect l="23560" t="7247" r="24592" b="9151"/>
          <a:stretch/>
        </p:blipFill>
        <p:spPr>
          <a:xfrm>
            <a:off x="4814512" y="160568"/>
            <a:ext cx="7251591" cy="6577196"/>
          </a:xfrm>
          <a:prstGeom prst="rect">
            <a:avLst/>
          </a:prstGeom>
        </p:spPr>
      </p:pic>
      <p:sp>
        <p:nvSpPr>
          <p:cNvPr id="7" name="Rectangle: Rounded Corners 6">
            <a:extLst>
              <a:ext uri="{FF2B5EF4-FFF2-40B4-BE49-F238E27FC236}">
                <a16:creationId xmlns:a16="http://schemas.microsoft.com/office/drawing/2014/main" id="{4259AFDA-8915-454F-9ACC-B4EC073D7DB6}"/>
              </a:ext>
            </a:extLst>
          </p:cNvPr>
          <p:cNvSpPr/>
          <p:nvPr/>
        </p:nvSpPr>
        <p:spPr>
          <a:xfrm>
            <a:off x="9457509" y="2412274"/>
            <a:ext cx="2325188" cy="731520"/>
          </a:xfrm>
          <a:prstGeom prst="roundRect">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DDC0AB7-A94B-40A9-892D-171F3C2F0AA0}"/>
              </a:ext>
            </a:extLst>
          </p:cNvPr>
          <p:cNvSpPr/>
          <p:nvPr/>
        </p:nvSpPr>
        <p:spPr>
          <a:xfrm>
            <a:off x="9478903" y="3196047"/>
            <a:ext cx="2325188" cy="731520"/>
          </a:xfrm>
          <a:prstGeom prst="roundRect">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2A36FF7-DBBE-480E-8275-F0BC27C54E2F}"/>
              </a:ext>
            </a:extLst>
          </p:cNvPr>
          <p:cNvSpPr/>
          <p:nvPr/>
        </p:nvSpPr>
        <p:spPr>
          <a:xfrm>
            <a:off x="9478903" y="3979820"/>
            <a:ext cx="2093593" cy="365757"/>
          </a:xfrm>
          <a:prstGeom prst="roundRect">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4923C7A-C8FF-49C0-BE26-4F20AFBB2DBF}"/>
              </a:ext>
            </a:extLst>
          </p:cNvPr>
          <p:cNvSpPr>
            <a:spLocks noGrp="1"/>
          </p:cNvSpPr>
          <p:nvPr>
            <p:ph type="title"/>
          </p:nvPr>
        </p:nvSpPr>
        <p:spPr>
          <a:xfrm>
            <a:off x="619504" y="1822673"/>
            <a:ext cx="3415288" cy="3212654"/>
          </a:xfrm>
          <a:prstGeom prst="ellipse">
            <a:avLst/>
          </a:prstGeom>
          <a:noFill/>
          <a:ln>
            <a:solidFill>
              <a:schemeClr val="bg1"/>
            </a:solidFill>
          </a:ln>
        </p:spPr>
        <p:txBody>
          <a:bodyPr vert="horz" lIns="274320" tIns="182880" rIns="274320" bIns="182880" rtlCol="0" anchor="ctr" anchorCtr="1">
            <a:normAutofit/>
          </a:bodyPr>
          <a:lstStyle/>
          <a:p>
            <a:r>
              <a:rPr lang="en-US" sz="1800" dirty="0">
                <a:solidFill>
                  <a:schemeClr val="bg1"/>
                </a:solidFill>
              </a:rPr>
              <a:t>Steam Store</a:t>
            </a:r>
          </a:p>
        </p:txBody>
      </p:sp>
    </p:spTree>
    <p:extLst>
      <p:ext uri="{BB962C8B-B14F-4D97-AF65-F5344CB8AC3E}">
        <p14:creationId xmlns:p14="http://schemas.microsoft.com/office/powerpoint/2010/main" val="380220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69574" y="-79512"/>
            <a:ext cx="5384635" cy="992218"/>
          </a:xfrm>
          <a:noFill/>
          <a:ln>
            <a:solidFill>
              <a:schemeClr val="tx1"/>
            </a:solidFill>
          </a:ln>
        </p:spPr>
        <p:txBody>
          <a:bodyPr>
            <a:normAutofit/>
          </a:bodyPr>
          <a:lstStyle/>
          <a:p>
            <a:r>
              <a:rPr lang="en-US" sz="2400" dirty="0">
                <a:solidFill>
                  <a:schemeClr val="tx1"/>
                </a:solidFill>
              </a:rPr>
              <a:t>View of Dataset in Excel</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878CF73-7A65-40BD-A546-D541973F4321}"/>
              </a:ext>
            </a:extLst>
          </p:cNvPr>
          <p:cNvPicPr>
            <a:picLocks noChangeAspect="1"/>
          </p:cNvPicPr>
          <p:nvPr/>
        </p:nvPicPr>
        <p:blipFill>
          <a:blip r:embed="rId2"/>
          <a:stretch>
            <a:fillRect/>
          </a:stretch>
        </p:blipFill>
        <p:spPr>
          <a:xfrm>
            <a:off x="0" y="912705"/>
            <a:ext cx="12192000" cy="5945295"/>
          </a:xfrm>
          <a:prstGeom prst="rect">
            <a:avLst/>
          </a:prstGeom>
        </p:spPr>
      </p:pic>
    </p:spTree>
    <p:extLst>
      <p:ext uri="{BB962C8B-B14F-4D97-AF65-F5344CB8AC3E}">
        <p14:creationId xmlns:p14="http://schemas.microsoft.com/office/powerpoint/2010/main" val="7212634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1F2DE-100A-41EF-84EC-7185F14AE6F1}"/>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Word Cloud</a:t>
            </a:r>
            <a:br>
              <a:rPr lang="en-US"/>
            </a:br>
            <a:r>
              <a:rPr lang="en-US"/>
              <a:t>(Voyant)</a:t>
            </a:r>
          </a:p>
        </p:txBody>
      </p:sp>
      <p:pic>
        <p:nvPicPr>
          <p:cNvPr id="6" name="Picture 5" descr="A picture containing food&#10;&#10;Description automatically generated">
            <a:extLst>
              <a:ext uri="{FF2B5EF4-FFF2-40B4-BE49-F238E27FC236}">
                <a16:creationId xmlns:a16="http://schemas.microsoft.com/office/drawing/2014/main" id="{44C37563-AF8E-46FE-AA3C-FA66196C6EAB}"/>
              </a:ext>
            </a:extLst>
          </p:cNvPr>
          <p:cNvPicPr>
            <a:picLocks noChangeAspect="1"/>
          </p:cNvPicPr>
          <p:nvPr/>
        </p:nvPicPr>
        <p:blipFill rotWithShape="1">
          <a:blip r:embed="rId2"/>
          <a:srcRect l="12723" t="8913" r="14113" b="4804"/>
          <a:stretch/>
        </p:blipFill>
        <p:spPr>
          <a:xfrm>
            <a:off x="5294376" y="716468"/>
            <a:ext cx="6257544" cy="5110358"/>
          </a:xfrm>
          <a:prstGeom prst="rect">
            <a:avLst/>
          </a:prstGeom>
        </p:spPr>
      </p:pic>
    </p:spTree>
    <p:extLst>
      <p:ext uri="{BB962C8B-B14F-4D97-AF65-F5344CB8AC3E}">
        <p14:creationId xmlns:p14="http://schemas.microsoft.com/office/powerpoint/2010/main" val="6076440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66</TotalTime>
  <Words>789</Words>
  <Application>Microsoft Office PowerPoint</Application>
  <PresentationFormat>Widescreen</PresentationFormat>
  <Paragraphs>58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Parcel</vt:lpstr>
      <vt:lpstr>Steam Video Game Data</vt:lpstr>
      <vt:lpstr>Introduction</vt:lpstr>
      <vt:lpstr>Questions</vt:lpstr>
      <vt:lpstr>Data Cleanup</vt:lpstr>
      <vt:lpstr>Steam Library Screenshot</vt:lpstr>
      <vt:lpstr>Steam Store</vt:lpstr>
      <vt:lpstr>Steam Store</vt:lpstr>
      <vt:lpstr>View of Dataset in Excel</vt:lpstr>
      <vt:lpstr>Word Cloud (Voyant)</vt:lpstr>
      <vt:lpstr>Word Count (Voyant)</vt:lpstr>
      <vt:lpstr>Voyant TermsBerry https://voyant-tools.org/?corpus=c420fbb6646f6c425088cb4466ff2933&amp;view=TermsBerry</vt:lpstr>
      <vt:lpstr>Which game genres are most profitable?</vt:lpstr>
      <vt:lpstr>PowerPoint Presentation</vt:lpstr>
      <vt:lpstr>PowerPoint Presentation</vt:lpstr>
      <vt:lpstr>PowerPoint Presentation</vt:lpstr>
      <vt:lpstr>Do the most-purchased games generally have good reputations?</vt:lpstr>
      <vt:lpstr>PowerPoint Presentation</vt:lpstr>
      <vt:lpstr>Which game developers &amp; publishers are the most Popular &amp; successful?</vt:lpstr>
      <vt:lpstr>Which game developers &amp; publishers are the most Popular &amp; successful?</vt:lpstr>
      <vt:lpstr>What games of a particular genre are popular &amp; have mostly positive reviews?</vt:lpstr>
      <vt:lpstr>PowerPoint Presentation</vt:lpstr>
      <vt:lpstr>Are the games with the highest average playtime different from the games with the highest total playtime?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Video Game Data</dc:title>
  <dc:creator>Michael Hart</dc:creator>
  <cp:lastModifiedBy>Michael Hart</cp:lastModifiedBy>
  <cp:revision>8</cp:revision>
  <dcterms:created xsi:type="dcterms:W3CDTF">2020-05-06T16:47:27Z</dcterms:created>
  <dcterms:modified xsi:type="dcterms:W3CDTF">2020-05-06T17:53:44Z</dcterms:modified>
</cp:coreProperties>
</file>