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64" r:id="rId6"/>
    <p:sldId id="262" r:id="rId7"/>
    <p:sldId id="263" r:id="rId8"/>
    <p:sldId id="265" r:id="rId9"/>
    <p:sldId id="266" r:id="rId10"/>
    <p:sldId id="268" r:id="rId11"/>
    <p:sldId id="267" r:id="rId12"/>
    <p:sldId id="269" r:id="rId13"/>
    <p:sldId id="271" r:id="rId14"/>
    <p:sldId id="270" r:id="rId15"/>
    <p:sldId id="272" r:id="rId16"/>
    <p:sldId id="273" r:id="rId17"/>
    <p:sldId id="274" r:id="rId18"/>
    <p:sldId id="275" r:id="rId19"/>
    <p:sldId id="276" r:id="rId20"/>
    <p:sldId id="277" r:id="rId21"/>
    <p:sldId id="278" r:id="rId22"/>
    <p:sldId id="27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75F17-6981-46DE-8D00-ADCE7C8215A6}" type="datetimeFigureOut">
              <a:rPr lang="en-US" smtClean="0"/>
              <a:t>5/25/2020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410B9-C811-4A58-A3B7-3007AB2C1D79}" type="slidenum">
              <a:rPr lang="en-US" smtClean="0"/>
              <a:t>‹#›</a:t>
            </a:fld>
            <a:endParaRPr lang="en-US"/>
          </a:p>
        </p:txBody>
      </p:sp>
    </p:spTree>
    <p:extLst>
      <p:ext uri="{BB962C8B-B14F-4D97-AF65-F5344CB8AC3E}">
        <p14:creationId xmlns:p14="http://schemas.microsoft.com/office/powerpoint/2010/main" val="374215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6F640-39BC-4BFD-8D2F-4ED2DE872D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A515CD6-387D-47AE-B253-9EA50D482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8A80744-1BB4-4465-B7CE-24CBBD5ADD7D}"/>
              </a:ext>
            </a:extLst>
          </p:cNvPr>
          <p:cNvSpPr>
            <a:spLocks noGrp="1"/>
          </p:cNvSpPr>
          <p:nvPr>
            <p:ph type="dt" sz="half" idx="10"/>
          </p:nvPr>
        </p:nvSpPr>
        <p:spPr/>
        <p:txBody>
          <a:bodyPr/>
          <a:lstStyle/>
          <a:p>
            <a:fld id="{7B93EBD3-4002-4ED3-BC21-39F6EB7340A9}" type="datetime1">
              <a:rPr lang="en-US" smtClean="0"/>
              <a:t>5/25/2020</a:t>
            </a:fld>
            <a:endParaRPr lang="en-US"/>
          </a:p>
        </p:txBody>
      </p:sp>
      <p:sp>
        <p:nvSpPr>
          <p:cNvPr id="5" name="页脚占位符 4">
            <a:extLst>
              <a:ext uri="{FF2B5EF4-FFF2-40B4-BE49-F238E27FC236}">
                <a16:creationId xmlns:a16="http://schemas.microsoft.com/office/drawing/2014/main" id="{1282AD53-0B2E-4F6A-8469-63A63E15486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132245-8E0B-4965-996B-879E2CD4A067}"/>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56454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67176-F793-4F0E-915D-B9EEF8ADB0DA}"/>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F4F1C1F-69C8-4B96-A90B-C48750E34C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5BC9BB2-D6A7-45DE-8A59-EB5DDDE8AD8F}"/>
              </a:ext>
            </a:extLst>
          </p:cNvPr>
          <p:cNvSpPr>
            <a:spLocks noGrp="1"/>
          </p:cNvSpPr>
          <p:nvPr>
            <p:ph type="dt" sz="half" idx="10"/>
          </p:nvPr>
        </p:nvSpPr>
        <p:spPr/>
        <p:txBody>
          <a:bodyPr/>
          <a:lstStyle/>
          <a:p>
            <a:fld id="{26D0E4B2-FB78-484B-86A6-6ED2B2B2BC44}" type="datetime1">
              <a:rPr lang="en-US" smtClean="0"/>
              <a:t>5/25/2020</a:t>
            </a:fld>
            <a:endParaRPr lang="en-US"/>
          </a:p>
        </p:txBody>
      </p:sp>
      <p:sp>
        <p:nvSpPr>
          <p:cNvPr id="5" name="页脚占位符 4">
            <a:extLst>
              <a:ext uri="{FF2B5EF4-FFF2-40B4-BE49-F238E27FC236}">
                <a16:creationId xmlns:a16="http://schemas.microsoft.com/office/drawing/2014/main" id="{E34D317A-99C1-43A2-801C-39A0E7B8941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0AEC4A5-6BF7-40C3-B585-CE410FDDDCF4}"/>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190329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AA74A1-4FCF-4B7F-B462-53B9AF8F085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569FD07F-CA77-486B-9610-9093EC7BDE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D042956-1CA5-4C81-B8FB-739947F3D4BF}"/>
              </a:ext>
            </a:extLst>
          </p:cNvPr>
          <p:cNvSpPr>
            <a:spLocks noGrp="1"/>
          </p:cNvSpPr>
          <p:nvPr>
            <p:ph type="dt" sz="half" idx="10"/>
          </p:nvPr>
        </p:nvSpPr>
        <p:spPr/>
        <p:txBody>
          <a:bodyPr/>
          <a:lstStyle/>
          <a:p>
            <a:fld id="{0F387EFF-894D-47BA-93AD-2FB06C2C93C5}" type="datetime1">
              <a:rPr lang="en-US" smtClean="0"/>
              <a:t>5/25/2020</a:t>
            </a:fld>
            <a:endParaRPr lang="en-US"/>
          </a:p>
        </p:txBody>
      </p:sp>
      <p:sp>
        <p:nvSpPr>
          <p:cNvPr id="5" name="页脚占位符 4">
            <a:extLst>
              <a:ext uri="{FF2B5EF4-FFF2-40B4-BE49-F238E27FC236}">
                <a16:creationId xmlns:a16="http://schemas.microsoft.com/office/drawing/2014/main" id="{8F2AF495-F11C-4937-AAAC-3C7BCC2F77F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3016F92-72BE-4C99-B370-9B602E1B0E49}"/>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17791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71D9A-5661-4FD7-A873-2A227ED5F47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66CA744-EC0B-4F63-83E0-AB85B671DE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FA1D29F-B68A-44A0-ABE1-121BCBD3CF6E}"/>
              </a:ext>
            </a:extLst>
          </p:cNvPr>
          <p:cNvSpPr>
            <a:spLocks noGrp="1"/>
          </p:cNvSpPr>
          <p:nvPr>
            <p:ph type="dt" sz="half" idx="10"/>
          </p:nvPr>
        </p:nvSpPr>
        <p:spPr/>
        <p:txBody>
          <a:bodyPr/>
          <a:lstStyle/>
          <a:p>
            <a:fld id="{3154DF0A-A30E-4741-B00C-DE5921A2782D}" type="datetime1">
              <a:rPr lang="en-US" smtClean="0"/>
              <a:t>5/25/2020</a:t>
            </a:fld>
            <a:endParaRPr lang="en-US"/>
          </a:p>
        </p:txBody>
      </p:sp>
      <p:sp>
        <p:nvSpPr>
          <p:cNvPr id="5" name="页脚占位符 4">
            <a:extLst>
              <a:ext uri="{FF2B5EF4-FFF2-40B4-BE49-F238E27FC236}">
                <a16:creationId xmlns:a16="http://schemas.microsoft.com/office/drawing/2014/main" id="{85B59D06-54B7-4786-8E92-B6E313950D4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2A66EA2-2246-48F0-98C2-77B568ACBA4C}"/>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235231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1E937-FC0D-4586-844E-CCA332D65B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49559AA-1E9F-422C-8F69-54D910EC1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575595-8CAE-49DB-828B-2E60727ADB55}"/>
              </a:ext>
            </a:extLst>
          </p:cNvPr>
          <p:cNvSpPr>
            <a:spLocks noGrp="1"/>
          </p:cNvSpPr>
          <p:nvPr>
            <p:ph type="dt" sz="half" idx="10"/>
          </p:nvPr>
        </p:nvSpPr>
        <p:spPr/>
        <p:txBody>
          <a:bodyPr/>
          <a:lstStyle/>
          <a:p>
            <a:fld id="{42A51E10-27C0-471E-8C0B-9999B62D493C}" type="datetime1">
              <a:rPr lang="en-US" smtClean="0"/>
              <a:t>5/25/2020</a:t>
            </a:fld>
            <a:endParaRPr lang="en-US"/>
          </a:p>
        </p:txBody>
      </p:sp>
      <p:sp>
        <p:nvSpPr>
          <p:cNvPr id="5" name="页脚占位符 4">
            <a:extLst>
              <a:ext uri="{FF2B5EF4-FFF2-40B4-BE49-F238E27FC236}">
                <a16:creationId xmlns:a16="http://schemas.microsoft.com/office/drawing/2014/main" id="{84DE6079-ABE9-4FA6-AE6C-CFA94BEE9D5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86DDA0F-E124-44DE-B11C-2EE7B14D0D3C}"/>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215903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77110-9A5B-4AD5-921E-745D48E2156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7FE3D8B-FE48-4B7E-95D6-44B8CE8DA7F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9AF271E-E126-4AD4-822C-D22CAA53B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F888699-6677-4019-9528-43AA0F2233F9}"/>
              </a:ext>
            </a:extLst>
          </p:cNvPr>
          <p:cNvSpPr>
            <a:spLocks noGrp="1"/>
          </p:cNvSpPr>
          <p:nvPr>
            <p:ph type="dt" sz="half" idx="10"/>
          </p:nvPr>
        </p:nvSpPr>
        <p:spPr/>
        <p:txBody>
          <a:bodyPr/>
          <a:lstStyle/>
          <a:p>
            <a:fld id="{796A0C66-274F-4D39-9189-EEAB930A9CE6}" type="datetime1">
              <a:rPr lang="en-US" smtClean="0"/>
              <a:t>5/25/2020</a:t>
            </a:fld>
            <a:endParaRPr lang="en-US"/>
          </a:p>
        </p:txBody>
      </p:sp>
      <p:sp>
        <p:nvSpPr>
          <p:cNvPr id="6" name="页脚占位符 5">
            <a:extLst>
              <a:ext uri="{FF2B5EF4-FFF2-40B4-BE49-F238E27FC236}">
                <a16:creationId xmlns:a16="http://schemas.microsoft.com/office/drawing/2014/main" id="{9EE940D6-0E7B-4526-91A1-8DFD5451653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F48FC6A-34E0-4B4F-8E0B-7AC4C7836D3A}"/>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29459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6C3A7-00D2-490B-8C89-91428549540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BC18F9C-6AC9-4760-9295-7E65FA836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4C948E-5D8D-4BCA-82CB-FA7A2859C1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41089EB6-195E-4C0B-93C7-870082957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613BEE-AD8A-4EC6-B708-97AA99DC15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16FEEDBF-2631-49CA-8B1F-DF95E6D6B2D6}"/>
              </a:ext>
            </a:extLst>
          </p:cNvPr>
          <p:cNvSpPr>
            <a:spLocks noGrp="1"/>
          </p:cNvSpPr>
          <p:nvPr>
            <p:ph type="dt" sz="half" idx="10"/>
          </p:nvPr>
        </p:nvSpPr>
        <p:spPr/>
        <p:txBody>
          <a:bodyPr/>
          <a:lstStyle/>
          <a:p>
            <a:fld id="{FEBAD28E-424B-4C8E-9BDA-A6D9E98BCEE0}" type="datetime1">
              <a:rPr lang="en-US" smtClean="0"/>
              <a:t>5/25/2020</a:t>
            </a:fld>
            <a:endParaRPr lang="en-US"/>
          </a:p>
        </p:txBody>
      </p:sp>
      <p:sp>
        <p:nvSpPr>
          <p:cNvPr id="8" name="页脚占位符 7">
            <a:extLst>
              <a:ext uri="{FF2B5EF4-FFF2-40B4-BE49-F238E27FC236}">
                <a16:creationId xmlns:a16="http://schemas.microsoft.com/office/drawing/2014/main" id="{B32B6FB6-27B5-4C10-87F1-D81898049D27}"/>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BB4C5FD-310C-4398-83F6-F87C6DB94E91}"/>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377233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BB033-3021-4F05-A4A6-149482E03A0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922BE636-F3A9-4D5B-894E-8C5103171057}"/>
              </a:ext>
            </a:extLst>
          </p:cNvPr>
          <p:cNvSpPr>
            <a:spLocks noGrp="1"/>
          </p:cNvSpPr>
          <p:nvPr>
            <p:ph type="dt" sz="half" idx="10"/>
          </p:nvPr>
        </p:nvSpPr>
        <p:spPr/>
        <p:txBody>
          <a:bodyPr/>
          <a:lstStyle/>
          <a:p>
            <a:fld id="{DBE5C9B3-9827-4282-B4F2-9E7776B59BE2}" type="datetime1">
              <a:rPr lang="en-US" smtClean="0"/>
              <a:t>5/25/2020</a:t>
            </a:fld>
            <a:endParaRPr lang="en-US"/>
          </a:p>
        </p:txBody>
      </p:sp>
      <p:sp>
        <p:nvSpPr>
          <p:cNvPr id="4" name="页脚占位符 3">
            <a:extLst>
              <a:ext uri="{FF2B5EF4-FFF2-40B4-BE49-F238E27FC236}">
                <a16:creationId xmlns:a16="http://schemas.microsoft.com/office/drawing/2014/main" id="{E165E4DF-EC33-43B5-896C-AB4D73759967}"/>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420A530-AFFF-41A9-A85D-14D63CADF756}"/>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217014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3A1E53-68B2-495F-94BE-15797C4BDA88}"/>
              </a:ext>
            </a:extLst>
          </p:cNvPr>
          <p:cNvSpPr>
            <a:spLocks noGrp="1"/>
          </p:cNvSpPr>
          <p:nvPr>
            <p:ph type="dt" sz="half" idx="10"/>
          </p:nvPr>
        </p:nvSpPr>
        <p:spPr/>
        <p:txBody>
          <a:bodyPr/>
          <a:lstStyle/>
          <a:p>
            <a:fld id="{2BB2AAFC-16DE-4D03-A27A-C0FE90A97B86}" type="datetime1">
              <a:rPr lang="en-US" smtClean="0"/>
              <a:t>5/25/2020</a:t>
            </a:fld>
            <a:endParaRPr lang="en-US"/>
          </a:p>
        </p:txBody>
      </p:sp>
      <p:sp>
        <p:nvSpPr>
          <p:cNvPr id="3" name="页脚占位符 2">
            <a:extLst>
              <a:ext uri="{FF2B5EF4-FFF2-40B4-BE49-F238E27FC236}">
                <a16:creationId xmlns:a16="http://schemas.microsoft.com/office/drawing/2014/main" id="{4BB9CB3E-DC15-4EC2-83F4-2BDB58449B7B}"/>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09BF002C-8790-4116-BE00-E39EB54F63EA}"/>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304272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C1EF1-14B2-4AD5-B6C6-9857B1C7F9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DE4B9BF-1C84-4021-BA2E-2642B6A33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9D0E0F8E-ECC0-4EDC-87B1-B62E22A7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6DFF2E-AA7C-4DED-836D-8F7A2B967D1F}"/>
              </a:ext>
            </a:extLst>
          </p:cNvPr>
          <p:cNvSpPr>
            <a:spLocks noGrp="1"/>
          </p:cNvSpPr>
          <p:nvPr>
            <p:ph type="dt" sz="half" idx="10"/>
          </p:nvPr>
        </p:nvSpPr>
        <p:spPr/>
        <p:txBody>
          <a:bodyPr/>
          <a:lstStyle/>
          <a:p>
            <a:fld id="{3376AF36-5204-4E8F-AF98-A3FEC4A45E64}" type="datetime1">
              <a:rPr lang="en-US" smtClean="0"/>
              <a:t>5/25/2020</a:t>
            </a:fld>
            <a:endParaRPr lang="en-US"/>
          </a:p>
        </p:txBody>
      </p:sp>
      <p:sp>
        <p:nvSpPr>
          <p:cNvPr id="6" name="页脚占位符 5">
            <a:extLst>
              <a:ext uri="{FF2B5EF4-FFF2-40B4-BE49-F238E27FC236}">
                <a16:creationId xmlns:a16="http://schemas.microsoft.com/office/drawing/2014/main" id="{08A00F0E-2454-4979-8384-FA1B2000C32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133CF37-6A0F-4D14-A0CB-0057D6F2E8B2}"/>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421202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0D6E8-AF1C-4578-AC8D-C7A5CC98BD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F94D08C-01E3-4EDB-BFEC-CA3E9E987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98BDDA7-1713-45A6-B458-E46909583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D040FB8-2A1B-455D-A040-2446C867C423}"/>
              </a:ext>
            </a:extLst>
          </p:cNvPr>
          <p:cNvSpPr>
            <a:spLocks noGrp="1"/>
          </p:cNvSpPr>
          <p:nvPr>
            <p:ph type="dt" sz="half" idx="10"/>
          </p:nvPr>
        </p:nvSpPr>
        <p:spPr/>
        <p:txBody>
          <a:bodyPr/>
          <a:lstStyle/>
          <a:p>
            <a:fld id="{6D5DE7A3-AE28-42B5-B3B7-3A9522AC85AE}" type="datetime1">
              <a:rPr lang="en-US" smtClean="0"/>
              <a:t>5/25/2020</a:t>
            </a:fld>
            <a:endParaRPr lang="en-US"/>
          </a:p>
        </p:txBody>
      </p:sp>
      <p:sp>
        <p:nvSpPr>
          <p:cNvPr id="6" name="页脚占位符 5">
            <a:extLst>
              <a:ext uri="{FF2B5EF4-FFF2-40B4-BE49-F238E27FC236}">
                <a16:creationId xmlns:a16="http://schemas.microsoft.com/office/drawing/2014/main" id="{82330F9B-08DE-451C-895F-F7BD4F63393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73D272D-B294-4BFB-B3E0-6FF11E2F51B7}"/>
              </a:ext>
            </a:extLst>
          </p:cNvPr>
          <p:cNvSpPr>
            <a:spLocks noGrp="1"/>
          </p:cNvSpPr>
          <p:nvPr>
            <p:ph type="sldNum" sz="quarter" idx="12"/>
          </p:nvPr>
        </p:nvSpPr>
        <p:spPr/>
        <p:txBody>
          <a:bodyPr/>
          <a:lstStyle/>
          <a:p>
            <a:fld id="{C6AABF22-AD10-402F-ACF8-A0868F897385}" type="slidenum">
              <a:rPr lang="en-US" smtClean="0"/>
              <a:t>‹#›</a:t>
            </a:fld>
            <a:endParaRPr lang="en-US"/>
          </a:p>
        </p:txBody>
      </p:sp>
    </p:spTree>
    <p:extLst>
      <p:ext uri="{BB962C8B-B14F-4D97-AF65-F5344CB8AC3E}">
        <p14:creationId xmlns:p14="http://schemas.microsoft.com/office/powerpoint/2010/main" val="443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4927BF-1DC6-4D53-A9D7-67643E8B7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4E294C6-EA53-474C-BA47-38E08312C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ED628AC-C134-4E90-84BD-8FC47E020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BA8E2-43A2-4ADA-865E-F8FC2EB0856C}" type="datetime1">
              <a:rPr lang="en-US" smtClean="0"/>
              <a:t>5/25/2020</a:t>
            </a:fld>
            <a:endParaRPr lang="en-US"/>
          </a:p>
        </p:txBody>
      </p:sp>
      <p:sp>
        <p:nvSpPr>
          <p:cNvPr id="5" name="页脚占位符 4">
            <a:extLst>
              <a:ext uri="{FF2B5EF4-FFF2-40B4-BE49-F238E27FC236}">
                <a16:creationId xmlns:a16="http://schemas.microsoft.com/office/drawing/2014/main" id="{90049306-E86C-4E47-816B-B6D06E825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82FFB239-1B38-43A7-B7A9-96498ABDA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ABF22-AD10-402F-ACF8-A0868F897385}" type="slidenum">
              <a:rPr lang="en-US" smtClean="0"/>
              <a:t>‹#›</a:t>
            </a:fld>
            <a:endParaRPr lang="en-US"/>
          </a:p>
        </p:txBody>
      </p:sp>
    </p:spTree>
    <p:extLst>
      <p:ext uri="{BB962C8B-B14F-4D97-AF65-F5344CB8AC3E}">
        <p14:creationId xmlns:p14="http://schemas.microsoft.com/office/powerpoint/2010/main" val="393892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package" Target="../embeddings/Microsoft_Excel_Worksheet1.xlsx"/><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image" Target="../media/image17.png"/><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Excel_Worksheet3.xlsx"/><Relationship Id="rId5" Type="http://schemas.openxmlformats.org/officeDocument/2006/relationships/image" Target="../media/image14.emf"/><Relationship Id="rId4" Type="http://schemas.openxmlformats.org/officeDocument/2006/relationships/package" Target="../embeddings/Microsoft_Excel_Worksheet2.xlsx"/><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package" Target="../embeddings/Microsoft_Excel_Worksheet6.xlsx"/><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package" Target="../embeddings/Microsoft_Excel_Worksheet8.xlsx"/><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74D07-A9A0-4A29-872C-87639CCEF6E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sed Cars Price Prediction</a:t>
            </a:r>
            <a:endParaRPr 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6E92E466-5491-4C60-BB8B-BD552D5E3A9B}"/>
              </a:ext>
            </a:extLst>
          </p:cNvPr>
          <p:cNvSpPr txBox="1"/>
          <p:nvPr/>
        </p:nvSpPr>
        <p:spPr>
          <a:xfrm>
            <a:off x="9838471" y="6211669"/>
            <a:ext cx="2353529" cy="646331"/>
          </a:xfrm>
          <a:prstGeom prst="rect">
            <a:avLst/>
          </a:prstGeom>
          <a:noFill/>
        </p:spPr>
        <p:txBody>
          <a:bodyPr wrap="none" rtlCol="0">
            <a:spAutoFit/>
          </a:bodyPr>
          <a:lstStyle/>
          <a:p>
            <a:r>
              <a:rPr lang="en-US" dirty="0"/>
              <a:t>Name: </a:t>
            </a:r>
            <a:r>
              <a:rPr lang="zh-CN" altLang="en-US" dirty="0"/>
              <a:t>徐铂凯 </a:t>
            </a:r>
            <a:r>
              <a:rPr lang="en-US" altLang="zh-CN" dirty="0"/>
              <a:t>Michael</a:t>
            </a:r>
          </a:p>
          <a:p>
            <a:r>
              <a:rPr lang="en-US" altLang="zh-CN" dirty="0"/>
              <a:t>ID: 1730014072</a:t>
            </a:r>
            <a:endParaRPr lang="en-US" dirty="0"/>
          </a:p>
        </p:txBody>
      </p:sp>
      <p:sp>
        <p:nvSpPr>
          <p:cNvPr id="5" name="灯片编号占位符 4">
            <a:extLst>
              <a:ext uri="{FF2B5EF4-FFF2-40B4-BE49-F238E27FC236}">
                <a16:creationId xmlns:a16="http://schemas.microsoft.com/office/drawing/2014/main" id="{75D22DAA-E28B-4F6D-BA84-95CB96BC5E42}"/>
              </a:ext>
            </a:extLst>
          </p:cNvPr>
          <p:cNvSpPr>
            <a:spLocks noGrp="1"/>
          </p:cNvSpPr>
          <p:nvPr>
            <p:ph type="sldNum" sz="quarter" idx="12"/>
          </p:nvPr>
        </p:nvSpPr>
        <p:spPr/>
        <p:txBody>
          <a:bodyPr/>
          <a:lstStyle/>
          <a:p>
            <a:fld id="{C6AABF22-AD10-402F-ACF8-A0868F897385}" type="slidenum">
              <a:rPr lang="en-US" smtClean="0"/>
              <a:t>1</a:t>
            </a:fld>
            <a:endParaRPr lang="en-US"/>
          </a:p>
        </p:txBody>
      </p:sp>
    </p:spTree>
    <p:extLst>
      <p:ext uri="{BB962C8B-B14F-4D97-AF65-F5344CB8AC3E}">
        <p14:creationId xmlns:p14="http://schemas.microsoft.com/office/powerpoint/2010/main" val="79859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4CC6C-2629-49CF-94BE-B5D7059B49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Indexes</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346FA83-C277-4A24-8CF7-D526F50AFC32}"/>
                  </a:ext>
                </a:extLst>
              </p:cNvPr>
              <p:cNvSpPr>
                <a:spLocks noGrp="1"/>
              </p:cNvSpPr>
              <p:nvPr>
                <p:ph idx="1"/>
              </p:nvPr>
            </p:nvSpPr>
            <p:spPr>
              <a:xfrm>
                <a:off x="838200" y="1535084"/>
                <a:ext cx="10515600" cy="4351338"/>
              </a:xfrm>
            </p:spPr>
            <p:txBody>
              <a:bodyPr>
                <a:normAutofit fontScale="77500" lnSpcReduction="20000"/>
              </a:bodyPr>
              <a:lstStyle/>
              <a:p>
                <a:pPr marL="0" indent="0">
                  <a:buNone/>
                </a:pPr>
                <a:r>
                  <a:rPr lang="en-US" dirty="0"/>
                  <a:t>1. Explained Variance: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𝐸𝑥𝑝𝑙𝑎𝑖𝑛𝑒𝑑</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num>
                        <m:den>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r>
                        <a:rPr lang="en-US" b="0" i="1" smtClean="0">
                          <a:latin typeface="Cambria Math" panose="02040503050406030204" pitchFamily="18" charset="0"/>
                        </a:rPr>
                        <m:t> </m:t>
                      </m:r>
                    </m:oMath>
                  </m:oMathPara>
                </a14:m>
                <a:endParaRPr lang="en-US" b="0" dirty="0"/>
              </a:p>
              <a:p>
                <a:pPr marL="0" indent="0">
                  <a:buNone/>
                </a:pPr>
                <a:r>
                  <a:rPr lang="en-US" dirty="0"/>
                  <a:t>2. Mean Absolute Error (MAE)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e>
                          </m:d>
                        </m:e>
                      </m:nary>
                    </m:oMath>
                  </m:oMathPara>
                </a14:m>
                <a:endParaRPr lang="en-US" dirty="0"/>
              </a:p>
              <a:p>
                <a:pPr marL="0" indent="0">
                  <a:buNone/>
                </a:pPr>
                <a:r>
                  <a:rPr lang="en-US" dirty="0"/>
                  <a:t>3. Root Mean Square Error (RMSE)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𝑖</m:t>
                                      </m:r>
                                    </m:sub>
                                  </m:sSub>
                                  <m:r>
                                    <a:rPr lang="en-US" i="1">
                                      <a:solidFill>
                                        <a:prstClr val="black"/>
                                      </a:solidFill>
                                      <a:latin typeface="Cambria Math" panose="02040503050406030204" pitchFamily="18" charset="0"/>
                                    </a:rPr>
                                    <m:t> −</m:t>
                                  </m:r>
                                  <m:acc>
                                    <m:accPr>
                                      <m:chr m:val="̂"/>
                                      <m:ctrlPr>
                                        <a:rPr lang="en-US" i="1">
                                          <a:solidFill>
                                            <a:prstClr val="black"/>
                                          </a:solidFill>
                                          <a:latin typeface="Cambria Math" panose="02040503050406030204" pitchFamily="18" charset="0"/>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𝑖</m:t>
                                          </m:r>
                                        </m:sub>
                                      </m:sSub>
                                    </m:e>
                                  </m:acc>
                                  <m:r>
                                    <a:rPr lang="en-US" i="1">
                                      <a:solidFill>
                                        <a:prstClr val="black"/>
                                      </a:solidFill>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a:p>
                <a:pPr marL="0" indent="0">
                  <a:buNone/>
                </a:pPr>
                <a:r>
                  <a:rPr lang="en-US" dirty="0"/>
                  <a:t>4. Coefficient of Determination (R2)</a:t>
                </a:r>
              </a:p>
            </p:txBody>
          </p:sp>
        </mc:Choice>
        <mc:Fallback>
          <p:sp>
            <p:nvSpPr>
              <p:cNvPr id="3" name="内容占位符 2">
                <a:extLst>
                  <a:ext uri="{FF2B5EF4-FFF2-40B4-BE49-F238E27FC236}">
                    <a16:creationId xmlns:a16="http://schemas.microsoft.com/office/drawing/2014/main" id="{8346FA83-C277-4A24-8CF7-D526F50AFC32}"/>
                  </a:ext>
                </a:extLst>
              </p:cNvPr>
              <p:cNvSpPr>
                <a:spLocks noGrp="1" noRot="1" noChangeAspect="1" noMove="1" noResize="1" noEditPoints="1" noAdjustHandles="1" noChangeArrowheads="1" noChangeShapeType="1" noTextEdit="1"/>
              </p:cNvSpPr>
              <p:nvPr>
                <p:ph idx="1"/>
              </p:nvPr>
            </p:nvSpPr>
            <p:spPr>
              <a:xfrm>
                <a:off x="838200" y="1535084"/>
                <a:ext cx="10515600" cy="4351338"/>
              </a:xfrm>
              <a:blipFill>
                <a:blip r:embed="rId2"/>
                <a:stretch>
                  <a:fillRect l="-754" t="-294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6DE8AC9E-0AF4-43EA-82DD-5A49EC20BB27}"/>
              </a:ext>
            </a:extLst>
          </p:cNvPr>
          <p:cNvSpPr>
            <a:spLocks noGrp="1"/>
          </p:cNvSpPr>
          <p:nvPr>
            <p:ph type="sldNum" sz="quarter" idx="12"/>
          </p:nvPr>
        </p:nvSpPr>
        <p:spPr/>
        <p:txBody>
          <a:bodyPr/>
          <a:lstStyle/>
          <a:p>
            <a:fld id="{C6AABF22-AD10-402F-ACF8-A0868F897385}" type="slidenum">
              <a:rPr lang="en-US" smtClean="0"/>
              <a:t>10</a:t>
            </a:fld>
            <a:endParaRPr lang="en-US"/>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EB5D4917-70C9-4BDB-B17C-6C323A65B814}"/>
                  </a:ext>
                </a:extLst>
              </p:cNvPr>
              <p:cNvSpPr/>
              <p:nvPr/>
            </p:nvSpPr>
            <p:spPr>
              <a:xfrm>
                <a:off x="4340423" y="5616364"/>
                <a:ext cx="3511154" cy="110511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400" i="1"/>
                          </m:ctrlPr>
                        </m:sSupPr>
                        <m:e>
                          <m:r>
                            <a:rPr lang="en-US" sz="2400" i="1"/>
                            <m:t>𝑅</m:t>
                          </m:r>
                        </m:e>
                        <m:sup>
                          <m:r>
                            <a:rPr lang="en-US" sz="2400" i="1"/>
                            <m:t>2</m:t>
                          </m:r>
                        </m:sup>
                      </m:sSup>
                      <m:r>
                        <a:rPr lang="en-US" sz="2400" i="1"/>
                        <m:t>=1−</m:t>
                      </m:r>
                      <m:f>
                        <m:fPr>
                          <m:ctrlPr>
                            <a:rPr lang="en-US" sz="2400" i="1"/>
                          </m:ctrlPr>
                        </m:fPr>
                        <m:num>
                          <m:nary>
                            <m:naryPr>
                              <m:chr m:val="∑"/>
                              <m:limLoc m:val="undOvr"/>
                              <m:grow m:val="on"/>
                              <m:ctrlPr>
                                <a:rPr lang="en-US" sz="2400" i="1"/>
                              </m:ctrlPr>
                            </m:naryPr>
                            <m:sub>
                              <m:r>
                                <a:rPr lang="en-US" sz="2400" i="1"/>
                                <m:t>𝑖</m:t>
                              </m:r>
                              <m:r>
                                <a:rPr lang="en-US" sz="2400" i="1"/>
                                <m:t>=1</m:t>
                              </m:r>
                            </m:sub>
                            <m:sup>
                              <m:r>
                                <a:rPr lang="en-US" sz="2400" i="1"/>
                                <m:t>𝑛</m:t>
                              </m:r>
                            </m:sup>
                            <m:e>
                              <m:sSup>
                                <m:sSupPr>
                                  <m:ctrlPr>
                                    <a:rPr lang="en-US" sz="2400" i="1"/>
                                  </m:ctrlPr>
                                </m:sSupPr>
                                <m:e>
                                  <m:r>
                                    <a:rPr lang="en-US" sz="2400" i="1"/>
                                    <m:t>(</m:t>
                                  </m:r>
                                  <m:sSub>
                                    <m:sSubPr>
                                      <m:ctrlPr>
                                        <a:rPr lang="en-US" sz="2400" i="1"/>
                                      </m:ctrlPr>
                                    </m:sSubPr>
                                    <m:e>
                                      <m:r>
                                        <a:rPr lang="en-US" sz="2400" i="1"/>
                                        <m:t>𝑦</m:t>
                                      </m:r>
                                    </m:e>
                                    <m:sub>
                                      <m:r>
                                        <a:rPr lang="en-US" sz="2400" i="1"/>
                                        <m:t>𝑖</m:t>
                                      </m:r>
                                    </m:sub>
                                  </m:sSub>
                                  <m:r>
                                    <a:rPr lang="en-US" sz="2400" i="1"/>
                                    <m:t>−</m:t>
                                  </m:r>
                                  <m:sSub>
                                    <m:sSubPr>
                                      <m:ctrlPr>
                                        <a:rPr lang="en-US" sz="2400" i="1"/>
                                      </m:ctrlPr>
                                    </m:sSubPr>
                                    <m:e>
                                      <m:acc>
                                        <m:accPr>
                                          <m:chr m:val="̂"/>
                                          <m:ctrlPr>
                                            <a:rPr lang="en-US" sz="2400" i="1"/>
                                          </m:ctrlPr>
                                        </m:accPr>
                                        <m:e>
                                          <m:r>
                                            <m:rPr>
                                              <m:sty m:val="p"/>
                                            </m:rPr>
                                            <a:rPr lang="en-US" sz="2400"/>
                                            <m:t>y</m:t>
                                          </m:r>
                                        </m:e>
                                      </m:acc>
                                    </m:e>
                                    <m:sub>
                                      <m:r>
                                        <a:rPr lang="en-US" sz="2400" i="1"/>
                                        <m:t>𝑖</m:t>
                                      </m:r>
                                    </m:sub>
                                  </m:sSub>
                                  <m:r>
                                    <a:rPr lang="en-US" sz="2400" i="1"/>
                                    <m:t>)</m:t>
                                  </m:r>
                                </m:e>
                                <m:sup>
                                  <m:r>
                                    <a:rPr lang="en-US" sz="2400" i="1"/>
                                    <m:t>2</m:t>
                                  </m:r>
                                </m:sup>
                              </m:sSup>
                            </m:e>
                          </m:nary>
                        </m:num>
                        <m:den>
                          <m:nary>
                            <m:naryPr>
                              <m:chr m:val="∑"/>
                              <m:limLoc m:val="undOvr"/>
                              <m:grow m:val="on"/>
                              <m:ctrlPr>
                                <a:rPr lang="en-US" sz="2400" i="1"/>
                              </m:ctrlPr>
                            </m:naryPr>
                            <m:sub>
                              <m:r>
                                <a:rPr lang="en-US" sz="2400" i="1"/>
                                <m:t>𝑖</m:t>
                              </m:r>
                              <m:r>
                                <a:rPr lang="en-US" sz="2400" i="1"/>
                                <m:t>=1</m:t>
                              </m:r>
                            </m:sub>
                            <m:sup>
                              <m:r>
                                <a:rPr lang="en-US" sz="2400" i="1"/>
                                <m:t>𝑛</m:t>
                              </m:r>
                            </m:sup>
                            <m:e>
                              <m:sSup>
                                <m:sSupPr>
                                  <m:ctrlPr>
                                    <a:rPr lang="en-US" sz="2400" i="1"/>
                                  </m:ctrlPr>
                                </m:sSupPr>
                                <m:e>
                                  <m:r>
                                    <a:rPr lang="en-US" sz="2400" i="1"/>
                                    <m:t>(</m:t>
                                  </m:r>
                                  <m:sSub>
                                    <m:sSubPr>
                                      <m:ctrlPr>
                                        <a:rPr lang="en-US" sz="2400" i="1"/>
                                      </m:ctrlPr>
                                    </m:sSubPr>
                                    <m:e>
                                      <m:r>
                                        <a:rPr lang="en-US" sz="2400" i="1"/>
                                        <m:t>𝑦</m:t>
                                      </m:r>
                                    </m:e>
                                    <m:sub>
                                      <m:r>
                                        <a:rPr lang="en-US" sz="2400" i="1"/>
                                        <m:t>𝑖</m:t>
                                      </m:r>
                                    </m:sub>
                                  </m:sSub>
                                  <m:r>
                                    <a:rPr lang="en-US" sz="2400" i="1"/>
                                    <m:t>−</m:t>
                                  </m:r>
                                  <m:bar>
                                    <m:barPr>
                                      <m:pos m:val="top"/>
                                      <m:ctrlPr>
                                        <a:rPr lang="en-US" sz="2400" i="1"/>
                                      </m:ctrlPr>
                                    </m:barPr>
                                    <m:e>
                                      <m:r>
                                        <a:rPr lang="en-US" sz="2400" i="1"/>
                                        <m:t>𝑦</m:t>
                                      </m:r>
                                    </m:e>
                                  </m:bar>
                                  <m:r>
                                    <a:rPr lang="en-US" sz="2400" i="1"/>
                                    <m:t>)</m:t>
                                  </m:r>
                                </m:e>
                                <m:sup>
                                  <m:r>
                                    <a:rPr lang="en-US" sz="2400" i="1"/>
                                    <m:t>2</m:t>
                                  </m:r>
                                </m:sup>
                              </m:sSup>
                            </m:e>
                          </m:nary>
                        </m:den>
                      </m:f>
                    </m:oMath>
                  </m:oMathPara>
                </a14:m>
                <a:endParaRPr lang="en-US" dirty="0"/>
              </a:p>
            </p:txBody>
          </p:sp>
        </mc:Choice>
        <mc:Fallback>
          <p:sp>
            <p:nvSpPr>
              <p:cNvPr id="5" name="矩形 4">
                <a:extLst>
                  <a:ext uri="{FF2B5EF4-FFF2-40B4-BE49-F238E27FC236}">
                    <a16:creationId xmlns:a16="http://schemas.microsoft.com/office/drawing/2014/main" id="{EB5D4917-70C9-4BDB-B17C-6C323A65B814}"/>
                  </a:ext>
                </a:extLst>
              </p:cNvPr>
              <p:cNvSpPr>
                <a:spLocks noRot="1" noChangeAspect="1" noMove="1" noResize="1" noEditPoints="1" noAdjustHandles="1" noChangeArrowheads="1" noChangeShapeType="1" noTextEdit="1"/>
              </p:cNvSpPr>
              <p:nvPr/>
            </p:nvSpPr>
            <p:spPr>
              <a:xfrm>
                <a:off x="4340423" y="5616364"/>
                <a:ext cx="3511154" cy="110511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096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75CBE-2CC5-434C-BB02-4A2F4F26B3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Models</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76E9883-0FD8-4DEF-A36D-7A8D37B9AF91}"/>
                  </a:ext>
                </a:extLst>
              </p:cNvPr>
              <p:cNvSpPr>
                <a:spLocks noGrp="1"/>
              </p:cNvSpPr>
              <p:nvPr>
                <p:ph idx="1"/>
              </p:nvPr>
            </p:nvSpPr>
            <p:spPr>
              <a:xfrm>
                <a:off x="838200" y="1585928"/>
                <a:ext cx="10515600" cy="4351338"/>
              </a:xfrm>
            </p:spPr>
            <p:txBody>
              <a:bodyPr/>
              <a:lstStyle/>
              <a:p>
                <a:r>
                  <a:rPr lang="en-US" dirty="0"/>
                  <a:t>Baseline Model: Linear Regression</a:t>
                </a:r>
              </a:p>
              <a:p>
                <a:r>
                  <a:rPr lang="en-US" dirty="0"/>
                  <a:t>Linear Support Vector Regression </a:t>
                </a:r>
              </a:p>
              <a:p>
                <a:r>
                  <a:rPr lang="en-US" dirty="0"/>
                  <a:t>Stochastic Gradient Descent Regression:</a:t>
                </a:r>
              </a:p>
              <a:p>
                <a:pPr lvl="1"/>
                <a:r>
                  <a:rPr lang="en-US" dirty="0"/>
                  <a:t>Similar to linear regression, but each time use one sample for gradient descent</a:t>
                </a:r>
              </a:p>
              <a:p>
                <a:r>
                  <a:rPr lang="en-US" dirty="0"/>
                  <a:t>Ridge Regression [5]</a:t>
                </a:r>
              </a:p>
              <a:p>
                <a:pPr lvl="1"/>
                <a:r>
                  <a:rPr lang="en-US" dirty="0"/>
                  <a:t>By adding L2-regularazation term to Linear Regression objective function and use Least-square method to solve.</a:t>
                </a:r>
              </a:p>
              <a:p>
                <a:pPr marL="457200" lvl="1" indent="0">
                  <a:buNone/>
                </a:pPr>
                <a14:m>
                  <m:oMathPara xmlns:m="http://schemas.openxmlformats.org/officeDocument/2006/math">
                    <m:oMathParaPr>
                      <m:jc m:val="centerGroup"/>
                    </m:oMathParaPr>
                    <m:oMath xmlns:m="http://schemas.openxmlformats.org/officeDocument/2006/math">
                      <m:r>
                        <a:rPr lang="en-US" i="1"/>
                        <m:t>𝜃</m:t>
                      </m:r>
                      <m:r>
                        <a:rPr lang="en-US" i="1"/>
                        <m:t>(</m:t>
                      </m:r>
                      <m:r>
                        <a:rPr lang="en-US" i="1"/>
                        <m:t>𝛼</m:t>
                      </m:r>
                      <m:r>
                        <a:rPr lang="en-US" i="1"/>
                        <m:t>)=</m:t>
                      </m:r>
                      <m:sSup>
                        <m:sSupPr>
                          <m:ctrlPr>
                            <a:rPr lang="en-US" i="1"/>
                          </m:ctrlPr>
                        </m:sSupPr>
                        <m:e>
                          <m:r>
                            <a:rPr lang="en-US" i="1"/>
                            <m:t>(</m:t>
                          </m:r>
                          <m:sSup>
                            <m:sSupPr>
                              <m:ctrlPr>
                                <a:rPr lang="en-US" i="1"/>
                              </m:ctrlPr>
                            </m:sSupPr>
                            <m:e>
                              <m:r>
                                <a:rPr lang="en-US" i="1"/>
                                <m:t>𝑋</m:t>
                              </m:r>
                            </m:e>
                            <m:sup>
                              <m:r>
                                <a:rPr lang="en-US" i="1"/>
                                <m:t>𝑇</m:t>
                              </m:r>
                            </m:sup>
                          </m:sSup>
                          <m:r>
                            <a:rPr lang="en-US" i="1"/>
                            <m:t>𝑋</m:t>
                          </m:r>
                          <m:r>
                            <a:rPr lang="en-US" i="1"/>
                            <m:t>+</m:t>
                          </m:r>
                          <m:r>
                            <a:rPr lang="en-US" i="1"/>
                            <m:t>𝛼</m:t>
                          </m:r>
                          <m:r>
                            <a:rPr lang="en-US" i="1"/>
                            <m:t>𝐼</m:t>
                          </m:r>
                          <m:r>
                            <a:rPr lang="en-US" i="1"/>
                            <m:t>)</m:t>
                          </m:r>
                        </m:e>
                        <m:sup>
                          <m:r>
                            <a:rPr lang="en-US" i="1"/>
                            <m:t>−1</m:t>
                          </m:r>
                        </m:sup>
                      </m:sSup>
                      <m:sSup>
                        <m:sSupPr>
                          <m:ctrlPr>
                            <a:rPr lang="en-US" i="1"/>
                          </m:ctrlPr>
                        </m:sSupPr>
                        <m:e>
                          <m:r>
                            <a:rPr lang="en-US" i="1"/>
                            <m:t>𝑋</m:t>
                          </m:r>
                        </m:e>
                        <m:sup>
                          <m:r>
                            <a:rPr lang="en-US" i="1"/>
                            <m:t>𝑇</m:t>
                          </m:r>
                        </m:sup>
                      </m:sSup>
                      <m:r>
                        <a:rPr lang="en-US" i="1"/>
                        <m:t>𝑦</m:t>
                      </m:r>
                    </m:oMath>
                  </m:oMathPara>
                </a14:m>
                <a:endParaRPr lang="en-US" dirty="0"/>
              </a:p>
              <a:p>
                <a:pPr lvl="1"/>
                <a:r>
                  <a:rPr lang="en-US" dirty="0"/>
                  <a:t>Avoid Multicollinearity </a:t>
                </a:r>
              </a:p>
              <a:p>
                <a:endParaRPr lang="en-US" dirty="0"/>
              </a:p>
            </p:txBody>
          </p:sp>
        </mc:Choice>
        <mc:Fallback>
          <p:sp>
            <p:nvSpPr>
              <p:cNvPr id="3" name="内容占位符 2">
                <a:extLst>
                  <a:ext uri="{FF2B5EF4-FFF2-40B4-BE49-F238E27FC236}">
                    <a16:creationId xmlns:a16="http://schemas.microsoft.com/office/drawing/2014/main" id="{776E9883-0FD8-4DEF-A36D-7A8D37B9AF91}"/>
                  </a:ext>
                </a:extLst>
              </p:cNvPr>
              <p:cNvSpPr>
                <a:spLocks noGrp="1" noRot="1" noChangeAspect="1" noMove="1" noResize="1" noEditPoints="1" noAdjustHandles="1" noChangeArrowheads="1" noChangeShapeType="1" noTextEdit="1"/>
              </p:cNvSpPr>
              <p:nvPr>
                <p:ph idx="1"/>
              </p:nvPr>
            </p:nvSpPr>
            <p:spPr>
              <a:xfrm>
                <a:off x="838200" y="1585928"/>
                <a:ext cx="10515600" cy="4351338"/>
              </a:xfrm>
              <a:blipFill>
                <a:blip r:embed="rId2"/>
                <a:stretch>
                  <a:fillRect l="-1043" t="-2241" r="-11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270612C2-266B-44F0-B7CC-C9EBBC6AFE52}"/>
              </a:ext>
            </a:extLst>
          </p:cNvPr>
          <p:cNvSpPr>
            <a:spLocks noGrp="1"/>
          </p:cNvSpPr>
          <p:nvPr>
            <p:ph type="sldNum" sz="quarter" idx="12"/>
          </p:nvPr>
        </p:nvSpPr>
        <p:spPr/>
        <p:txBody>
          <a:bodyPr/>
          <a:lstStyle/>
          <a:p>
            <a:fld id="{C6AABF22-AD10-402F-ACF8-A0868F897385}" type="slidenum">
              <a:rPr lang="en-US" smtClean="0"/>
              <a:t>11</a:t>
            </a:fld>
            <a:endParaRPr lang="en-US"/>
          </a:p>
        </p:txBody>
      </p:sp>
    </p:spTree>
    <p:extLst>
      <p:ext uri="{BB962C8B-B14F-4D97-AF65-F5344CB8AC3E}">
        <p14:creationId xmlns:p14="http://schemas.microsoft.com/office/powerpoint/2010/main" val="334771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EFC08-0D98-4077-B047-CF10FBF868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Linear Models</a:t>
            </a:r>
          </a:p>
        </p:txBody>
      </p:sp>
      <p:sp>
        <p:nvSpPr>
          <p:cNvPr id="3" name="内容占位符 2">
            <a:extLst>
              <a:ext uri="{FF2B5EF4-FFF2-40B4-BE49-F238E27FC236}">
                <a16:creationId xmlns:a16="http://schemas.microsoft.com/office/drawing/2014/main" id="{F3A4DD6F-F139-4ECD-8968-5E347385A6B9}"/>
              </a:ext>
            </a:extLst>
          </p:cNvPr>
          <p:cNvSpPr>
            <a:spLocks noGrp="1"/>
          </p:cNvSpPr>
          <p:nvPr>
            <p:ph idx="1"/>
          </p:nvPr>
        </p:nvSpPr>
        <p:spPr>
          <a:xfrm>
            <a:off x="838200" y="1612561"/>
            <a:ext cx="10515600" cy="4351338"/>
          </a:xfrm>
        </p:spPr>
        <p:txBody>
          <a:bodyPr/>
          <a:lstStyle/>
          <a:p>
            <a:r>
              <a:rPr lang="en-US" dirty="0"/>
              <a:t>Results</a:t>
            </a:r>
          </a:p>
          <a:p>
            <a:endParaRPr lang="en-US" dirty="0"/>
          </a:p>
          <a:p>
            <a:endParaRPr lang="en-US" dirty="0"/>
          </a:p>
        </p:txBody>
      </p:sp>
      <p:sp>
        <p:nvSpPr>
          <p:cNvPr id="4" name="灯片编号占位符 3">
            <a:extLst>
              <a:ext uri="{FF2B5EF4-FFF2-40B4-BE49-F238E27FC236}">
                <a16:creationId xmlns:a16="http://schemas.microsoft.com/office/drawing/2014/main" id="{573ED0CE-CC66-47FB-86C9-71B1E385BC94}"/>
              </a:ext>
            </a:extLst>
          </p:cNvPr>
          <p:cNvSpPr>
            <a:spLocks noGrp="1"/>
          </p:cNvSpPr>
          <p:nvPr>
            <p:ph type="sldNum" sz="quarter" idx="12"/>
          </p:nvPr>
        </p:nvSpPr>
        <p:spPr/>
        <p:txBody>
          <a:bodyPr/>
          <a:lstStyle/>
          <a:p>
            <a:fld id="{C6AABF22-AD10-402F-ACF8-A0868F897385}" type="slidenum">
              <a:rPr lang="en-US" smtClean="0"/>
              <a:t>12</a:t>
            </a:fld>
            <a:endParaRPr lang="en-US"/>
          </a:p>
        </p:txBody>
      </p:sp>
      <p:graphicFrame>
        <p:nvGraphicFramePr>
          <p:cNvPr id="8" name="对象 7">
            <a:extLst>
              <a:ext uri="{FF2B5EF4-FFF2-40B4-BE49-F238E27FC236}">
                <a16:creationId xmlns:a16="http://schemas.microsoft.com/office/drawing/2014/main" id="{F43B70EC-B7B9-4201-9D0C-12FF08366F6A}"/>
              </a:ext>
            </a:extLst>
          </p:cNvPr>
          <p:cNvGraphicFramePr>
            <a:graphicFrameLocks noChangeAspect="1"/>
          </p:cNvGraphicFramePr>
          <p:nvPr>
            <p:extLst>
              <p:ext uri="{D42A27DB-BD31-4B8C-83A1-F6EECF244321}">
                <p14:modId xmlns:p14="http://schemas.microsoft.com/office/powerpoint/2010/main" val="1037832357"/>
              </p:ext>
            </p:extLst>
          </p:nvPr>
        </p:nvGraphicFramePr>
        <p:xfrm>
          <a:off x="1079138" y="2726346"/>
          <a:ext cx="4895434" cy="2210308"/>
        </p:xfrm>
        <a:graphic>
          <a:graphicData uri="http://schemas.openxmlformats.org/presentationml/2006/ole">
            <mc:AlternateContent xmlns:mc="http://schemas.openxmlformats.org/markup-compatibility/2006">
              <mc:Choice xmlns:v="urn:schemas-microsoft-com:vml" Requires="v">
                <p:oleObj spid="_x0000_s1075" name="Worksheet" r:id="rId3" imgW="3550849" imgH="922224" progId="Excel.Sheet.12">
                  <p:embed/>
                </p:oleObj>
              </mc:Choice>
              <mc:Fallback>
                <p:oleObj name="Worksheet" r:id="rId3" imgW="3550849" imgH="922224" progId="Excel.Sheet.12">
                  <p:embed/>
                  <p:pic>
                    <p:nvPicPr>
                      <p:cNvPr id="0" name=""/>
                      <p:cNvPicPr/>
                      <p:nvPr/>
                    </p:nvPicPr>
                    <p:blipFill>
                      <a:blip r:embed="rId4"/>
                      <a:stretch>
                        <a:fillRect/>
                      </a:stretch>
                    </p:blipFill>
                    <p:spPr>
                      <a:xfrm>
                        <a:off x="1079138" y="2726346"/>
                        <a:ext cx="4895434" cy="2210308"/>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97CFB4F2-2B5C-45B9-95FA-7E8FD9876AE6}"/>
              </a:ext>
            </a:extLst>
          </p:cNvPr>
          <p:cNvSpPr txBox="1"/>
          <p:nvPr/>
        </p:nvSpPr>
        <p:spPr>
          <a:xfrm>
            <a:off x="2361359" y="5060773"/>
            <a:ext cx="2796466" cy="369332"/>
          </a:xfrm>
          <a:prstGeom prst="rect">
            <a:avLst/>
          </a:prstGeom>
          <a:noFill/>
        </p:spPr>
        <p:txBody>
          <a:bodyPr wrap="square" rtlCol="0">
            <a:spAutoFit/>
          </a:bodyPr>
          <a:lstStyle/>
          <a:p>
            <a:r>
              <a:rPr lang="en-US" dirty="0"/>
              <a:t>Scores for Training Set</a:t>
            </a:r>
          </a:p>
        </p:txBody>
      </p:sp>
      <p:graphicFrame>
        <p:nvGraphicFramePr>
          <p:cNvPr id="10" name="对象 9">
            <a:extLst>
              <a:ext uri="{FF2B5EF4-FFF2-40B4-BE49-F238E27FC236}">
                <a16:creationId xmlns:a16="http://schemas.microsoft.com/office/drawing/2014/main" id="{9FDBCB9D-4927-48FA-B013-22D4EF984DEA}"/>
              </a:ext>
            </a:extLst>
          </p:cNvPr>
          <p:cNvGraphicFramePr>
            <a:graphicFrameLocks noChangeAspect="1"/>
          </p:cNvGraphicFramePr>
          <p:nvPr>
            <p:extLst>
              <p:ext uri="{D42A27DB-BD31-4B8C-83A1-F6EECF244321}">
                <p14:modId xmlns:p14="http://schemas.microsoft.com/office/powerpoint/2010/main" val="1689916405"/>
              </p:ext>
            </p:extLst>
          </p:nvPr>
        </p:nvGraphicFramePr>
        <p:xfrm>
          <a:off x="6421992" y="2753649"/>
          <a:ext cx="5080948" cy="2130085"/>
        </p:xfrm>
        <a:graphic>
          <a:graphicData uri="http://schemas.openxmlformats.org/presentationml/2006/ole">
            <mc:AlternateContent xmlns:mc="http://schemas.openxmlformats.org/markup-compatibility/2006">
              <mc:Choice xmlns:v="urn:schemas-microsoft-com:vml" Requires="v">
                <p:oleObj spid="_x0000_s1076" name="Worksheet" r:id="rId5" imgW="3535538" imgH="922224" progId="Excel.Sheet.12">
                  <p:embed/>
                </p:oleObj>
              </mc:Choice>
              <mc:Fallback>
                <p:oleObj name="Worksheet" r:id="rId5" imgW="3535538" imgH="922224" progId="Excel.Sheet.12">
                  <p:embed/>
                  <p:pic>
                    <p:nvPicPr>
                      <p:cNvPr id="0" name=""/>
                      <p:cNvPicPr/>
                      <p:nvPr/>
                    </p:nvPicPr>
                    <p:blipFill>
                      <a:blip r:embed="rId6"/>
                      <a:stretch>
                        <a:fillRect/>
                      </a:stretch>
                    </p:blipFill>
                    <p:spPr>
                      <a:xfrm>
                        <a:off x="6421992" y="2753649"/>
                        <a:ext cx="5080948" cy="2130085"/>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EA32284A-82CF-4C4E-B845-35BE16E41D3E}"/>
              </a:ext>
            </a:extLst>
          </p:cNvPr>
          <p:cNvSpPr txBox="1"/>
          <p:nvPr/>
        </p:nvSpPr>
        <p:spPr>
          <a:xfrm>
            <a:off x="7961626" y="5088076"/>
            <a:ext cx="2796466" cy="369332"/>
          </a:xfrm>
          <a:prstGeom prst="rect">
            <a:avLst/>
          </a:prstGeom>
          <a:noFill/>
        </p:spPr>
        <p:txBody>
          <a:bodyPr wrap="square" rtlCol="0">
            <a:spAutoFit/>
          </a:bodyPr>
          <a:lstStyle/>
          <a:p>
            <a:r>
              <a:rPr lang="en-US" dirty="0"/>
              <a:t>Scores for Testing Set</a:t>
            </a:r>
          </a:p>
        </p:txBody>
      </p:sp>
    </p:spTree>
    <p:extLst>
      <p:ext uri="{BB962C8B-B14F-4D97-AF65-F5344CB8AC3E}">
        <p14:creationId xmlns:p14="http://schemas.microsoft.com/office/powerpoint/2010/main" val="74981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9EE71-503B-4FEA-B4EF-836442984C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Neural Network</a:t>
            </a:r>
          </a:p>
        </p:txBody>
      </p:sp>
      <p:sp>
        <p:nvSpPr>
          <p:cNvPr id="3" name="内容占位符 2">
            <a:extLst>
              <a:ext uri="{FF2B5EF4-FFF2-40B4-BE49-F238E27FC236}">
                <a16:creationId xmlns:a16="http://schemas.microsoft.com/office/drawing/2014/main" id="{5EB135FC-F260-4435-92F3-6CDFE0FE8525}"/>
              </a:ext>
            </a:extLst>
          </p:cNvPr>
          <p:cNvSpPr>
            <a:spLocks noGrp="1"/>
          </p:cNvSpPr>
          <p:nvPr>
            <p:ph idx="1"/>
          </p:nvPr>
        </p:nvSpPr>
        <p:spPr/>
        <p:txBody>
          <a:bodyPr/>
          <a:lstStyle/>
          <a:p>
            <a:r>
              <a:rPr lang="en-US" dirty="0"/>
              <a:t>Multiple Layer Perceptron Regressor</a:t>
            </a:r>
          </a:p>
          <a:p>
            <a:pPr lvl="1"/>
            <a:r>
              <a:rPr lang="en-US" dirty="0"/>
              <a:t>Similar with Linear Regression, with slightly difference by using activation functions instead of just output the results.</a:t>
            </a:r>
          </a:p>
          <a:p>
            <a:r>
              <a:rPr lang="en-US" dirty="0"/>
              <a:t>By using grid search method for training 70 minutes, get the following parameters:</a:t>
            </a:r>
          </a:p>
          <a:p>
            <a:endParaRPr lang="en-US" dirty="0"/>
          </a:p>
        </p:txBody>
      </p:sp>
      <p:sp>
        <p:nvSpPr>
          <p:cNvPr id="4" name="灯片编号占位符 3">
            <a:extLst>
              <a:ext uri="{FF2B5EF4-FFF2-40B4-BE49-F238E27FC236}">
                <a16:creationId xmlns:a16="http://schemas.microsoft.com/office/drawing/2014/main" id="{E7559F23-2CCE-45AD-BF37-329C7008B93C}"/>
              </a:ext>
            </a:extLst>
          </p:cNvPr>
          <p:cNvSpPr>
            <a:spLocks noGrp="1"/>
          </p:cNvSpPr>
          <p:nvPr>
            <p:ph type="sldNum" sz="quarter" idx="12"/>
          </p:nvPr>
        </p:nvSpPr>
        <p:spPr/>
        <p:txBody>
          <a:bodyPr/>
          <a:lstStyle/>
          <a:p>
            <a:fld id="{C6AABF22-AD10-402F-ACF8-A0868F897385}" type="slidenum">
              <a:rPr lang="en-US" smtClean="0"/>
              <a:t>13</a:t>
            </a:fld>
            <a:endParaRPr lang="en-US"/>
          </a:p>
        </p:txBody>
      </p:sp>
      <p:pic>
        <p:nvPicPr>
          <p:cNvPr id="5" name="图片 4">
            <a:extLst>
              <a:ext uri="{FF2B5EF4-FFF2-40B4-BE49-F238E27FC236}">
                <a16:creationId xmlns:a16="http://schemas.microsoft.com/office/drawing/2014/main" id="{2FD4E6C4-157F-4801-AA43-84B50B4F12D5}"/>
              </a:ext>
            </a:extLst>
          </p:cNvPr>
          <p:cNvPicPr>
            <a:picLocks noChangeAspect="1"/>
          </p:cNvPicPr>
          <p:nvPr/>
        </p:nvPicPr>
        <p:blipFill rotWithShape="1">
          <a:blip r:embed="rId3"/>
          <a:srcRect t="7518" b="4140"/>
          <a:stretch/>
        </p:blipFill>
        <p:spPr>
          <a:xfrm>
            <a:off x="904041" y="4119239"/>
            <a:ext cx="3001393" cy="2485747"/>
          </a:xfrm>
          <a:prstGeom prst="rect">
            <a:avLst/>
          </a:prstGeom>
        </p:spPr>
      </p:pic>
      <p:graphicFrame>
        <p:nvGraphicFramePr>
          <p:cNvPr id="6" name="对象 5">
            <a:extLst>
              <a:ext uri="{FF2B5EF4-FFF2-40B4-BE49-F238E27FC236}">
                <a16:creationId xmlns:a16="http://schemas.microsoft.com/office/drawing/2014/main" id="{3764A84D-4F8C-48DE-9F4B-6D364939B4D4}"/>
              </a:ext>
            </a:extLst>
          </p:cNvPr>
          <p:cNvGraphicFramePr>
            <a:graphicFrameLocks noChangeAspect="1"/>
          </p:cNvGraphicFramePr>
          <p:nvPr>
            <p:extLst>
              <p:ext uri="{D42A27DB-BD31-4B8C-83A1-F6EECF244321}">
                <p14:modId xmlns:p14="http://schemas.microsoft.com/office/powerpoint/2010/main" val="3292728303"/>
              </p:ext>
            </p:extLst>
          </p:nvPr>
        </p:nvGraphicFramePr>
        <p:xfrm>
          <a:off x="6011966" y="4737762"/>
          <a:ext cx="4549204" cy="751441"/>
        </p:xfrm>
        <a:graphic>
          <a:graphicData uri="http://schemas.openxmlformats.org/presentationml/2006/ole">
            <mc:AlternateContent xmlns:mc="http://schemas.openxmlformats.org/markup-compatibility/2006">
              <mc:Choice xmlns:v="urn:schemas-microsoft-com:vml" Requires="v">
                <p:oleObj spid="_x0000_s2122" name="Worksheet" r:id="rId4" imgW="3550849" imgH="190469" progId="Excel.Sheet.12">
                  <p:embed/>
                </p:oleObj>
              </mc:Choice>
              <mc:Fallback>
                <p:oleObj name="Worksheet" r:id="rId4" imgW="3550849" imgH="190469" progId="Excel.Sheet.12">
                  <p:embed/>
                  <p:pic>
                    <p:nvPicPr>
                      <p:cNvPr id="0" name=""/>
                      <p:cNvPicPr/>
                      <p:nvPr/>
                    </p:nvPicPr>
                    <p:blipFill>
                      <a:blip r:embed="rId5"/>
                      <a:stretch>
                        <a:fillRect/>
                      </a:stretch>
                    </p:blipFill>
                    <p:spPr>
                      <a:xfrm>
                        <a:off x="6011966" y="4737762"/>
                        <a:ext cx="4549204" cy="75144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47A3A9D-888C-4720-AE30-5B8E08E6E3D7}"/>
              </a:ext>
            </a:extLst>
          </p:cNvPr>
          <p:cNvGraphicFramePr>
            <a:graphicFrameLocks noChangeAspect="1"/>
          </p:cNvGraphicFramePr>
          <p:nvPr>
            <p:extLst>
              <p:ext uri="{D42A27DB-BD31-4B8C-83A1-F6EECF244321}">
                <p14:modId xmlns:p14="http://schemas.microsoft.com/office/powerpoint/2010/main" val="1253785481"/>
              </p:ext>
            </p:extLst>
          </p:nvPr>
        </p:nvGraphicFramePr>
        <p:xfrm>
          <a:off x="6011966" y="5457363"/>
          <a:ext cx="4549204" cy="751441"/>
        </p:xfrm>
        <a:graphic>
          <a:graphicData uri="http://schemas.openxmlformats.org/presentationml/2006/ole">
            <mc:AlternateContent xmlns:mc="http://schemas.openxmlformats.org/markup-compatibility/2006">
              <mc:Choice xmlns:v="urn:schemas-microsoft-com:vml" Requires="v">
                <p:oleObj spid="_x0000_s2123" name="Worksheet" r:id="rId6" imgW="3535538" imgH="190469" progId="Excel.Sheet.12">
                  <p:embed/>
                </p:oleObj>
              </mc:Choice>
              <mc:Fallback>
                <p:oleObj name="Worksheet" r:id="rId6" imgW="3535538" imgH="190469" progId="Excel.Sheet.12">
                  <p:embed/>
                  <p:pic>
                    <p:nvPicPr>
                      <p:cNvPr id="0" name=""/>
                      <p:cNvPicPr/>
                      <p:nvPr/>
                    </p:nvPicPr>
                    <p:blipFill>
                      <a:blip r:embed="rId7"/>
                      <a:stretch>
                        <a:fillRect/>
                      </a:stretch>
                    </p:blipFill>
                    <p:spPr>
                      <a:xfrm>
                        <a:off x="6011966" y="5457363"/>
                        <a:ext cx="4549204" cy="75144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BDC57A0A-0B91-4AF0-82E1-8D50D312CFF4}"/>
              </a:ext>
            </a:extLst>
          </p:cNvPr>
          <p:cNvGraphicFramePr>
            <a:graphicFrameLocks noChangeAspect="1"/>
          </p:cNvGraphicFramePr>
          <p:nvPr>
            <p:extLst>
              <p:ext uri="{D42A27DB-BD31-4B8C-83A1-F6EECF244321}">
                <p14:modId xmlns:p14="http://schemas.microsoft.com/office/powerpoint/2010/main" val="3106251351"/>
              </p:ext>
            </p:extLst>
          </p:nvPr>
        </p:nvGraphicFramePr>
        <p:xfrm>
          <a:off x="6011966" y="4286773"/>
          <a:ext cx="4549204" cy="483586"/>
        </p:xfrm>
        <a:graphic>
          <a:graphicData uri="http://schemas.openxmlformats.org/presentationml/2006/ole">
            <mc:AlternateContent xmlns:mc="http://schemas.openxmlformats.org/markup-compatibility/2006">
              <mc:Choice xmlns:v="urn:schemas-microsoft-com:vml" Requires="v">
                <p:oleObj spid="_x0000_s2124" name="Worksheet" r:id="rId8" imgW="3535538" imgH="190469" progId="Excel.Sheet.12">
                  <p:embed/>
                </p:oleObj>
              </mc:Choice>
              <mc:Fallback>
                <p:oleObj name="Worksheet" r:id="rId8" imgW="3535538" imgH="190469" progId="Excel.Sheet.12">
                  <p:embed/>
                  <p:pic>
                    <p:nvPicPr>
                      <p:cNvPr id="0" name=""/>
                      <p:cNvPicPr/>
                      <p:nvPr/>
                    </p:nvPicPr>
                    <p:blipFill>
                      <a:blip r:embed="rId9"/>
                      <a:stretch>
                        <a:fillRect/>
                      </a:stretch>
                    </p:blipFill>
                    <p:spPr>
                      <a:xfrm>
                        <a:off x="6011966" y="4286773"/>
                        <a:ext cx="4549204" cy="483586"/>
                      </a:xfrm>
                      <a:prstGeom prst="rect">
                        <a:avLst/>
                      </a:prstGeom>
                    </p:spPr>
                  </p:pic>
                </p:oleObj>
              </mc:Fallback>
            </mc:AlternateContent>
          </a:graphicData>
        </a:graphic>
      </p:graphicFrame>
    </p:spTree>
    <p:extLst>
      <p:ext uri="{BB962C8B-B14F-4D97-AF65-F5344CB8AC3E}">
        <p14:creationId xmlns:p14="http://schemas.microsoft.com/office/powerpoint/2010/main" val="10796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D2B68-BB33-4231-822A-852FBB0345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Tree-based</a:t>
            </a:r>
            <a:r>
              <a:rPr lang="en-US" dirty="0"/>
              <a:t> </a:t>
            </a:r>
            <a:r>
              <a:rPr lang="en-US" dirty="0">
                <a:latin typeface="Times New Roman" panose="02020603050405020304" pitchFamily="18" charset="0"/>
                <a:cs typeface="Times New Roman" panose="02020603050405020304" pitchFamily="18" charset="0"/>
              </a:rPr>
              <a:t>Models</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95C821-282A-4330-A36C-97AD4E7C531B}"/>
                  </a:ext>
                </a:extLst>
              </p:cNvPr>
              <p:cNvSpPr>
                <a:spLocks noGrp="1"/>
              </p:cNvSpPr>
              <p:nvPr>
                <p:ph idx="1"/>
              </p:nvPr>
            </p:nvSpPr>
            <p:spPr/>
            <p:txBody>
              <a:bodyPr/>
              <a:lstStyle/>
              <a:p>
                <a:r>
                  <a:rPr lang="en-US" dirty="0"/>
                  <a:t>Decision Tree Regressor</a:t>
                </a:r>
              </a:p>
              <a:p>
                <a:pPr lvl="1"/>
                <a:r>
                  <a:rPr lang="en-US" dirty="0"/>
                  <a:t>Use Regression trees, each leaf node outputs a predicted values, which is generally the average output of the training set elements contained in the leaf.</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𝑎𝑣𝑒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𝑙𝑒𝑎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m:t>
                              </m:r>
                            </m:sub>
                          </m:sSub>
                        </m:e>
                      </m:d>
                    </m:oMath>
                  </m:oMathPara>
                </a14:m>
                <a:endParaRPr lang="en-US" b="0" dirty="0"/>
              </a:p>
              <a:p>
                <a:pPr lvl="1"/>
                <a:r>
                  <a:rPr lang="en-US" dirty="0"/>
                  <a:t>Instead of using entropy, using MSE as the criteria.</a:t>
                </a:r>
              </a:p>
              <a:p>
                <a:pPr lvl="1"/>
                <a:endParaRPr lang="en-US" dirty="0"/>
              </a:p>
              <a:p>
                <a:r>
                  <a:rPr lang="en-US" b="0" dirty="0"/>
                  <a:t>Random Forest Regressor</a:t>
                </a:r>
              </a:p>
              <a:p>
                <a:pPr lvl="1"/>
                <a:r>
                  <a:rPr lang="en-US" b="0" dirty="0"/>
                  <a:t>A bagging method of regression trees with bootstrapping the features</a:t>
                </a:r>
              </a:p>
            </p:txBody>
          </p:sp>
        </mc:Choice>
        <mc:Fallback>
          <p:sp>
            <p:nvSpPr>
              <p:cNvPr id="3" name="内容占位符 2">
                <a:extLst>
                  <a:ext uri="{FF2B5EF4-FFF2-40B4-BE49-F238E27FC236}">
                    <a16:creationId xmlns:a16="http://schemas.microsoft.com/office/drawing/2014/main" id="{5E95C821-282A-4330-A36C-97AD4E7C531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82604DC4-2CF4-4436-A4CA-C7F124F69B0D}"/>
              </a:ext>
            </a:extLst>
          </p:cNvPr>
          <p:cNvSpPr>
            <a:spLocks noGrp="1"/>
          </p:cNvSpPr>
          <p:nvPr>
            <p:ph type="sldNum" sz="quarter" idx="12"/>
          </p:nvPr>
        </p:nvSpPr>
        <p:spPr/>
        <p:txBody>
          <a:bodyPr/>
          <a:lstStyle/>
          <a:p>
            <a:fld id="{C6AABF22-AD10-402F-ACF8-A0868F897385}" type="slidenum">
              <a:rPr lang="en-US" smtClean="0"/>
              <a:t>14</a:t>
            </a:fld>
            <a:endParaRPr lang="en-US"/>
          </a:p>
        </p:txBody>
      </p:sp>
    </p:spTree>
    <p:extLst>
      <p:ext uri="{BB962C8B-B14F-4D97-AF65-F5344CB8AC3E}">
        <p14:creationId xmlns:p14="http://schemas.microsoft.com/office/powerpoint/2010/main" val="37414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B0974-9901-4130-B43E-076601B0E154}"/>
              </a:ext>
            </a:extLst>
          </p:cNvPr>
          <p:cNvSpPr>
            <a:spLocks noGrp="1"/>
          </p:cNvSpPr>
          <p:nvPr>
            <p:ph type="title"/>
          </p:nvPr>
        </p:nvSpPr>
        <p:spPr>
          <a:xfrm>
            <a:off x="785173" y="160945"/>
            <a:ext cx="10515600" cy="1325563"/>
          </a:xfrm>
        </p:spPr>
        <p:txBody>
          <a:bodyPr/>
          <a:lstStyle/>
          <a:p>
            <a:r>
              <a:rPr lang="en-US" dirty="0">
                <a:latin typeface="Times New Roman" panose="02020603050405020304" pitchFamily="18" charset="0"/>
                <a:cs typeface="Times New Roman" panose="02020603050405020304" pitchFamily="18" charset="0"/>
              </a:rPr>
              <a:t>Tree-based</a:t>
            </a:r>
            <a:r>
              <a:rPr lang="en-US" dirty="0"/>
              <a:t> </a:t>
            </a:r>
            <a:r>
              <a:rPr lang="en-US" dirty="0">
                <a:latin typeface="Times New Roman" panose="02020603050405020304" pitchFamily="18" charset="0"/>
                <a:cs typeface="Times New Roman" panose="02020603050405020304" pitchFamily="18" charset="0"/>
              </a:rPr>
              <a:t>Models</a:t>
            </a:r>
            <a:endParaRPr lang="en-US" dirty="0"/>
          </a:p>
        </p:txBody>
      </p:sp>
      <p:sp>
        <p:nvSpPr>
          <p:cNvPr id="4" name="灯片编号占位符 3">
            <a:extLst>
              <a:ext uri="{FF2B5EF4-FFF2-40B4-BE49-F238E27FC236}">
                <a16:creationId xmlns:a16="http://schemas.microsoft.com/office/drawing/2014/main" id="{50039B70-3472-4105-B177-06E0A3A3F1A3}"/>
              </a:ext>
            </a:extLst>
          </p:cNvPr>
          <p:cNvSpPr>
            <a:spLocks noGrp="1"/>
          </p:cNvSpPr>
          <p:nvPr>
            <p:ph type="sldNum" sz="quarter" idx="12"/>
          </p:nvPr>
        </p:nvSpPr>
        <p:spPr>
          <a:xfrm>
            <a:off x="9448800" y="6382983"/>
            <a:ext cx="2743200" cy="365125"/>
          </a:xfrm>
        </p:spPr>
        <p:txBody>
          <a:bodyPr/>
          <a:lstStyle/>
          <a:p>
            <a:fld id="{C6AABF22-AD10-402F-ACF8-A0868F897385}" type="slidenum">
              <a:rPr lang="en-US" smtClean="0"/>
              <a:t>15</a:t>
            </a:fld>
            <a:endParaRPr lang="en-US"/>
          </a:p>
        </p:txBody>
      </p:sp>
      <p:sp>
        <p:nvSpPr>
          <p:cNvPr id="5" name="椭圆 4">
            <a:extLst>
              <a:ext uri="{FF2B5EF4-FFF2-40B4-BE49-F238E27FC236}">
                <a16:creationId xmlns:a16="http://schemas.microsoft.com/office/drawing/2014/main" id="{1D045B25-04CA-4500-9F08-68E1389896FA}"/>
              </a:ext>
            </a:extLst>
          </p:cNvPr>
          <p:cNvSpPr/>
          <p:nvPr/>
        </p:nvSpPr>
        <p:spPr>
          <a:xfrm>
            <a:off x="7503387" y="1190322"/>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4" name="文本框 13">
            <a:extLst>
              <a:ext uri="{FF2B5EF4-FFF2-40B4-BE49-F238E27FC236}">
                <a16:creationId xmlns:a16="http://schemas.microsoft.com/office/drawing/2014/main" id="{B7CF397F-0058-45FA-BF49-A79F633E60DD}"/>
              </a:ext>
            </a:extLst>
          </p:cNvPr>
          <p:cNvSpPr txBox="1"/>
          <p:nvPr/>
        </p:nvSpPr>
        <p:spPr>
          <a:xfrm>
            <a:off x="768964" y="1241918"/>
            <a:ext cx="5102437"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Gradient Boosting [6]</a:t>
            </a:r>
          </a:p>
          <a:p>
            <a:pPr lvl="1"/>
            <a:r>
              <a:rPr lang="en-US" sz="2400" dirty="0">
                <a:latin typeface="Times New Roman" panose="02020603050405020304" pitchFamily="18" charset="0"/>
                <a:cs typeface="Times New Roman" panose="02020603050405020304" pitchFamily="18" charset="0"/>
              </a:rPr>
              <a:t>Intuitively understanding, there is a residual difference between the prediction and the actual value in each iteration. The prediction is carried out in the next iteration according to the residual. And finally, all the predictions are added up to get the result.</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Objective function:</a:t>
            </a:r>
          </a:p>
        </p:txBody>
      </p:sp>
      <p:cxnSp>
        <p:nvCxnSpPr>
          <p:cNvPr id="17" name="直接箭头连接符 16">
            <a:extLst>
              <a:ext uri="{FF2B5EF4-FFF2-40B4-BE49-F238E27FC236}">
                <a16:creationId xmlns:a16="http://schemas.microsoft.com/office/drawing/2014/main" id="{8E41D20B-D758-4691-B4D1-CD6EE917B25F}"/>
              </a:ext>
            </a:extLst>
          </p:cNvPr>
          <p:cNvCxnSpPr>
            <a:cxnSpLocks/>
            <a:stCxn id="5" idx="6"/>
            <a:endCxn id="18" idx="2"/>
          </p:cNvCxnSpPr>
          <p:nvPr/>
        </p:nvCxnSpPr>
        <p:spPr>
          <a:xfrm flipV="1">
            <a:off x="8350648" y="1619621"/>
            <a:ext cx="10981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4D045450-7429-440D-9C91-2B86F2539CF1}"/>
              </a:ext>
            </a:extLst>
          </p:cNvPr>
          <p:cNvSpPr/>
          <p:nvPr/>
        </p:nvSpPr>
        <p:spPr>
          <a:xfrm>
            <a:off x="9448800" y="1190321"/>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cxnSp>
        <p:nvCxnSpPr>
          <p:cNvPr id="21" name="直接箭头连接符 20">
            <a:extLst>
              <a:ext uri="{FF2B5EF4-FFF2-40B4-BE49-F238E27FC236}">
                <a16:creationId xmlns:a16="http://schemas.microsoft.com/office/drawing/2014/main" id="{F15DEADA-3913-49DD-AA45-7955BCDCD361}"/>
              </a:ext>
            </a:extLst>
          </p:cNvPr>
          <p:cNvCxnSpPr>
            <a:cxnSpLocks/>
            <a:stCxn id="5" idx="4"/>
            <a:endCxn id="22" idx="0"/>
          </p:cNvCxnSpPr>
          <p:nvPr/>
        </p:nvCxnSpPr>
        <p:spPr>
          <a:xfrm>
            <a:off x="7927018" y="2048921"/>
            <a:ext cx="102673" cy="43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9579B8-1264-405F-AB54-08F2F6A3E83A}"/>
              </a:ext>
            </a:extLst>
          </p:cNvPr>
          <p:cNvSpPr/>
          <p:nvPr/>
        </p:nvSpPr>
        <p:spPr>
          <a:xfrm>
            <a:off x="7606060" y="2482998"/>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
        <p:nvSpPr>
          <p:cNvPr id="23" name="椭圆 22">
            <a:extLst>
              <a:ext uri="{FF2B5EF4-FFF2-40B4-BE49-F238E27FC236}">
                <a16:creationId xmlns:a16="http://schemas.microsoft.com/office/drawing/2014/main" id="{BDBD312A-02D2-494E-B5B7-37BBF021ECD2}"/>
              </a:ext>
            </a:extLst>
          </p:cNvPr>
          <p:cNvSpPr/>
          <p:nvPr/>
        </p:nvSpPr>
        <p:spPr>
          <a:xfrm>
            <a:off x="9448800" y="2460811"/>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4" name="椭圆 23">
            <a:extLst>
              <a:ext uri="{FF2B5EF4-FFF2-40B4-BE49-F238E27FC236}">
                <a16:creationId xmlns:a16="http://schemas.microsoft.com/office/drawing/2014/main" id="{B51EEE61-FEC3-48FC-AA16-BAAED7C46FA7}"/>
              </a:ext>
            </a:extLst>
          </p:cNvPr>
          <p:cNvSpPr/>
          <p:nvPr/>
        </p:nvSpPr>
        <p:spPr>
          <a:xfrm>
            <a:off x="7726807" y="3808348"/>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5" name="椭圆 24">
            <a:extLst>
              <a:ext uri="{FF2B5EF4-FFF2-40B4-BE49-F238E27FC236}">
                <a16:creationId xmlns:a16="http://schemas.microsoft.com/office/drawing/2014/main" id="{4093F759-DE22-46A1-8A7E-050023DF6C26}"/>
              </a:ext>
            </a:extLst>
          </p:cNvPr>
          <p:cNvSpPr/>
          <p:nvPr/>
        </p:nvSpPr>
        <p:spPr>
          <a:xfrm>
            <a:off x="9448800" y="3808348"/>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6" name="椭圆 25">
            <a:extLst>
              <a:ext uri="{FF2B5EF4-FFF2-40B4-BE49-F238E27FC236}">
                <a16:creationId xmlns:a16="http://schemas.microsoft.com/office/drawing/2014/main" id="{F59579B8-1264-405F-AB54-08F2F6A3E83A}"/>
              </a:ext>
            </a:extLst>
          </p:cNvPr>
          <p:cNvSpPr/>
          <p:nvPr/>
        </p:nvSpPr>
        <p:spPr>
          <a:xfrm>
            <a:off x="7726806" y="5070307"/>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a:t>
            </a:r>
          </a:p>
        </p:txBody>
      </p:sp>
      <p:sp>
        <p:nvSpPr>
          <p:cNvPr id="27" name="椭圆 26">
            <a:extLst>
              <a:ext uri="{FF2B5EF4-FFF2-40B4-BE49-F238E27FC236}">
                <a16:creationId xmlns:a16="http://schemas.microsoft.com/office/drawing/2014/main" id="{F59579B8-1264-405F-AB54-08F2F6A3E83A}"/>
              </a:ext>
            </a:extLst>
          </p:cNvPr>
          <p:cNvSpPr/>
          <p:nvPr/>
        </p:nvSpPr>
        <p:spPr>
          <a:xfrm>
            <a:off x="9448800" y="5070306"/>
            <a:ext cx="847261" cy="858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1</a:t>
            </a:r>
          </a:p>
        </p:txBody>
      </p:sp>
      <p:cxnSp>
        <p:nvCxnSpPr>
          <p:cNvPr id="30" name="直接箭头连接符 29">
            <a:extLst>
              <a:ext uri="{FF2B5EF4-FFF2-40B4-BE49-F238E27FC236}">
                <a16:creationId xmlns:a16="http://schemas.microsoft.com/office/drawing/2014/main" id="{B5B7FAA2-B967-4435-80D4-080E562C4216}"/>
              </a:ext>
            </a:extLst>
          </p:cNvPr>
          <p:cNvCxnSpPr>
            <a:stCxn id="18" idx="4"/>
            <a:endCxn id="22" idx="0"/>
          </p:cNvCxnSpPr>
          <p:nvPr/>
        </p:nvCxnSpPr>
        <p:spPr>
          <a:xfrm flipH="1">
            <a:off x="8029691" y="2048920"/>
            <a:ext cx="1842740" cy="434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5B71B1F-5B17-4533-A526-10DE6CCCCE68}"/>
              </a:ext>
            </a:extLst>
          </p:cNvPr>
          <p:cNvCxnSpPr>
            <a:stCxn id="22" idx="6"/>
            <a:endCxn id="23" idx="2"/>
          </p:cNvCxnSpPr>
          <p:nvPr/>
        </p:nvCxnSpPr>
        <p:spPr>
          <a:xfrm flipV="1">
            <a:off x="8453321" y="2890111"/>
            <a:ext cx="995479" cy="22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7ED10DB-1972-4C27-AFA6-5DBF262BD291}"/>
              </a:ext>
            </a:extLst>
          </p:cNvPr>
          <p:cNvCxnSpPr>
            <a:cxnSpLocks/>
            <a:stCxn id="22" idx="4"/>
            <a:endCxn id="24" idx="0"/>
          </p:cNvCxnSpPr>
          <p:nvPr/>
        </p:nvCxnSpPr>
        <p:spPr>
          <a:xfrm>
            <a:off x="8029691" y="3341597"/>
            <a:ext cx="120747" cy="466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6E31D33-CF81-48A7-954C-5A452BF6E3A3}"/>
              </a:ext>
            </a:extLst>
          </p:cNvPr>
          <p:cNvCxnSpPr>
            <a:stCxn id="23" idx="3"/>
            <a:endCxn id="24" idx="0"/>
          </p:cNvCxnSpPr>
          <p:nvPr/>
        </p:nvCxnSpPr>
        <p:spPr>
          <a:xfrm flipH="1">
            <a:off x="8150438" y="3193671"/>
            <a:ext cx="1422441" cy="61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4618190-3544-4CA2-AF95-7A613B454CE4}"/>
              </a:ext>
            </a:extLst>
          </p:cNvPr>
          <p:cNvCxnSpPr>
            <a:cxnSpLocks/>
            <a:stCxn id="24" idx="6"/>
            <a:endCxn id="25" idx="2"/>
          </p:cNvCxnSpPr>
          <p:nvPr/>
        </p:nvCxnSpPr>
        <p:spPr>
          <a:xfrm>
            <a:off x="8574068" y="4237648"/>
            <a:ext cx="874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26C41EC-39EA-45E1-A803-99858D23D9F7}"/>
              </a:ext>
            </a:extLst>
          </p:cNvPr>
          <p:cNvCxnSpPr>
            <a:stCxn id="24" idx="4"/>
            <a:endCxn id="26" idx="0"/>
          </p:cNvCxnSpPr>
          <p:nvPr/>
        </p:nvCxnSpPr>
        <p:spPr>
          <a:xfrm flipH="1">
            <a:off x="8150437" y="4666947"/>
            <a:ext cx="1" cy="40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C7236EB-9303-4834-A357-D91FFAEF28F8}"/>
              </a:ext>
            </a:extLst>
          </p:cNvPr>
          <p:cNvCxnSpPr>
            <a:stCxn id="25" idx="3"/>
            <a:endCxn id="26" idx="0"/>
          </p:cNvCxnSpPr>
          <p:nvPr/>
        </p:nvCxnSpPr>
        <p:spPr>
          <a:xfrm flipH="1">
            <a:off x="8150437" y="4541208"/>
            <a:ext cx="1422442" cy="52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DE01574-8DE9-43AB-8C3D-1BA0048056B7}"/>
              </a:ext>
            </a:extLst>
          </p:cNvPr>
          <p:cNvCxnSpPr>
            <a:stCxn id="26" idx="6"/>
            <a:endCxn id="27" idx="2"/>
          </p:cNvCxnSpPr>
          <p:nvPr/>
        </p:nvCxnSpPr>
        <p:spPr>
          <a:xfrm flipV="1">
            <a:off x="8574067" y="5499606"/>
            <a:ext cx="874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63A384B0-9445-4F0C-A7DD-98158F1E8C1A}"/>
              </a:ext>
            </a:extLst>
          </p:cNvPr>
          <p:cNvSpPr txBox="1"/>
          <p:nvPr/>
        </p:nvSpPr>
        <p:spPr>
          <a:xfrm>
            <a:off x="8453321" y="1315103"/>
            <a:ext cx="845296" cy="369332"/>
          </a:xfrm>
          <a:prstGeom prst="rect">
            <a:avLst/>
          </a:prstGeom>
          <a:noFill/>
        </p:spPr>
        <p:txBody>
          <a:bodyPr wrap="none" rtlCol="0">
            <a:spAutoFit/>
          </a:bodyPr>
          <a:lstStyle/>
          <a:p>
            <a:r>
              <a:rPr lang="en-US" dirty="0"/>
              <a:t>Predict</a:t>
            </a:r>
          </a:p>
        </p:txBody>
      </p:sp>
      <p:sp>
        <p:nvSpPr>
          <p:cNvPr id="49" name="文本框 48">
            <a:extLst>
              <a:ext uri="{FF2B5EF4-FFF2-40B4-BE49-F238E27FC236}">
                <a16:creationId xmlns:a16="http://schemas.microsoft.com/office/drawing/2014/main" id="{13AB2681-02EB-41C1-9CAF-F03592904C74}"/>
              </a:ext>
            </a:extLst>
          </p:cNvPr>
          <p:cNvSpPr txBox="1"/>
          <p:nvPr/>
        </p:nvSpPr>
        <p:spPr>
          <a:xfrm>
            <a:off x="8574067" y="2558114"/>
            <a:ext cx="845296" cy="369332"/>
          </a:xfrm>
          <a:prstGeom prst="rect">
            <a:avLst/>
          </a:prstGeom>
          <a:noFill/>
        </p:spPr>
        <p:txBody>
          <a:bodyPr wrap="none" rtlCol="0">
            <a:spAutoFit/>
          </a:bodyPr>
          <a:lstStyle/>
          <a:p>
            <a:r>
              <a:rPr lang="en-US" dirty="0"/>
              <a:t>Predict</a:t>
            </a:r>
          </a:p>
        </p:txBody>
      </p:sp>
      <p:sp>
        <p:nvSpPr>
          <p:cNvPr id="54" name="文本框 53">
            <a:extLst>
              <a:ext uri="{FF2B5EF4-FFF2-40B4-BE49-F238E27FC236}">
                <a16:creationId xmlns:a16="http://schemas.microsoft.com/office/drawing/2014/main" id="{C2259C77-B675-44AA-8BE6-9DA977AFC22A}"/>
              </a:ext>
            </a:extLst>
          </p:cNvPr>
          <p:cNvSpPr txBox="1"/>
          <p:nvPr/>
        </p:nvSpPr>
        <p:spPr>
          <a:xfrm>
            <a:off x="8528412" y="3938501"/>
            <a:ext cx="845296" cy="369332"/>
          </a:xfrm>
          <a:prstGeom prst="rect">
            <a:avLst/>
          </a:prstGeom>
          <a:noFill/>
        </p:spPr>
        <p:txBody>
          <a:bodyPr wrap="none" rtlCol="0">
            <a:spAutoFit/>
          </a:bodyPr>
          <a:lstStyle/>
          <a:p>
            <a:r>
              <a:rPr lang="en-US" dirty="0"/>
              <a:t>Predict</a:t>
            </a:r>
          </a:p>
        </p:txBody>
      </p:sp>
      <p:sp>
        <p:nvSpPr>
          <p:cNvPr id="55" name="文本框 54">
            <a:extLst>
              <a:ext uri="{FF2B5EF4-FFF2-40B4-BE49-F238E27FC236}">
                <a16:creationId xmlns:a16="http://schemas.microsoft.com/office/drawing/2014/main" id="{39C8A063-6225-4137-9EC5-84BEEDEEF874}"/>
              </a:ext>
            </a:extLst>
          </p:cNvPr>
          <p:cNvSpPr txBox="1"/>
          <p:nvPr/>
        </p:nvSpPr>
        <p:spPr>
          <a:xfrm>
            <a:off x="8543111" y="5167726"/>
            <a:ext cx="845296" cy="369332"/>
          </a:xfrm>
          <a:prstGeom prst="rect">
            <a:avLst/>
          </a:prstGeom>
          <a:noFill/>
        </p:spPr>
        <p:txBody>
          <a:bodyPr wrap="none" rtlCol="0">
            <a:spAutoFit/>
          </a:bodyPr>
          <a:lstStyle/>
          <a:p>
            <a:r>
              <a:rPr lang="en-US" dirty="0"/>
              <a:t>Predict</a:t>
            </a:r>
          </a:p>
        </p:txBody>
      </p:sp>
      <p:sp>
        <p:nvSpPr>
          <p:cNvPr id="56" name="文本框 55">
            <a:extLst>
              <a:ext uri="{FF2B5EF4-FFF2-40B4-BE49-F238E27FC236}">
                <a16:creationId xmlns:a16="http://schemas.microsoft.com/office/drawing/2014/main" id="{715EA0A1-26C4-4D74-841E-6C9EA91E8B69}"/>
              </a:ext>
            </a:extLst>
          </p:cNvPr>
          <p:cNvSpPr txBox="1"/>
          <p:nvPr/>
        </p:nvSpPr>
        <p:spPr>
          <a:xfrm>
            <a:off x="7697702" y="2030183"/>
            <a:ext cx="1837747" cy="307777"/>
          </a:xfrm>
          <a:prstGeom prst="rect">
            <a:avLst/>
          </a:prstGeom>
          <a:noFill/>
        </p:spPr>
        <p:txBody>
          <a:bodyPr wrap="square" rtlCol="0">
            <a:spAutoFit/>
          </a:bodyPr>
          <a:lstStyle/>
          <a:p>
            <a:r>
              <a:rPr lang="en-US" sz="1400" dirty="0"/>
              <a:t>Calculate residual</a:t>
            </a:r>
          </a:p>
        </p:txBody>
      </p:sp>
      <p:sp>
        <p:nvSpPr>
          <p:cNvPr id="57" name="文本框 56">
            <a:extLst>
              <a:ext uri="{FF2B5EF4-FFF2-40B4-BE49-F238E27FC236}">
                <a16:creationId xmlns:a16="http://schemas.microsoft.com/office/drawing/2014/main" id="{A698451E-561A-42B7-8217-813E12D9CD94}"/>
              </a:ext>
            </a:extLst>
          </p:cNvPr>
          <p:cNvSpPr txBox="1"/>
          <p:nvPr/>
        </p:nvSpPr>
        <p:spPr>
          <a:xfrm>
            <a:off x="7735132" y="3398897"/>
            <a:ext cx="1837747" cy="307777"/>
          </a:xfrm>
          <a:prstGeom prst="rect">
            <a:avLst/>
          </a:prstGeom>
          <a:noFill/>
        </p:spPr>
        <p:txBody>
          <a:bodyPr wrap="square" rtlCol="0">
            <a:spAutoFit/>
          </a:bodyPr>
          <a:lstStyle/>
          <a:p>
            <a:r>
              <a:rPr lang="en-US" sz="1400" dirty="0"/>
              <a:t>Calculate residual</a:t>
            </a:r>
          </a:p>
        </p:txBody>
      </p:sp>
      <p:sp>
        <p:nvSpPr>
          <p:cNvPr id="58" name="文本框 57">
            <a:extLst>
              <a:ext uri="{FF2B5EF4-FFF2-40B4-BE49-F238E27FC236}">
                <a16:creationId xmlns:a16="http://schemas.microsoft.com/office/drawing/2014/main" id="{03293A07-9EE8-4584-B3E0-34B4FEC45721}"/>
              </a:ext>
            </a:extLst>
          </p:cNvPr>
          <p:cNvSpPr txBox="1"/>
          <p:nvPr/>
        </p:nvSpPr>
        <p:spPr>
          <a:xfrm>
            <a:off x="7735132" y="4665110"/>
            <a:ext cx="1837747" cy="307777"/>
          </a:xfrm>
          <a:prstGeom prst="rect">
            <a:avLst/>
          </a:prstGeom>
          <a:noFill/>
        </p:spPr>
        <p:txBody>
          <a:bodyPr wrap="square" rtlCol="0">
            <a:spAutoFit/>
          </a:bodyPr>
          <a:lstStyle/>
          <a:p>
            <a:r>
              <a:rPr lang="en-US" sz="1400" dirty="0"/>
              <a:t>Calculate residual</a:t>
            </a:r>
          </a:p>
        </p:txBody>
      </p:sp>
      <mc:AlternateContent xmlns:mc="http://schemas.openxmlformats.org/markup-compatibility/2006">
        <mc:Choice xmlns:a14="http://schemas.microsoft.com/office/drawing/2010/main" Requires="a14">
          <p:sp>
            <p:nvSpPr>
              <p:cNvPr id="59" name="文本框 58">
                <a:extLst>
                  <a:ext uri="{FF2B5EF4-FFF2-40B4-BE49-F238E27FC236}">
                    <a16:creationId xmlns:a16="http://schemas.microsoft.com/office/drawing/2014/main" id="{605EB157-3CE5-4268-B6EB-DB8EF4B8FA6C}"/>
                  </a:ext>
                </a:extLst>
              </p:cNvPr>
              <p:cNvSpPr txBox="1"/>
              <p:nvPr/>
            </p:nvSpPr>
            <p:spPr>
              <a:xfrm>
                <a:off x="1436846" y="5448811"/>
                <a:ext cx="3766672" cy="102906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limLow>
                        <m:limLowPr>
                          <m:ctrlPr>
                            <a:rPr lang="en-US" i="1"/>
                          </m:ctrlPr>
                        </m:limLowPr>
                        <m:e>
                          <m:func>
                            <m:funcPr>
                              <m:ctrlPr>
                                <a:rPr lang="en-US" i="1"/>
                              </m:ctrlPr>
                            </m:funcPr>
                            <m:fName>
                              <m:r>
                                <m:rPr>
                                  <m:sty m:val="p"/>
                                </m:rPr>
                                <a:rPr lang="en-US"/>
                                <m:t>arg</m:t>
                              </m:r>
                            </m:fName>
                            <m:e>
                              <m:r>
                                <a:rPr lang="en-US" i="1"/>
                                <m:t>𝑚𝑖𝑛</m:t>
                              </m:r>
                            </m:e>
                          </m:func>
                        </m:e>
                        <m:lim>
                          <m:sSub>
                            <m:sSubPr>
                              <m:ctrlPr>
                                <a:rPr lang="en-US" i="1"/>
                              </m:ctrlPr>
                            </m:sSubPr>
                            <m:e>
                              <m:r>
                                <a:rPr lang="en-US" i="1"/>
                                <m:t>h</m:t>
                              </m:r>
                            </m:e>
                            <m:sub>
                              <m:r>
                                <a:rPr lang="en-US" i="1"/>
                                <m:t>𝑚</m:t>
                              </m:r>
                            </m:sub>
                          </m:sSub>
                          <m:r>
                            <a:rPr lang="en-US" i="1"/>
                            <m:t>∈</m:t>
                          </m:r>
                          <m:r>
                            <a:rPr lang="en-US" i="1"/>
                            <m:t>ℋ</m:t>
                          </m:r>
                        </m:lim>
                      </m:limLow>
                      <m:r>
                        <a:rPr lang="en-US" i="1"/>
                        <m:t>[</m:t>
                      </m:r>
                      <m:nary>
                        <m:naryPr>
                          <m:chr m:val="∑"/>
                          <m:limLoc m:val="undOvr"/>
                          <m:grow m:val="on"/>
                          <m:ctrlPr>
                            <a:rPr lang="en-US" i="1"/>
                          </m:ctrlPr>
                        </m:naryPr>
                        <m:sub>
                          <m:r>
                            <a:rPr lang="en-US" i="1"/>
                            <m:t>𝑖</m:t>
                          </m:r>
                          <m:r>
                            <a:rPr lang="en-US" i="1"/>
                            <m:t>=1</m:t>
                          </m:r>
                        </m:sub>
                        <m:sup>
                          <m:r>
                            <a:rPr lang="en-US" i="1"/>
                            <m:t>𝑛</m:t>
                          </m:r>
                        </m:sup>
                        <m:e>
                          <m:r>
                            <a:rPr lang="en-US" i="1"/>
                            <m:t>𝐿</m:t>
                          </m:r>
                          <m:r>
                            <a:rPr lang="en-US" i="1"/>
                            <m:t>(</m:t>
                          </m:r>
                          <m:sSub>
                            <m:sSubPr>
                              <m:ctrlPr>
                                <a:rPr lang="en-US" i="1"/>
                              </m:ctrlPr>
                            </m:sSubPr>
                            <m:e>
                              <m:r>
                                <a:rPr lang="en-US" i="1"/>
                                <m:t>𝑦</m:t>
                              </m:r>
                            </m:e>
                            <m:sub>
                              <m:r>
                                <a:rPr lang="en-US" i="1"/>
                                <m:t>𝑖</m:t>
                              </m:r>
                            </m:sub>
                          </m:sSub>
                          <m:r>
                            <a:rPr lang="en-US" i="1"/>
                            <m:t>,</m:t>
                          </m:r>
                          <m:sSub>
                            <m:sSubPr>
                              <m:ctrlPr>
                                <a:rPr lang="en-US" i="1"/>
                              </m:ctrlPr>
                            </m:sSubPr>
                            <m:e>
                              <m:r>
                                <a:rPr lang="en-US" i="1"/>
                                <m:t>𝐹</m:t>
                              </m:r>
                            </m:e>
                            <m:sub>
                              <m:r>
                                <a:rPr lang="en-US" i="1"/>
                                <m:t>𝑚</m:t>
                              </m:r>
                              <m:r>
                                <a:rPr lang="en-US" i="1"/>
                                <m:t>−1</m:t>
                              </m:r>
                            </m:sub>
                          </m:sSub>
                          <m:r>
                            <a:rPr lang="en-US" i="1"/>
                            <m:t>(</m:t>
                          </m:r>
                          <m:sSub>
                            <m:sSubPr>
                              <m:ctrlPr>
                                <a:rPr lang="en-US" i="1"/>
                              </m:ctrlPr>
                            </m:sSubPr>
                            <m:e>
                              <m:r>
                                <a:rPr lang="en-US" i="1"/>
                                <m:t>𝑥</m:t>
                              </m:r>
                            </m:e>
                            <m:sub>
                              <m:r>
                                <a:rPr lang="en-US" i="1"/>
                                <m:t>𝑖</m:t>
                              </m:r>
                            </m:sub>
                          </m:sSub>
                          <m:r>
                            <a:rPr lang="en-US" i="1"/>
                            <m:t>)+</m:t>
                          </m:r>
                          <m:sSub>
                            <m:sSubPr>
                              <m:ctrlPr>
                                <a:rPr lang="en-US" i="1"/>
                              </m:ctrlPr>
                            </m:sSubPr>
                            <m:e>
                              <m:r>
                                <a:rPr lang="en-US" i="1"/>
                                <m:t>h</m:t>
                              </m:r>
                            </m:e>
                            <m:sub>
                              <m:r>
                                <a:rPr lang="en-US" i="1"/>
                                <m:t>𝑚</m:t>
                              </m:r>
                            </m:sub>
                          </m:sSub>
                          <m:r>
                            <a:rPr lang="en-US" i="1"/>
                            <m:t>(</m:t>
                          </m:r>
                          <m:sSub>
                            <m:sSubPr>
                              <m:ctrlPr>
                                <a:rPr lang="en-US" i="1"/>
                              </m:ctrlPr>
                            </m:sSubPr>
                            <m:e>
                              <m:r>
                                <a:rPr lang="en-US" i="1"/>
                                <m:t>𝑥</m:t>
                              </m:r>
                            </m:e>
                            <m:sub>
                              <m:r>
                                <a:rPr lang="en-US" i="1"/>
                                <m:t>𝑖</m:t>
                              </m:r>
                            </m:sub>
                          </m:sSub>
                          <m:r>
                            <a:rPr lang="en-US" i="1"/>
                            <m:t>))</m:t>
                          </m:r>
                        </m:e>
                      </m:nary>
                      <m:r>
                        <a:rPr lang="en-US" i="1"/>
                        <m:t>]</m:t>
                      </m:r>
                    </m:oMath>
                  </m:oMathPara>
                </a14:m>
                <a:endParaRPr lang="en-US" dirty="0"/>
              </a:p>
              <a:p>
                <a:endParaRPr lang="en-US" dirty="0"/>
              </a:p>
            </p:txBody>
          </p:sp>
        </mc:Choice>
        <mc:Fallback>
          <p:sp>
            <p:nvSpPr>
              <p:cNvPr id="59" name="文本框 58">
                <a:extLst>
                  <a:ext uri="{FF2B5EF4-FFF2-40B4-BE49-F238E27FC236}">
                    <a16:creationId xmlns:a16="http://schemas.microsoft.com/office/drawing/2014/main" id="{605EB157-3CE5-4268-B6EB-DB8EF4B8FA6C}"/>
                  </a:ext>
                </a:extLst>
              </p:cNvPr>
              <p:cNvSpPr txBox="1">
                <a:spLocks noRot="1" noChangeAspect="1" noMove="1" noResize="1" noEditPoints="1" noAdjustHandles="1" noChangeArrowheads="1" noChangeShapeType="1" noTextEdit="1"/>
              </p:cNvSpPr>
              <p:nvPr/>
            </p:nvSpPr>
            <p:spPr>
              <a:xfrm>
                <a:off x="1436846" y="5448811"/>
                <a:ext cx="3766672" cy="1029064"/>
              </a:xfrm>
              <a:prstGeom prst="rect">
                <a:avLst/>
              </a:prstGeom>
              <a:blipFill>
                <a:blip r:embed="rId2"/>
                <a:stretch>
                  <a:fillRect/>
                </a:stretch>
              </a:blipFill>
            </p:spPr>
            <p:txBody>
              <a:bodyPr/>
              <a:lstStyle/>
              <a:p>
                <a:r>
                  <a:rPr lang="en-US">
                    <a:noFill/>
                  </a:rPr>
                  <a:t> </a:t>
                </a:r>
              </a:p>
            </p:txBody>
          </p:sp>
        </mc:Fallback>
      </mc:AlternateContent>
      <p:sp>
        <p:nvSpPr>
          <p:cNvPr id="60" name="文本框 59">
            <a:extLst>
              <a:ext uri="{FF2B5EF4-FFF2-40B4-BE49-F238E27FC236}">
                <a16:creationId xmlns:a16="http://schemas.microsoft.com/office/drawing/2014/main" id="{8042888F-3009-4533-AF9A-70F4B3160A99}"/>
              </a:ext>
            </a:extLst>
          </p:cNvPr>
          <p:cNvSpPr txBox="1"/>
          <p:nvPr/>
        </p:nvSpPr>
        <p:spPr>
          <a:xfrm>
            <a:off x="7266377" y="699716"/>
            <a:ext cx="1433726" cy="369332"/>
          </a:xfrm>
          <a:prstGeom prst="rect">
            <a:avLst/>
          </a:prstGeom>
          <a:noFill/>
        </p:spPr>
        <p:txBody>
          <a:bodyPr wrap="none" rtlCol="0">
            <a:spAutoFit/>
          </a:bodyPr>
          <a:lstStyle/>
          <a:p>
            <a:r>
              <a:rPr lang="en-US" dirty="0"/>
              <a:t>Observed: 30</a:t>
            </a:r>
          </a:p>
        </p:txBody>
      </p:sp>
      <p:sp>
        <p:nvSpPr>
          <p:cNvPr id="61" name="文本框 60">
            <a:extLst>
              <a:ext uri="{FF2B5EF4-FFF2-40B4-BE49-F238E27FC236}">
                <a16:creationId xmlns:a16="http://schemas.microsoft.com/office/drawing/2014/main" id="{482FA33A-F88A-4BF9-B973-A38D8EE680E8}"/>
              </a:ext>
            </a:extLst>
          </p:cNvPr>
          <p:cNvSpPr txBox="1"/>
          <p:nvPr/>
        </p:nvSpPr>
        <p:spPr>
          <a:xfrm>
            <a:off x="7735132" y="6158284"/>
            <a:ext cx="2614818" cy="369332"/>
          </a:xfrm>
          <a:prstGeom prst="rect">
            <a:avLst/>
          </a:prstGeom>
          <a:noFill/>
        </p:spPr>
        <p:txBody>
          <a:bodyPr wrap="none" rtlCol="0">
            <a:spAutoFit/>
          </a:bodyPr>
          <a:lstStyle/>
          <a:p>
            <a:r>
              <a:rPr lang="en-US" dirty="0"/>
              <a:t>Add up 1 + 5 + 8 + 16 = 30</a:t>
            </a:r>
          </a:p>
        </p:txBody>
      </p:sp>
    </p:spTree>
    <p:extLst>
      <p:ext uri="{BB962C8B-B14F-4D97-AF65-F5344CB8AC3E}">
        <p14:creationId xmlns:p14="http://schemas.microsoft.com/office/powerpoint/2010/main" val="190516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B26D5-15AA-4897-992B-A8078FE0E9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Tree-based</a:t>
            </a:r>
            <a:r>
              <a:rPr lang="en-US" dirty="0"/>
              <a:t> </a:t>
            </a:r>
            <a:r>
              <a:rPr lang="en-US" dirty="0">
                <a:latin typeface="Times New Roman" panose="02020603050405020304" pitchFamily="18" charset="0"/>
                <a:cs typeface="Times New Roman" panose="02020603050405020304" pitchFamily="18" charset="0"/>
              </a:rPr>
              <a:t>Models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ABF6F86-1724-4F44-B32F-B7CFD5D4AC99}"/>
                  </a:ext>
                </a:extLst>
              </p:cNvPr>
              <p:cNvSpPr>
                <a:spLocks noGrp="1"/>
              </p:cNvSpPr>
              <p:nvPr>
                <p:ph idx="1"/>
              </p:nvPr>
            </p:nvSpPr>
            <p:spPr/>
            <p:txBody>
              <a:bodyPr/>
              <a:lstStyle/>
              <a:p>
                <a:r>
                  <a:rPr lang="en-US" dirty="0"/>
                  <a:t>eXtreme Gradient Boosting (</a:t>
                </a:r>
                <a:r>
                  <a:rPr lang="en-US" dirty="0" err="1"/>
                  <a:t>XGBoost</a:t>
                </a:r>
                <a:r>
                  <a:rPr lang="en-US" dirty="0"/>
                  <a:t>) [7]</a:t>
                </a:r>
              </a:p>
              <a:p>
                <a:pPr lvl="1"/>
                <a:r>
                  <a:rPr lang="en-US" dirty="0"/>
                  <a:t>B</a:t>
                </a:r>
                <a:r>
                  <a:rPr lang="en-US" altLang="zh-CN" dirty="0"/>
                  <a:t>ased on Gradient Boosting, adding the regularization and model complexity term. Objective function:</a:t>
                </a:r>
              </a:p>
              <a:p>
                <a:pPr marL="457200" lvl="1" indent="0">
                  <a:buNone/>
                </a:pPr>
                <a14:m>
                  <m:oMathPara xmlns:m="http://schemas.openxmlformats.org/officeDocument/2006/math">
                    <m:oMathParaPr>
                      <m:jc m:val="centerGroup"/>
                    </m:oMathParaPr>
                    <m:oMath xmlns:m="http://schemas.openxmlformats.org/officeDocument/2006/math">
                      <m:limLow>
                        <m:limLowPr>
                          <m:ctrlPr>
                            <a:rPr lang="en-US" i="1" smtClean="0">
                              <a:latin typeface="Cambria Math" panose="02040503050406030204" pitchFamily="18" charset="0"/>
                            </a:rPr>
                          </m:ctrlPr>
                        </m:limLowPr>
                        <m:e>
                          <m:func>
                            <m:funcPr>
                              <m:ctrlPr>
                                <a:rPr lang="en-US" i="1">
                                  <a:latin typeface="Cambria Math" panose="02040503050406030204" pitchFamily="18" charset="0"/>
                                </a:rPr>
                              </m:ctrlPr>
                            </m:funcPr>
                            <m:fName>
                              <m:r>
                                <m:rPr>
                                  <m:sty m:val="p"/>
                                </m:rPr>
                                <a:rPr lang="en-US">
                                  <a:latin typeface="Cambria Math" panose="02040503050406030204" pitchFamily="18" charset="0"/>
                                </a:rPr>
                                <m:t>arg</m:t>
                              </m:r>
                            </m:fName>
                            <m:e>
                              <m:r>
                                <a:rPr lang="en-US" i="1">
                                  <a:latin typeface="Cambria Math" panose="02040503050406030204" pitchFamily="18" charset="0"/>
                                </a:rPr>
                                <m:t>𝑚𝑖𝑛</m:t>
                              </m:r>
                            </m:e>
                          </m:func>
                        </m:e>
                        <m:lim>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ℋ</m:t>
                          </m:r>
                        </m:lim>
                      </m:limLow>
                      <m:r>
                        <a:rPr lang="en-US" i="1">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𝐿</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𝑚</m:t>
                                  </m:r>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d>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r>
                            <m:rPr>
                              <m:sty m:val="p"/>
                            </m:rPr>
                            <a:rPr lang="en-US" b="0" i="0" smtClean="0">
                              <a:latin typeface="Cambria Math" panose="02040503050406030204" pitchFamily="18" charset="0"/>
                            </a:rPr>
                            <m:t>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rPr>
                        <m:t>]</m:t>
                      </m:r>
                    </m:oMath>
                  </m:oMathPara>
                </a14:m>
                <a:endParaRPr lang="en-US" dirty="0"/>
              </a:p>
              <a:p>
                <a:pPr lvl="1"/>
                <a:endParaRPr lang="en-US" dirty="0"/>
              </a:p>
              <a:p>
                <a:pPr lvl="1"/>
                <a:endParaRPr lang="en-US" dirty="0"/>
              </a:p>
            </p:txBody>
          </p:sp>
        </mc:Choice>
        <mc:Fallback>
          <p:sp>
            <p:nvSpPr>
              <p:cNvPr id="3" name="内容占位符 2">
                <a:extLst>
                  <a:ext uri="{FF2B5EF4-FFF2-40B4-BE49-F238E27FC236}">
                    <a16:creationId xmlns:a16="http://schemas.microsoft.com/office/drawing/2014/main" id="{DABF6F86-1724-4F44-B32F-B7CFD5D4AC9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03F39C84-22DA-4F4A-86DF-2E4CBEBADE89}"/>
              </a:ext>
            </a:extLst>
          </p:cNvPr>
          <p:cNvSpPr>
            <a:spLocks noGrp="1"/>
          </p:cNvSpPr>
          <p:nvPr>
            <p:ph type="sldNum" sz="quarter" idx="12"/>
          </p:nvPr>
        </p:nvSpPr>
        <p:spPr/>
        <p:txBody>
          <a:bodyPr/>
          <a:lstStyle/>
          <a:p>
            <a:fld id="{C6AABF22-AD10-402F-ACF8-A0868F897385}" type="slidenum">
              <a:rPr lang="en-US" smtClean="0"/>
              <a:t>16</a:t>
            </a:fld>
            <a:endParaRPr 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F4AFDC9-863A-4E0A-8A68-C187B1ABE10A}"/>
                  </a:ext>
                </a:extLst>
              </p:cNvPr>
              <p:cNvSpPr txBox="1"/>
              <p:nvPr/>
            </p:nvSpPr>
            <p:spPr>
              <a:xfrm>
                <a:off x="9131565" y="2708033"/>
                <a:ext cx="3397786" cy="144193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m:t>Ω</m:t>
                      </m:r>
                      <m:r>
                        <a:rPr lang="en-US" i="1"/>
                        <m:t>(</m:t>
                      </m:r>
                      <m:r>
                        <a:rPr lang="en-US" i="1"/>
                        <m:t>𝑓</m:t>
                      </m:r>
                      <m:r>
                        <a:rPr lang="en-US" i="1"/>
                        <m:t>)=</m:t>
                      </m:r>
                      <m:r>
                        <a:rPr lang="en-US" i="1"/>
                        <m:t>𝛾</m:t>
                      </m:r>
                      <m:r>
                        <a:rPr lang="en-US" i="1"/>
                        <m:t>𝑇</m:t>
                      </m:r>
                      <m:r>
                        <a:rPr lang="en-US" i="1"/>
                        <m:t>+</m:t>
                      </m:r>
                      <m:f>
                        <m:fPr>
                          <m:ctrlPr>
                            <a:rPr lang="en-US" i="1"/>
                          </m:ctrlPr>
                        </m:fPr>
                        <m:num>
                          <m:r>
                            <a:rPr lang="en-US" i="1"/>
                            <m:t>1</m:t>
                          </m:r>
                        </m:num>
                        <m:den>
                          <m:r>
                            <a:rPr lang="en-US" i="1"/>
                            <m:t>2</m:t>
                          </m:r>
                        </m:den>
                      </m:f>
                      <m:r>
                        <a:rPr lang="en-US" i="1"/>
                        <m:t>𝜆</m:t>
                      </m:r>
                      <m:r>
                        <a:rPr lang="en-US" i="1"/>
                        <m:t>‖</m:t>
                      </m:r>
                      <m:r>
                        <a:rPr lang="en-US" i="1"/>
                        <m:t>𝑤</m:t>
                      </m:r>
                      <m:sSup>
                        <m:sSupPr>
                          <m:ctrlPr>
                            <a:rPr lang="en-US" i="1"/>
                          </m:ctrlPr>
                        </m:sSupPr>
                        <m:e>
                          <m:r>
                            <a:rPr lang="en-US" i="1"/>
                            <m:t>‖</m:t>
                          </m:r>
                        </m:e>
                        <m:sup>
                          <m:r>
                            <a:rPr lang="en-US" i="1"/>
                            <m:t>2</m:t>
                          </m:r>
                        </m:sup>
                      </m:sSup>
                    </m:oMath>
                  </m:oMathPara>
                </a14:m>
                <a:endParaRPr lang="en-US" dirty="0"/>
              </a:p>
              <a:p>
                <a:r>
                  <a:rPr lang="en-US" dirty="0"/>
                  <a:t>Where T is the number of leaf nodes, and w is the number</a:t>
                </a:r>
              </a:p>
              <a:p>
                <a:r>
                  <a:rPr lang="en-US" dirty="0"/>
                  <a:t>of nodes</a:t>
                </a:r>
              </a:p>
            </p:txBody>
          </p:sp>
        </mc:Choice>
        <mc:Fallback>
          <p:sp>
            <p:nvSpPr>
              <p:cNvPr id="5" name="文本框 4">
                <a:extLst>
                  <a:ext uri="{FF2B5EF4-FFF2-40B4-BE49-F238E27FC236}">
                    <a16:creationId xmlns:a16="http://schemas.microsoft.com/office/drawing/2014/main" id="{8F4AFDC9-863A-4E0A-8A68-C187B1ABE10A}"/>
                  </a:ext>
                </a:extLst>
              </p:cNvPr>
              <p:cNvSpPr txBox="1">
                <a:spLocks noRot="1" noChangeAspect="1" noMove="1" noResize="1" noEditPoints="1" noAdjustHandles="1" noChangeArrowheads="1" noChangeShapeType="1" noTextEdit="1"/>
              </p:cNvSpPr>
              <p:nvPr/>
            </p:nvSpPr>
            <p:spPr>
              <a:xfrm>
                <a:off x="9131565" y="2708033"/>
                <a:ext cx="3397786" cy="1441933"/>
              </a:xfrm>
              <a:prstGeom prst="rect">
                <a:avLst/>
              </a:prstGeom>
              <a:blipFill>
                <a:blip r:embed="rId3"/>
                <a:stretch>
                  <a:fillRect l="-1616" b="-5485"/>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FAC60638-3CBE-47B8-BFE6-19C70466E0AD}"/>
              </a:ext>
            </a:extLst>
          </p:cNvPr>
          <p:cNvSpPr/>
          <p:nvPr/>
        </p:nvSpPr>
        <p:spPr>
          <a:xfrm>
            <a:off x="838200" y="4616875"/>
            <a:ext cx="8066843" cy="830997"/>
          </a:xfrm>
          <a:prstGeom prst="rect">
            <a:avLst/>
          </a:prstGeom>
        </p:spPr>
        <p:txBody>
          <a:bodyPr wrap="square">
            <a:spAutoFit/>
          </a:bodyPr>
          <a:lstStyle/>
          <a:p>
            <a:pPr marL="800100" lvl="1" indent="-342900">
              <a:buFont typeface="Arial" panose="020B0604020202020204" pitchFamily="34" charset="0"/>
              <a:buChar char="•"/>
            </a:pPr>
            <a:r>
              <a:rPr lang="en-US" sz="2400" dirty="0"/>
              <a:t>Many enhancements like parallel calculations and hardware optimization.</a:t>
            </a:r>
          </a:p>
        </p:txBody>
      </p:sp>
    </p:spTree>
    <p:extLst>
      <p:ext uri="{BB962C8B-B14F-4D97-AF65-F5344CB8AC3E}">
        <p14:creationId xmlns:p14="http://schemas.microsoft.com/office/powerpoint/2010/main" val="309893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315AF-34DE-442D-8FCA-EEB378CA1B94}"/>
              </a:ext>
            </a:extLst>
          </p:cNvPr>
          <p:cNvSpPr>
            <a:spLocks noGrp="1"/>
          </p:cNvSpPr>
          <p:nvPr>
            <p:ph type="title"/>
          </p:nvPr>
        </p:nvSpPr>
        <p:spPr>
          <a:xfrm>
            <a:off x="838200" y="180466"/>
            <a:ext cx="10515600" cy="1325563"/>
          </a:xfrm>
        </p:spPr>
        <p:txBody>
          <a:bodyPr/>
          <a:lstStyle/>
          <a:p>
            <a:r>
              <a:rPr lang="en-US" dirty="0">
                <a:latin typeface="Times New Roman" panose="02020603050405020304" pitchFamily="18" charset="0"/>
                <a:cs typeface="Times New Roman" panose="02020603050405020304" pitchFamily="18" charset="0"/>
              </a:rPr>
              <a:t>Tree-based</a:t>
            </a:r>
            <a:r>
              <a:rPr lang="en-US" dirty="0"/>
              <a:t> </a:t>
            </a:r>
            <a:r>
              <a:rPr lang="en-US" dirty="0">
                <a:latin typeface="Times New Roman" panose="02020603050405020304" pitchFamily="18" charset="0"/>
                <a:cs typeface="Times New Roman" panose="02020603050405020304" pitchFamily="18" charset="0"/>
              </a:rPr>
              <a:t>Models</a:t>
            </a:r>
            <a:endParaRPr lang="en-US" dirty="0"/>
          </a:p>
        </p:txBody>
      </p:sp>
      <p:sp>
        <p:nvSpPr>
          <p:cNvPr id="3" name="内容占位符 2">
            <a:extLst>
              <a:ext uri="{FF2B5EF4-FFF2-40B4-BE49-F238E27FC236}">
                <a16:creationId xmlns:a16="http://schemas.microsoft.com/office/drawing/2014/main" id="{898F6A17-32C9-498E-BFE2-7FB1EA229999}"/>
              </a:ext>
            </a:extLst>
          </p:cNvPr>
          <p:cNvSpPr>
            <a:spLocks noGrp="1"/>
          </p:cNvSpPr>
          <p:nvPr>
            <p:ph idx="1"/>
          </p:nvPr>
        </p:nvSpPr>
        <p:spPr>
          <a:xfrm>
            <a:off x="838200" y="1253331"/>
            <a:ext cx="10515600" cy="4351338"/>
          </a:xfrm>
        </p:spPr>
        <p:txBody>
          <a:bodyPr/>
          <a:lstStyle/>
          <a:p>
            <a:pPr marL="0" indent="0">
              <a:buNone/>
            </a:pPr>
            <a:r>
              <a:rPr lang="en-US" dirty="0"/>
              <a:t>Results</a:t>
            </a:r>
          </a:p>
          <a:p>
            <a:endParaRPr lang="en-US" dirty="0"/>
          </a:p>
        </p:txBody>
      </p:sp>
      <p:sp>
        <p:nvSpPr>
          <p:cNvPr id="4" name="灯片编号占位符 3">
            <a:extLst>
              <a:ext uri="{FF2B5EF4-FFF2-40B4-BE49-F238E27FC236}">
                <a16:creationId xmlns:a16="http://schemas.microsoft.com/office/drawing/2014/main" id="{597EE6A3-BDE8-4C41-B973-6CC86F158D57}"/>
              </a:ext>
            </a:extLst>
          </p:cNvPr>
          <p:cNvSpPr>
            <a:spLocks noGrp="1"/>
          </p:cNvSpPr>
          <p:nvPr>
            <p:ph type="sldNum" sz="quarter" idx="12"/>
          </p:nvPr>
        </p:nvSpPr>
        <p:spPr/>
        <p:txBody>
          <a:bodyPr/>
          <a:lstStyle/>
          <a:p>
            <a:fld id="{C6AABF22-AD10-402F-ACF8-A0868F897385}" type="slidenum">
              <a:rPr lang="en-US" smtClean="0"/>
              <a:t>17</a:t>
            </a:fld>
            <a:endParaRPr lang="en-US"/>
          </a:p>
        </p:txBody>
      </p:sp>
      <p:graphicFrame>
        <p:nvGraphicFramePr>
          <p:cNvPr id="7" name="对象 6">
            <a:extLst>
              <a:ext uri="{FF2B5EF4-FFF2-40B4-BE49-F238E27FC236}">
                <a16:creationId xmlns:a16="http://schemas.microsoft.com/office/drawing/2014/main" id="{381D3420-022B-472B-ACAB-4AAAC4E1DC74}"/>
              </a:ext>
            </a:extLst>
          </p:cNvPr>
          <p:cNvGraphicFramePr>
            <a:graphicFrameLocks noChangeAspect="1"/>
          </p:cNvGraphicFramePr>
          <p:nvPr>
            <p:extLst>
              <p:ext uri="{D42A27DB-BD31-4B8C-83A1-F6EECF244321}">
                <p14:modId xmlns:p14="http://schemas.microsoft.com/office/powerpoint/2010/main" val="2571159574"/>
              </p:ext>
            </p:extLst>
          </p:nvPr>
        </p:nvGraphicFramePr>
        <p:xfrm>
          <a:off x="1101570" y="1746536"/>
          <a:ext cx="4994429" cy="1949927"/>
        </p:xfrm>
        <a:graphic>
          <a:graphicData uri="http://schemas.openxmlformats.org/presentationml/2006/ole">
            <mc:AlternateContent xmlns:mc="http://schemas.openxmlformats.org/markup-compatibility/2006">
              <mc:Choice xmlns:v="urn:schemas-microsoft-com:vml" Requires="v">
                <p:oleObj spid="_x0000_s3115" name="Worksheet" r:id="rId3" imgW="3543194" imgH="922224" progId="Excel.Sheet.12">
                  <p:embed/>
                </p:oleObj>
              </mc:Choice>
              <mc:Fallback>
                <p:oleObj name="Worksheet" r:id="rId3" imgW="3543194" imgH="922224" progId="Excel.Sheet.12">
                  <p:embed/>
                  <p:pic>
                    <p:nvPicPr>
                      <p:cNvPr id="0" name=""/>
                      <p:cNvPicPr/>
                      <p:nvPr/>
                    </p:nvPicPr>
                    <p:blipFill>
                      <a:blip r:embed="rId4"/>
                      <a:stretch>
                        <a:fillRect/>
                      </a:stretch>
                    </p:blipFill>
                    <p:spPr>
                      <a:xfrm>
                        <a:off x="1101570" y="1746536"/>
                        <a:ext cx="4994429" cy="194992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4FF5F68-7D0D-4B6D-BAD6-A293D542B206}"/>
              </a:ext>
            </a:extLst>
          </p:cNvPr>
          <p:cNvGraphicFramePr>
            <a:graphicFrameLocks noChangeAspect="1"/>
          </p:cNvGraphicFramePr>
          <p:nvPr>
            <p:extLst>
              <p:ext uri="{D42A27DB-BD31-4B8C-83A1-F6EECF244321}">
                <p14:modId xmlns:p14="http://schemas.microsoft.com/office/powerpoint/2010/main" val="2546967719"/>
              </p:ext>
            </p:extLst>
          </p:nvPr>
        </p:nvGraphicFramePr>
        <p:xfrm>
          <a:off x="1101570" y="4308159"/>
          <a:ext cx="5005657" cy="1755290"/>
        </p:xfrm>
        <a:graphic>
          <a:graphicData uri="http://schemas.openxmlformats.org/presentationml/2006/ole">
            <mc:AlternateContent xmlns:mc="http://schemas.openxmlformats.org/markup-compatibility/2006">
              <mc:Choice xmlns:v="urn:schemas-microsoft-com:vml" Requires="v">
                <p:oleObj spid="_x0000_s3116" name="Worksheet" r:id="rId5" imgW="3482375" imgH="922224" progId="Excel.Sheet.12">
                  <p:embed/>
                </p:oleObj>
              </mc:Choice>
              <mc:Fallback>
                <p:oleObj name="Worksheet" r:id="rId5" imgW="3482375" imgH="922224" progId="Excel.Sheet.12">
                  <p:embed/>
                  <p:pic>
                    <p:nvPicPr>
                      <p:cNvPr id="0" name=""/>
                      <p:cNvPicPr/>
                      <p:nvPr/>
                    </p:nvPicPr>
                    <p:blipFill>
                      <a:blip r:embed="rId6"/>
                      <a:stretch>
                        <a:fillRect/>
                      </a:stretch>
                    </p:blipFill>
                    <p:spPr>
                      <a:xfrm>
                        <a:off x="1101570" y="4308159"/>
                        <a:ext cx="5005657" cy="1755290"/>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4E4A4EE7-A00F-4E6E-A7E5-973517AFB388}"/>
              </a:ext>
            </a:extLst>
          </p:cNvPr>
          <p:cNvSpPr txBox="1"/>
          <p:nvPr/>
        </p:nvSpPr>
        <p:spPr>
          <a:xfrm>
            <a:off x="2450237" y="3664713"/>
            <a:ext cx="1903534" cy="369332"/>
          </a:xfrm>
          <a:prstGeom prst="rect">
            <a:avLst/>
          </a:prstGeom>
          <a:noFill/>
        </p:spPr>
        <p:txBody>
          <a:bodyPr wrap="none" rtlCol="0">
            <a:spAutoFit/>
          </a:bodyPr>
          <a:lstStyle/>
          <a:p>
            <a:r>
              <a:rPr lang="en-US" dirty="0"/>
              <a:t>Training set scores</a:t>
            </a:r>
          </a:p>
        </p:txBody>
      </p:sp>
      <p:sp>
        <p:nvSpPr>
          <p:cNvPr id="13" name="文本框 12">
            <a:extLst>
              <a:ext uri="{FF2B5EF4-FFF2-40B4-BE49-F238E27FC236}">
                <a16:creationId xmlns:a16="http://schemas.microsoft.com/office/drawing/2014/main" id="{53147057-A051-458A-882F-69F67C765A22}"/>
              </a:ext>
            </a:extLst>
          </p:cNvPr>
          <p:cNvSpPr txBox="1"/>
          <p:nvPr/>
        </p:nvSpPr>
        <p:spPr>
          <a:xfrm>
            <a:off x="2450237" y="6063449"/>
            <a:ext cx="1816138" cy="369332"/>
          </a:xfrm>
          <a:prstGeom prst="rect">
            <a:avLst/>
          </a:prstGeom>
          <a:noFill/>
        </p:spPr>
        <p:txBody>
          <a:bodyPr wrap="none" rtlCol="0">
            <a:spAutoFit/>
          </a:bodyPr>
          <a:lstStyle/>
          <a:p>
            <a:r>
              <a:rPr lang="en-US" dirty="0"/>
              <a:t>Testing set scores</a:t>
            </a:r>
          </a:p>
        </p:txBody>
      </p:sp>
      <p:sp>
        <p:nvSpPr>
          <p:cNvPr id="14" name="文本框 13">
            <a:extLst>
              <a:ext uri="{FF2B5EF4-FFF2-40B4-BE49-F238E27FC236}">
                <a16:creationId xmlns:a16="http://schemas.microsoft.com/office/drawing/2014/main" id="{F314FB02-8847-42DE-8876-06AF442C215D}"/>
              </a:ext>
            </a:extLst>
          </p:cNvPr>
          <p:cNvSpPr txBox="1"/>
          <p:nvPr/>
        </p:nvSpPr>
        <p:spPr>
          <a:xfrm>
            <a:off x="6687105" y="2578894"/>
            <a:ext cx="4403325" cy="4524315"/>
          </a:xfrm>
          <a:prstGeom prst="rect">
            <a:avLst/>
          </a:prstGeom>
          <a:noFill/>
        </p:spPr>
        <p:txBody>
          <a:bodyPr wrap="square" rtlCol="0">
            <a:spAutoFit/>
          </a:bodyPr>
          <a:lstStyle/>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Use grid search and cross validation methods to find the best estimator (see in report).</a:t>
            </a:r>
          </a:p>
          <a:p>
            <a:pPr>
              <a:lnSpc>
                <a:spcPct val="150000"/>
              </a:lnSpc>
            </a:pPr>
            <a:r>
              <a:rPr lang="en-US" sz="2000" dirty="0">
                <a:latin typeface="Times New Roman" panose="02020603050405020304" pitchFamily="18" charset="0"/>
                <a:cs typeface="Times New Roman" panose="02020603050405020304" pitchFamily="18" charset="0"/>
              </a:rPr>
              <a:t>2.  Overfitting Problem</a:t>
            </a:r>
          </a:p>
          <a:p>
            <a:pPr>
              <a:lnSpc>
                <a:spcPct val="150000"/>
              </a:lnSpc>
            </a:pPr>
            <a:r>
              <a:rPr lang="en-US" sz="2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ossible reasons: </a:t>
            </a:r>
            <a:r>
              <a:rPr lang="en-US" sz="2000" dirty="0">
                <a:latin typeface="Times New Roman" panose="02020603050405020304" pitchFamily="18" charset="0"/>
                <a:cs typeface="Times New Roman" panose="02020603050405020304" pitchFamily="18" charset="0"/>
              </a:rPr>
              <a:t>Tree models cannot predict values that out of the range of target values in the training dataset, that is, they can only do interpolation, not extrapolation.</a:t>
            </a:r>
            <a:endParaRPr lang="en-US" altLang="zh-CN" sz="2000" dirty="0">
              <a:latin typeface="Times New Roman" panose="02020603050405020304" pitchFamily="18" charset="0"/>
              <a:cs typeface="Times New Roman" panose="02020603050405020304" pitchFamily="18" charset="0"/>
            </a:endParaRPr>
          </a:p>
          <a:p>
            <a:endParaRPr lang="en-US" dirty="0"/>
          </a:p>
        </p:txBody>
      </p:sp>
      <p:graphicFrame>
        <p:nvGraphicFramePr>
          <p:cNvPr id="15" name="表格 15">
            <a:extLst>
              <a:ext uri="{FF2B5EF4-FFF2-40B4-BE49-F238E27FC236}">
                <a16:creationId xmlns:a16="http://schemas.microsoft.com/office/drawing/2014/main" id="{35923B52-B05B-4B7C-9D87-EE8596026F19}"/>
              </a:ext>
            </a:extLst>
          </p:cNvPr>
          <p:cNvGraphicFramePr>
            <a:graphicFrameLocks noGrp="1"/>
          </p:cNvGraphicFramePr>
          <p:nvPr>
            <p:extLst>
              <p:ext uri="{D42A27DB-BD31-4B8C-83A1-F6EECF244321}">
                <p14:modId xmlns:p14="http://schemas.microsoft.com/office/powerpoint/2010/main" val="926642761"/>
              </p:ext>
            </p:extLst>
          </p:nvPr>
        </p:nvGraphicFramePr>
        <p:xfrm>
          <a:off x="6627818" y="562248"/>
          <a:ext cx="4662052" cy="1949925"/>
        </p:xfrm>
        <a:graphic>
          <a:graphicData uri="http://schemas.openxmlformats.org/drawingml/2006/table">
            <a:tbl>
              <a:tblPr firstRow="1" bandRow="1">
                <a:tableStyleId>{5C22544A-7EE6-4342-B048-85BDC9FD1C3A}</a:tableStyleId>
              </a:tblPr>
              <a:tblGrid>
                <a:gridCol w="2331026">
                  <a:extLst>
                    <a:ext uri="{9D8B030D-6E8A-4147-A177-3AD203B41FA5}">
                      <a16:colId xmlns:a16="http://schemas.microsoft.com/office/drawing/2014/main" val="4181575486"/>
                    </a:ext>
                  </a:extLst>
                </a:gridCol>
                <a:gridCol w="2331026">
                  <a:extLst>
                    <a:ext uri="{9D8B030D-6E8A-4147-A177-3AD203B41FA5}">
                      <a16:colId xmlns:a16="http://schemas.microsoft.com/office/drawing/2014/main" val="3144968179"/>
                    </a:ext>
                  </a:extLst>
                </a:gridCol>
              </a:tblGrid>
              <a:tr h="408429">
                <a:tc>
                  <a:txBody>
                    <a:bodyPr/>
                    <a:lstStyle/>
                    <a:p>
                      <a:pPr marL="0" algn="l" defTabSz="914400" rtl="0" eaLnBrk="1" latinLnBrk="0" hangingPunct="1"/>
                      <a:r>
                        <a:rPr lang="en-US" sz="1800" b="0" kern="1200" dirty="0">
                          <a:solidFill>
                            <a:schemeClr val="dk1"/>
                          </a:solidFill>
                          <a:latin typeface="+mn-lt"/>
                          <a:ea typeface="+mn-ea"/>
                          <a:cs typeface="+mn-cs"/>
                        </a:rPr>
                        <a:t>Decision Tree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BF5"/>
                    </a:solidFill>
                  </a:tcPr>
                </a:tc>
                <a:tc>
                  <a:txBody>
                    <a:bodyPr/>
                    <a:lstStyle/>
                    <a:p>
                      <a:pPr marL="0" algn="l" defTabSz="914400" rtl="0" eaLnBrk="1" latinLnBrk="0" hangingPunct="1"/>
                      <a:r>
                        <a:rPr lang="en-US" sz="1800" b="0" kern="1200" dirty="0">
                          <a:solidFill>
                            <a:schemeClr val="dk1"/>
                          </a:solidFill>
                          <a:latin typeface="+mn-lt"/>
                          <a:ea typeface="+mn-ea"/>
                          <a:cs typeface="+mn-cs"/>
                        </a:rPr>
                        <a:t>4 minutes</a:t>
                      </a:r>
                    </a:p>
                  </a:txBody>
                  <a:tcPr>
                    <a:lnL w="12700" cmpd="sng">
                      <a:noFill/>
                    </a:lnL>
                    <a:solidFill>
                      <a:srgbClr val="E9EBF5"/>
                    </a:solidFill>
                  </a:tcPr>
                </a:tc>
                <a:extLst>
                  <a:ext uri="{0D108BD9-81ED-4DB2-BD59-A6C34878D82A}">
                    <a16:rowId xmlns:a16="http://schemas.microsoft.com/office/drawing/2014/main" val="1681567144"/>
                  </a:ext>
                </a:extLst>
              </a:tr>
              <a:tr h="408429">
                <a:tc>
                  <a:txBody>
                    <a:bodyPr/>
                    <a:lstStyle/>
                    <a:p>
                      <a:r>
                        <a:rPr lang="en-US" dirty="0"/>
                        <a:t>Random Forest</a:t>
                      </a:r>
                    </a:p>
                  </a:txBody>
                  <a:tcPr>
                    <a:lnT w="38100" cmpd="sng">
                      <a:noFill/>
                    </a:lnT>
                  </a:tcPr>
                </a:tc>
                <a:tc>
                  <a:txBody>
                    <a:bodyPr/>
                    <a:lstStyle/>
                    <a:p>
                      <a:r>
                        <a:rPr lang="en-US" dirty="0"/>
                        <a:t>18 minutes</a:t>
                      </a:r>
                    </a:p>
                  </a:txBody>
                  <a:tcPr/>
                </a:tc>
                <a:extLst>
                  <a:ext uri="{0D108BD9-81ED-4DB2-BD59-A6C34878D82A}">
                    <a16:rowId xmlns:a16="http://schemas.microsoft.com/office/drawing/2014/main" val="2141426582"/>
                  </a:ext>
                </a:extLst>
              </a:tr>
              <a:tr h="408429">
                <a:tc>
                  <a:txBody>
                    <a:bodyPr/>
                    <a:lstStyle/>
                    <a:p>
                      <a:r>
                        <a:rPr lang="en-US" dirty="0"/>
                        <a:t>Gradient Boosting</a:t>
                      </a:r>
                    </a:p>
                  </a:txBody>
                  <a:tcPr>
                    <a:solidFill>
                      <a:srgbClr val="E9EBF5"/>
                    </a:solidFill>
                  </a:tcPr>
                </a:tc>
                <a:tc>
                  <a:txBody>
                    <a:bodyPr/>
                    <a:lstStyle/>
                    <a:p>
                      <a:r>
                        <a:rPr lang="en-US" dirty="0"/>
                        <a:t>25 minutes</a:t>
                      </a:r>
                    </a:p>
                  </a:txBody>
                  <a:tcPr/>
                </a:tc>
                <a:extLst>
                  <a:ext uri="{0D108BD9-81ED-4DB2-BD59-A6C34878D82A}">
                    <a16:rowId xmlns:a16="http://schemas.microsoft.com/office/drawing/2014/main" val="4084750747"/>
                  </a:ext>
                </a:extLst>
              </a:tr>
              <a:tr h="724638">
                <a:tc>
                  <a:txBody>
                    <a:bodyPr/>
                    <a:lstStyle/>
                    <a:p>
                      <a:r>
                        <a:rPr lang="en-US" dirty="0" err="1"/>
                        <a:t>XGBoost</a:t>
                      </a:r>
                      <a:r>
                        <a:rPr lang="en-US" dirty="0"/>
                        <a:t> (with GPU Acceleration)</a:t>
                      </a:r>
                    </a:p>
                  </a:txBody>
                  <a:tcPr/>
                </a:tc>
                <a:tc>
                  <a:txBody>
                    <a:bodyPr/>
                    <a:lstStyle/>
                    <a:p>
                      <a:r>
                        <a:rPr lang="en-US" dirty="0"/>
                        <a:t>3 minutes</a:t>
                      </a:r>
                    </a:p>
                  </a:txBody>
                  <a:tcPr/>
                </a:tc>
                <a:extLst>
                  <a:ext uri="{0D108BD9-81ED-4DB2-BD59-A6C34878D82A}">
                    <a16:rowId xmlns:a16="http://schemas.microsoft.com/office/drawing/2014/main" val="2630734597"/>
                  </a:ext>
                </a:extLst>
              </a:tr>
            </a:tbl>
          </a:graphicData>
        </a:graphic>
      </p:graphicFrame>
    </p:spTree>
    <p:extLst>
      <p:ext uri="{BB962C8B-B14F-4D97-AF65-F5344CB8AC3E}">
        <p14:creationId xmlns:p14="http://schemas.microsoft.com/office/powerpoint/2010/main" val="2485056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50BD-72DE-403B-8AFF-E51A9049D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Ensemble Learning</a:t>
            </a:r>
          </a:p>
        </p:txBody>
      </p:sp>
      <p:sp>
        <p:nvSpPr>
          <p:cNvPr id="3" name="内容占位符 2">
            <a:extLst>
              <a:ext uri="{FF2B5EF4-FFF2-40B4-BE49-F238E27FC236}">
                <a16:creationId xmlns:a16="http://schemas.microsoft.com/office/drawing/2014/main" id="{888B41A0-DF03-4046-B052-0AD56E32D2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Bagging</a:t>
            </a:r>
          </a:p>
          <a:p>
            <a:pPr lvl="1"/>
            <a:r>
              <a:rPr lang="en-US" dirty="0">
                <a:latin typeface="Times New Roman" panose="02020603050405020304" pitchFamily="18" charset="0"/>
                <a:cs typeface="Times New Roman" panose="02020603050405020304" pitchFamily="18" charset="0"/>
              </a:rPr>
              <a:t>Bootstrap aggregating (Bagging), is a machine learning ensemble meta-algorithm designed to improve the stability and accuracy of machine learning algorithms used in statistical classification and regression.</a:t>
            </a:r>
          </a:p>
          <a:p>
            <a:pPr lvl="1"/>
            <a:r>
              <a:rPr lang="en-US" dirty="0">
                <a:latin typeface="Times New Roman" panose="02020603050405020304" pitchFamily="18" charset="0"/>
                <a:cs typeface="Times New Roman" panose="02020603050405020304" pitchFamily="18" charset="0"/>
              </a:rPr>
              <a:t>It also reduces variance and helps to avoid overfitting.</a:t>
            </a:r>
          </a:p>
          <a:p>
            <a:r>
              <a:rPr lang="en-US" dirty="0">
                <a:latin typeface="Times New Roman" panose="02020603050405020304" pitchFamily="18" charset="0"/>
                <a:cs typeface="Times New Roman" panose="02020603050405020304" pitchFamily="18" charset="0"/>
              </a:rPr>
              <a:t>AdaBoost</a:t>
            </a:r>
          </a:p>
          <a:p>
            <a:pPr lvl="1"/>
            <a:r>
              <a:rPr lang="en-US" dirty="0">
                <a:latin typeface="Times New Roman" panose="02020603050405020304" pitchFamily="18" charset="0"/>
                <a:cs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a:t>
            </a:r>
          </a:p>
        </p:txBody>
      </p:sp>
      <p:sp>
        <p:nvSpPr>
          <p:cNvPr id="4" name="灯片编号占位符 3">
            <a:extLst>
              <a:ext uri="{FF2B5EF4-FFF2-40B4-BE49-F238E27FC236}">
                <a16:creationId xmlns:a16="http://schemas.microsoft.com/office/drawing/2014/main" id="{92508051-6AD6-4E44-AA36-3F0C4644C6C3}"/>
              </a:ext>
            </a:extLst>
          </p:cNvPr>
          <p:cNvSpPr>
            <a:spLocks noGrp="1"/>
          </p:cNvSpPr>
          <p:nvPr>
            <p:ph type="sldNum" sz="quarter" idx="12"/>
          </p:nvPr>
        </p:nvSpPr>
        <p:spPr/>
        <p:txBody>
          <a:bodyPr/>
          <a:lstStyle/>
          <a:p>
            <a:fld id="{C6AABF22-AD10-402F-ACF8-A0868F897385}" type="slidenum">
              <a:rPr lang="en-US" smtClean="0"/>
              <a:t>18</a:t>
            </a:fld>
            <a:endParaRPr lang="en-US"/>
          </a:p>
        </p:txBody>
      </p:sp>
    </p:spTree>
    <p:extLst>
      <p:ext uri="{BB962C8B-B14F-4D97-AF65-F5344CB8AC3E}">
        <p14:creationId xmlns:p14="http://schemas.microsoft.com/office/powerpoint/2010/main" val="114233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AAB403-0D16-4DDC-B03A-58CA463AC0E6}"/>
              </a:ext>
            </a:extLst>
          </p:cNvPr>
          <p:cNvSpPr>
            <a:spLocks noGrp="1"/>
          </p:cNvSpPr>
          <p:nvPr>
            <p:ph idx="1"/>
          </p:nvPr>
        </p:nvSpPr>
        <p:spPr>
          <a:xfrm>
            <a:off x="823395" y="1478110"/>
            <a:ext cx="10515600" cy="4351338"/>
          </a:xfrm>
        </p:spPr>
        <p:txBody>
          <a:bodyPr/>
          <a:lstStyle/>
          <a:p>
            <a:r>
              <a:rPr lang="en-US" dirty="0"/>
              <a:t>Stacking</a:t>
            </a:r>
          </a:p>
        </p:txBody>
      </p:sp>
      <p:sp>
        <p:nvSpPr>
          <p:cNvPr id="4" name="灯片编号占位符 3">
            <a:extLst>
              <a:ext uri="{FF2B5EF4-FFF2-40B4-BE49-F238E27FC236}">
                <a16:creationId xmlns:a16="http://schemas.microsoft.com/office/drawing/2014/main" id="{8AFC5092-BCBC-4BE3-A229-C28EB3D31D86}"/>
              </a:ext>
            </a:extLst>
          </p:cNvPr>
          <p:cNvSpPr>
            <a:spLocks noGrp="1"/>
          </p:cNvSpPr>
          <p:nvPr>
            <p:ph type="sldNum" sz="quarter" idx="12"/>
          </p:nvPr>
        </p:nvSpPr>
        <p:spPr/>
        <p:txBody>
          <a:bodyPr/>
          <a:lstStyle/>
          <a:p>
            <a:fld id="{C6AABF22-AD10-402F-ACF8-A0868F897385}" type="slidenum">
              <a:rPr lang="en-US" smtClean="0"/>
              <a:t>19</a:t>
            </a:fld>
            <a:endParaRPr lang="en-US"/>
          </a:p>
        </p:txBody>
      </p:sp>
      <p:sp>
        <p:nvSpPr>
          <p:cNvPr id="5" name="标题 1">
            <a:extLst>
              <a:ext uri="{FF2B5EF4-FFF2-40B4-BE49-F238E27FC236}">
                <a16:creationId xmlns:a16="http://schemas.microsoft.com/office/drawing/2014/main" id="{B3DB2312-A775-4DAB-94EE-E6295FFA0338}"/>
              </a:ext>
            </a:extLst>
          </p:cNvPr>
          <p:cNvSpPr txBox="1">
            <a:spLocks/>
          </p:cNvSpPr>
          <p:nvPr/>
        </p:nvSpPr>
        <p:spPr>
          <a:xfrm>
            <a:off x="678403" y="15254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Ensemble Learning</a:t>
            </a:r>
            <a:endParaRPr lang="en-US" dirty="0"/>
          </a:p>
        </p:txBody>
      </p:sp>
      <p:sp>
        <p:nvSpPr>
          <p:cNvPr id="6" name="灯片编号占位符 3">
            <a:extLst>
              <a:ext uri="{FF2B5EF4-FFF2-40B4-BE49-F238E27FC236}">
                <a16:creationId xmlns:a16="http://schemas.microsoft.com/office/drawing/2014/main" id="{CD460CBA-9095-4AF0-90A5-870309817FB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AABF22-AD10-402F-ACF8-A0868F897385}" type="slidenum">
              <a:rPr lang="en-US" smtClean="0"/>
              <a:pPr/>
              <a:t>19</a:t>
            </a:fld>
            <a:endParaRPr lang="en-US"/>
          </a:p>
        </p:txBody>
      </p:sp>
      <p:sp>
        <p:nvSpPr>
          <p:cNvPr id="7" name="矩形 6">
            <a:extLst>
              <a:ext uri="{FF2B5EF4-FFF2-40B4-BE49-F238E27FC236}">
                <a16:creationId xmlns:a16="http://schemas.microsoft.com/office/drawing/2014/main" id="{C2EB72F5-7CA4-46EB-917C-CEC1394DB5E9}"/>
              </a:ext>
            </a:extLst>
          </p:cNvPr>
          <p:cNvSpPr/>
          <p:nvPr/>
        </p:nvSpPr>
        <p:spPr>
          <a:xfrm>
            <a:off x="2991768" y="2112789"/>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Regression</a:t>
            </a:r>
          </a:p>
        </p:txBody>
      </p:sp>
      <p:sp>
        <p:nvSpPr>
          <p:cNvPr id="8" name="矩形 7">
            <a:extLst>
              <a:ext uri="{FF2B5EF4-FFF2-40B4-BE49-F238E27FC236}">
                <a16:creationId xmlns:a16="http://schemas.microsoft.com/office/drawing/2014/main" id="{9CFEDDAD-C9CD-4C3F-AE0B-CE21359D89B0}"/>
              </a:ext>
            </a:extLst>
          </p:cNvPr>
          <p:cNvSpPr/>
          <p:nvPr/>
        </p:nvSpPr>
        <p:spPr>
          <a:xfrm>
            <a:off x="2991768" y="3429000"/>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SGD regression</a:t>
            </a:r>
          </a:p>
        </p:txBody>
      </p:sp>
      <p:sp>
        <p:nvSpPr>
          <p:cNvPr id="9" name="矩形 8">
            <a:extLst>
              <a:ext uri="{FF2B5EF4-FFF2-40B4-BE49-F238E27FC236}">
                <a16:creationId xmlns:a16="http://schemas.microsoft.com/office/drawing/2014/main" id="{B0AE6D7D-DC03-4A7F-9F9B-F3B0018D917F}"/>
              </a:ext>
            </a:extLst>
          </p:cNvPr>
          <p:cNvSpPr/>
          <p:nvPr/>
        </p:nvSpPr>
        <p:spPr>
          <a:xfrm>
            <a:off x="2991768" y="4944037"/>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 Regression</a:t>
            </a:r>
          </a:p>
        </p:txBody>
      </p:sp>
      <p:cxnSp>
        <p:nvCxnSpPr>
          <p:cNvPr id="10" name="直接箭头连接符 9">
            <a:extLst>
              <a:ext uri="{FF2B5EF4-FFF2-40B4-BE49-F238E27FC236}">
                <a16:creationId xmlns:a16="http://schemas.microsoft.com/office/drawing/2014/main" id="{E84CE629-3537-4580-827C-7F134CD2E186}"/>
              </a:ext>
            </a:extLst>
          </p:cNvPr>
          <p:cNvCxnSpPr/>
          <p:nvPr/>
        </p:nvCxnSpPr>
        <p:spPr>
          <a:xfrm>
            <a:off x="4651893" y="4001294"/>
            <a:ext cx="14825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330DD26-E080-4357-BA39-091364D8F7C9}"/>
              </a:ext>
            </a:extLst>
          </p:cNvPr>
          <p:cNvCxnSpPr>
            <a:cxnSpLocks/>
          </p:cNvCxnSpPr>
          <p:nvPr/>
        </p:nvCxnSpPr>
        <p:spPr>
          <a:xfrm flipV="1">
            <a:off x="6134463" y="2282825"/>
            <a:ext cx="1390095" cy="1718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5AC6C3E-FDCD-4728-928A-D8BC2C1755D0}"/>
              </a:ext>
            </a:extLst>
          </p:cNvPr>
          <p:cNvSpPr/>
          <p:nvPr/>
        </p:nvSpPr>
        <p:spPr>
          <a:xfrm>
            <a:off x="7551190" y="1706710"/>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MLP</a:t>
            </a:r>
          </a:p>
        </p:txBody>
      </p:sp>
      <p:sp>
        <p:nvSpPr>
          <p:cNvPr id="13" name="矩形 12">
            <a:extLst>
              <a:ext uri="{FF2B5EF4-FFF2-40B4-BE49-F238E27FC236}">
                <a16:creationId xmlns:a16="http://schemas.microsoft.com/office/drawing/2014/main" id="{FBA8CC5C-2E21-4AA8-8ADA-7E3B463B1A94}"/>
              </a:ext>
            </a:extLst>
          </p:cNvPr>
          <p:cNvSpPr/>
          <p:nvPr/>
        </p:nvSpPr>
        <p:spPr>
          <a:xfrm>
            <a:off x="7551190" y="5378302"/>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Bagging</a:t>
            </a:r>
          </a:p>
        </p:txBody>
      </p:sp>
      <p:sp>
        <p:nvSpPr>
          <p:cNvPr id="14" name="矩形 13">
            <a:extLst>
              <a:ext uri="{FF2B5EF4-FFF2-40B4-BE49-F238E27FC236}">
                <a16:creationId xmlns:a16="http://schemas.microsoft.com/office/drawing/2014/main" id="{2C735C4E-C718-4244-B727-DF998A063AED}"/>
              </a:ext>
            </a:extLst>
          </p:cNvPr>
          <p:cNvSpPr/>
          <p:nvPr/>
        </p:nvSpPr>
        <p:spPr>
          <a:xfrm>
            <a:off x="7551190" y="3542506"/>
            <a:ext cx="145593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cxnSp>
        <p:nvCxnSpPr>
          <p:cNvPr id="15" name="直接连接符 14">
            <a:extLst>
              <a:ext uri="{FF2B5EF4-FFF2-40B4-BE49-F238E27FC236}">
                <a16:creationId xmlns:a16="http://schemas.microsoft.com/office/drawing/2014/main" id="{56A4340E-13A8-4808-837F-CCCF63F7AD94}"/>
              </a:ext>
            </a:extLst>
          </p:cNvPr>
          <p:cNvCxnSpPr>
            <a:cxnSpLocks/>
            <a:endCxn id="14" idx="1"/>
          </p:cNvCxnSpPr>
          <p:nvPr/>
        </p:nvCxnSpPr>
        <p:spPr>
          <a:xfrm>
            <a:off x="6134463" y="3999706"/>
            <a:ext cx="14167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4508108-A5FE-497B-9051-22C227889BBF}"/>
              </a:ext>
            </a:extLst>
          </p:cNvPr>
          <p:cNvCxnSpPr>
            <a:cxnSpLocks/>
          </p:cNvCxnSpPr>
          <p:nvPr/>
        </p:nvCxnSpPr>
        <p:spPr>
          <a:xfrm>
            <a:off x="6081195" y="4055665"/>
            <a:ext cx="1443363" cy="132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C272A-328E-4C04-ACCE-F4514A45B9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内容占位符 2">
            <a:extLst>
              <a:ext uri="{FF2B5EF4-FFF2-40B4-BE49-F238E27FC236}">
                <a16:creationId xmlns:a16="http://schemas.microsoft.com/office/drawing/2014/main" id="{7153960B-2C4D-4749-BABF-4F39CA46E392}"/>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1. </a:t>
            </a:r>
            <a:r>
              <a:rPr lang="en-US">
                <a:latin typeface="Times New Roman" panose="02020603050405020304" pitchFamily="18" charset="0"/>
                <a:cs typeface="Times New Roman" panose="02020603050405020304" pitchFamily="18" charset="0"/>
              </a:rPr>
              <a:t>Introduction and </a:t>
            </a:r>
            <a:r>
              <a:rPr lang="en-US" dirty="0">
                <a:latin typeface="Times New Roman" panose="02020603050405020304" pitchFamily="18" charset="0"/>
                <a:cs typeface="Times New Roman" panose="02020603050405020304" pitchFamily="18" charset="0"/>
              </a:rPr>
              <a:t>Related Works</a:t>
            </a:r>
          </a:p>
          <a:p>
            <a:pPr marL="0" indent="0">
              <a:lnSpc>
                <a:spcPct val="150000"/>
              </a:lnSpc>
              <a:buNone/>
            </a:pPr>
            <a:r>
              <a:rPr lang="en-US" dirty="0">
                <a:latin typeface="Times New Roman" panose="02020603050405020304" pitchFamily="18" charset="0"/>
                <a:cs typeface="Times New Roman" panose="02020603050405020304" pitchFamily="18" charset="0"/>
              </a:rPr>
              <a:t>2. Explorative Data Analysis (EDA)</a:t>
            </a:r>
          </a:p>
          <a:p>
            <a:pPr marL="0" indent="0">
              <a:lnSpc>
                <a:spcPct val="150000"/>
              </a:lnSpc>
              <a:buNone/>
            </a:pPr>
            <a:r>
              <a:rPr lang="en-US" dirty="0">
                <a:latin typeface="Times New Roman" panose="02020603050405020304" pitchFamily="18" charset="0"/>
                <a:cs typeface="Times New Roman" panose="02020603050405020304" pitchFamily="18" charset="0"/>
              </a:rPr>
              <a:t>3. Methodology and Results</a:t>
            </a:r>
          </a:p>
          <a:p>
            <a:pPr marL="0" indent="0">
              <a:lnSpc>
                <a:spcPct val="150000"/>
              </a:lnSpc>
              <a:buNone/>
            </a:pPr>
            <a:r>
              <a:rPr lang="en-US" dirty="0">
                <a:latin typeface="Times New Roman" panose="02020603050405020304" pitchFamily="18" charset="0"/>
                <a:cs typeface="Times New Roman" panose="02020603050405020304" pitchFamily="18" charset="0"/>
              </a:rPr>
              <a:t>4. Conclusion</a:t>
            </a:r>
          </a:p>
        </p:txBody>
      </p:sp>
      <p:sp>
        <p:nvSpPr>
          <p:cNvPr id="4" name="灯片编号占位符 3">
            <a:extLst>
              <a:ext uri="{FF2B5EF4-FFF2-40B4-BE49-F238E27FC236}">
                <a16:creationId xmlns:a16="http://schemas.microsoft.com/office/drawing/2014/main" id="{4AE83077-64BB-427C-A275-012816F3F664}"/>
              </a:ext>
            </a:extLst>
          </p:cNvPr>
          <p:cNvSpPr>
            <a:spLocks noGrp="1"/>
          </p:cNvSpPr>
          <p:nvPr>
            <p:ph type="sldNum" sz="quarter" idx="12"/>
          </p:nvPr>
        </p:nvSpPr>
        <p:spPr/>
        <p:txBody>
          <a:bodyPr/>
          <a:lstStyle/>
          <a:p>
            <a:fld id="{C6AABF22-AD10-402F-ACF8-A0868F897385}"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62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6DEAF-F3C9-4335-8AA3-9800C478C3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Ensemble Learning</a:t>
            </a:r>
            <a:endParaRPr lang="en-US" dirty="0"/>
          </a:p>
        </p:txBody>
      </p:sp>
      <p:sp>
        <p:nvSpPr>
          <p:cNvPr id="3" name="内容占位符 2">
            <a:extLst>
              <a:ext uri="{FF2B5EF4-FFF2-40B4-BE49-F238E27FC236}">
                <a16:creationId xmlns:a16="http://schemas.microsoft.com/office/drawing/2014/main" id="{5C669DFA-A37E-4C34-9D1D-E0EB90802B9E}"/>
              </a:ext>
            </a:extLst>
          </p:cNvPr>
          <p:cNvSpPr>
            <a:spLocks noGrp="1"/>
          </p:cNvSpPr>
          <p:nvPr>
            <p:ph idx="1"/>
          </p:nvPr>
        </p:nvSpPr>
        <p:spPr/>
        <p:txBody>
          <a:bodyPr/>
          <a:lstStyle/>
          <a:p>
            <a:r>
              <a:rPr lang="en-US" dirty="0"/>
              <a:t>Results </a:t>
            </a:r>
          </a:p>
        </p:txBody>
      </p:sp>
      <p:sp>
        <p:nvSpPr>
          <p:cNvPr id="4" name="灯片编号占位符 3">
            <a:extLst>
              <a:ext uri="{FF2B5EF4-FFF2-40B4-BE49-F238E27FC236}">
                <a16:creationId xmlns:a16="http://schemas.microsoft.com/office/drawing/2014/main" id="{E5EA0A6A-9BC4-4590-826F-AF49F6F8672E}"/>
              </a:ext>
            </a:extLst>
          </p:cNvPr>
          <p:cNvSpPr>
            <a:spLocks noGrp="1"/>
          </p:cNvSpPr>
          <p:nvPr>
            <p:ph type="sldNum" sz="quarter" idx="12"/>
          </p:nvPr>
        </p:nvSpPr>
        <p:spPr/>
        <p:txBody>
          <a:bodyPr/>
          <a:lstStyle/>
          <a:p>
            <a:fld id="{C6AABF22-AD10-402F-ACF8-A0868F897385}" type="slidenum">
              <a:rPr lang="en-US" smtClean="0"/>
              <a:t>20</a:t>
            </a:fld>
            <a:endParaRPr lang="en-US"/>
          </a:p>
        </p:txBody>
      </p:sp>
      <p:graphicFrame>
        <p:nvGraphicFramePr>
          <p:cNvPr id="5" name="对象 4">
            <a:extLst>
              <a:ext uri="{FF2B5EF4-FFF2-40B4-BE49-F238E27FC236}">
                <a16:creationId xmlns:a16="http://schemas.microsoft.com/office/drawing/2014/main" id="{A5AAD553-A952-45B1-9159-6FC4DBC0F38E}"/>
              </a:ext>
            </a:extLst>
          </p:cNvPr>
          <p:cNvGraphicFramePr>
            <a:graphicFrameLocks noChangeAspect="1"/>
          </p:cNvGraphicFramePr>
          <p:nvPr>
            <p:extLst>
              <p:ext uri="{D42A27DB-BD31-4B8C-83A1-F6EECF244321}">
                <p14:modId xmlns:p14="http://schemas.microsoft.com/office/powerpoint/2010/main" val="3491785530"/>
              </p:ext>
            </p:extLst>
          </p:nvPr>
        </p:nvGraphicFramePr>
        <p:xfrm>
          <a:off x="2619504" y="2388973"/>
          <a:ext cx="6952992" cy="1448539"/>
        </p:xfrm>
        <a:graphic>
          <a:graphicData uri="http://schemas.openxmlformats.org/presentationml/2006/ole">
            <mc:AlternateContent xmlns:mc="http://schemas.openxmlformats.org/markup-compatibility/2006">
              <mc:Choice xmlns:v="urn:schemas-microsoft-com:vml" Requires="v">
                <p:oleObj spid="_x0000_s4133" name="Worksheet" r:id="rId3" imgW="3543194" imgH="738967" progId="Excel.Sheet.12">
                  <p:embed/>
                </p:oleObj>
              </mc:Choice>
              <mc:Fallback>
                <p:oleObj name="Worksheet" r:id="rId3" imgW="3543194" imgH="738967" progId="Excel.Sheet.12">
                  <p:embed/>
                  <p:pic>
                    <p:nvPicPr>
                      <p:cNvPr id="0" name=""/>
                      <p:cNvPicPr/>
                      <p:nvPr/>
                    </p:nvPicPr>
                    <p:blipFill>
                      <a:blip r:embed="rId4"/>
                      <a:stretch>
                        <a:fillRect/>
                      </a:stretch>
                    </p:blipFill>
                    <p:spPr>
                      <a:xfrm>
                        <a:off x="2619504" y="2388973"/>
                        <a:ext cx="6952992" cy="144853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3E1D83E-614A-41FC-A4A7-9DD320CFF817}"/>
              </a:ext>
            </a:extLst>
          </p:cNvPr>
          <p:cNvGraphicFramePr>
            <a:graphicFrameLocks noChangeAspect="1"/>
          </p:cNvGraphicFramePr>
          <p:nvPr>
            <p:extLst>
              <p:ext uri="{D42A27DB-BD31-4B8C-83A1-F6EECF244321}">
                <p14:modId xmlns:p14="http://schemas.microsoft.com/office/powerpoint/2010/main" val="1185682971"/>
              </p:ext>
            </p:extLst>
          </p:nvPr>
        </p:nvGraphicFramePr>
        <p:xfrm>
          <a:off x="2619504" y="4558245"/>
          <a:ext cx="6952992" cy="1473628"/>
        </p:xfrm>
        <a:graphic>
          <a:graphicData uri="http://schemas.openxmlformats.org/presentationml/2006/ole">
            <mc:AlternateContent xmlns:mc="http://schemas.openxmlformats.org/markup-compatibility/2006">
              <mc:Choice xmlns:v="urn:schemas-microsoft-com:vml" Requires="v">
                <p:oleObj spid="_x0000_s4134" name="Worksheet" r:id="rId5" imgW="3482375" imgH="738967" progId="Excel.Sheet.12">
                  <p:embed/>
                </p:oleObj>
              </mc:Choice>
              <mc:Fallback>
                <p:oleObj name="Worksheet" r:id="rId5" imgW="3482375" imgH="738967" progId="Excel.Sheet.12">
                  <p:embed/>
                  <p:pic>
                    <p:nvPicPr>
                      <p:cNvPr id="0" name=""/>
                      <p:cNvPicPr/>
                      <p:nvPr/>
                    </p:nvPicPr>
                    <p:blipFill>
                      <a:blip r:embed="rId6"/>
                      <a:stretch>
                        <a:fillRect/>
                      </a:stretch>
                    </p:blipFill>
                    <p:spPr>
                      <a:xfrm>
                        <a:off x="2619504" y="4558245"/>
                        <a:ext cx="6952992" cy="1473628"/>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47E02DE1-46CB-4E45-AE93-87FDEB966939}"/>
              </a:ext>
            </a:extLst>
          </p:cNvPr>
          <p:cNvSpPr txBox="1"/>
          <p:nvPr/>
        </p:nvSpPr>
        <p:spPr>
          <a:xfrm>
            <a:off x="5144233" y="3866312"/>
            <a:ext cx="1903534" cy="369332"/>
          </a:xfrm>
          <a:prstGeom prst="rect">
            <a:avLst/>
          </a:prstGeom>
          <a:noFill/>
        </p:spPr>
        <p:txBody>
          <a:bodyPr wrap="none" rtlCol="0">
            <a:spAutoFit/>
          </a:bodyPr>
          <a:lstStyle/>
          <a:p>
            <a:r>
              <a:rPr lang="en-US" dirty="0"/>
              <a:t>Training set scores</a:t>
            </a:r>
          </a:p>
        </p:txBody>
      </p:sp>
      <p:sp>
        <p:nvSpPr>
          <p:cNvPr id="9" name="文本框 8">
            <a:extLst>
              <a:ext uri="{FF2B5EF4-FFF2-40B4-BE49-F238E27FC236}">
                <a16:creationId xmlns:a16="http://schemas.microsoft.com/office/drawing/2014/main" id="{26456807-45D7-4893-BDCE-9E41F5B5B375}"/>
              </a:ext>
            </a:extLst>
          </p:cNvPr>
          <p:cNvSpPr txBox="1"/>
          <p:nvPr/>
        </p:nvSpPr>
        <p:spPr>
          <a:xfrm>
            <a:off x="5231629" y="6130232"/>
            <a:ext cx="1816138" cy="369332"/>
          </a:xfrm>
          <a:prstGeom prst="rect">
            <a:avLst/>
          </a:prstGeom>
          <a:noFill/>
        </p:spPr>
        <p:txBody>
          <a:bodyPr wrap="none" rtlCol="0">
            <a:spAutoFit/>
          </a:bodyPr>
          <a:lstStyle/>
          <a:p>
            <a:r>
              <a:rPr lang="en-US" dirty="0"/>
              <a:t>Testing set scores</a:t>
            </a:r>
          </a:p>
        </p:txBody>
      </p:sp>
    </p:spTree>
    <p:extLst>
      <p:ext uri="{BB962C8B-B14F-4D97-AF65-F5344CB8AC3E}">
        <p14:creationId xmlns:p14="http://schemas.microsoft.com/office/powerpoint/2010/main" val="67413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E0CA8-A08D-479F-BFF6-92FB07A987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内容占位符 2">
            <a:extLst>
              <a:ext uri="{FF2B5EF4-FFF2-40B4-BE49-F238E27FC236}">
                <a16:creationId xmlns:a16="http://schemas.microsoft.com/office/drawing/2014/main" id="{83B2EE1A-69FE-4563-B2D7-0EF1796509DB}"/>
              </a:ext>
            </a:extLst>
          </p:cNvPr>
          <p:cNvSpPr>
            <a:spLocks noGrp="1"/>
          </p:cNvSpPr>
          <p:nvPr>
            <p:ph idx="1"/>
          </p:nvPr>
        </p:nvSpPr>
        <p:spPr/>
        <p:txBody>
          <a:bodyPr/>
          <a:lstStyle/>
          <a:p>
            <a:pPr marL="0" indent="0">
              <a:lnSpc>
                <a:spcPct val="150000"/>
              </a:lnSpc>
              <a:buNone/>
            </a:pPr>
            <a:r>
              <a:rPr lang="en-US" dirty="0"/>
              <a:t>In conclusion, I have compared different models based on 4 evaluation indexes. And some models perform quite well. In the future, I will try some methods like early stopping and data augmentation to avoid overfitting problems. Also, I will try some deep neural models to find whether deep learning can apply to my dataset or not.</a:t>
            </a:r>
          </a:p>
        </p:txBody>
      </p:sp>
      <p:sp>
        <p:nvSpPr>
          <p:cNvPr id="4" name="灯片编号占位符 3">
            <a:extLst>
              <a:ext uri="{FF2B5EF4-FFF2-40B4-BE49-F238E27FC236}">
                <a16:creationId xmlns:a16="http://schemas.microsoft.com/office/drawing/2014/main" id="{649F4B9B-1315-4DF9-9F6F-318DACFC7D89}"/>
              </a:ext>
            </a:extLst>
          </p:cNvPr>
          <p:cNvSpPr>
            <a:spLocks noGrp="1"/>
          </p:cNvSpPr>
          <p:nvPr>
            <p:ph type="sldNum" sz="quarter" idx="12"/>
          </p:nvPr>
        </p:nvSpPr>
        <p:spPr/>
        <p:txBody>
          <a:bodyPr/>
          <a:lstStyle/>
          <a:p>
            <a:fld id="{C6AABF22-AD10-402F-ACF8-A0868F897385}" type="slidenum">
              <a:rPr lang="en-US" smtClean="0"/>
              <a:t>21</a:t>
            </a:fld>
            <a:endParaRPr lang="en-US"/>
          </a:p>
        </p:txBody>
      </p:sp>
    </p:spTree>
    <p:extLst>
      <p:ext uri="{BB962C8B-B14F-4D97-AF65-F5344CB8AC3E}">
        <p14:creationId xmlns:p14="http://schemas.microsoft.com/office/powerpoint/2010/main" val="2650836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B2964B-359F-4336-A7D6-4A24C2BC4789}"/>
              </a:ext>
            </a:extLst>
          </p:cNvPr>
          <p:cNvSpPr>
            <a:spLocks noGrp="1"/>
          </p:cNvSpPr>
          <p:nvPr>
            <p:ph type="sldNum" sz="quarter" idx="12"/>
          </p:nvPr>
        </p:nvSpPr>
        <p:spPr/>
        <p:txBody>
          <a:bodyPr/>
          <a:lstStyle/>
          <a:p>
            <a:fld id="{C6AABF22-AD10-402F-ACF8-A0868F897385}" type="slidenum">
              <a:rPr lang="en-US" smtClean="0"/>
              <a:t>22</a:t>
            </a:fld>
            <a:endParaRPr lang="en-US"/>
          </a:p>
        </p:txBody>
      </p:sp>
      <p:sp>
        <p:nvSpPr>
          <p:cNvPr id="7" name="矩形 6">
            <a:extLst>
              <a:ext uri="{FF2B5EF4-FFF2-40B4-BE49-F238E27FC236}">
                <a16:creationId xmlns:a16="http://schemas.microsoft.com/office/drawing/2014/main" id="{934D1718-F974-475E-B9C2-49E40E29C5BD}"/>
              </a:ext>
            </a:extLst>
          </p:cNvPr>
          <p:cNvSpPr/>
          <p:nvPr/>
        </p:nvSpPr>
        <p:spPr>
          <a:xfrm>
            <a:off x="3438060" y="3075057"/>
            <a:ext cx="5315879" cy="707886"/>
          </a:xfrm>
          <a:prstGeom prst="rect">
            <a:avLst/>
          </a:prstGeom>
        </p:spPr>
        <p:txBody>
          <a:bodyPr wrap="none">
            <a:spAutoFit/>
          </a:bodyPr>
          <a:lstStyle/>
          <a:p>
            <a:pPr lvl="0"/>
            <a:r>
              <a:rPr lang="en-US" sz="4000" dirty="0">
                <a:solidFill>
                  <a:prstClr val="black"/>
                </a:solidFill>
                <a:latin typeface="Times New Roman" panose="02020603050405020304" pitchFamily="18" charset="0"/>
                <a:cs typeface="Times New Roman" panose="02020603050405020304" pitchFamily="18" charset="0"/>
              </a:rPr>
              <a:t>Thank you for listening </a:t>
            </a:r>
          </a:p>
        </p:txBody>
      </p:sp>
    </p:spTree>
    <p:extLst>
      <p:ext uri="{BB962C8B-B14F-4D97-AF65-F5344CB8AC3E}">
        <p14:creationId xmlns:p14="http://schemas.microsoft.com/office/powerpoint/2010/main" val="362074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F2C97-161B-403B-8B97-24761B3B37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内容占位符 2">
            <a:extLst>
              <a:ext uri="{FF2B5EF4-FFF2-40B4-BE49-F238E27FC236}">
                <a16:creationId xmlns:a16="http://schemas.microsoft.com/office/drawing/2014/main" id="{ADB23899-3ECD-4EAC-9168-B35A5F506F07}"/>
              </a:ext>
            </a:extLst>
          </p:cNvPr>
          <p:cNvSpPr>
            <a:spLocks noGrp="1"/>
          </p:cNvSpPr>
          <p:nvPr>
            <p:ph idx="1"/>
          </p:nvPr>
        </p:nvSpPr>
        <p:spPr/>
        <p:txBody>
          <a:bodyPr>
            <a:normAutofit lnSpcReduction="10000"/>
          </a:bodyPr>
          <a:lstStyle/>
          <a:p>
            <a:pPr marL="0" indent="0">
              <a:lnSpc>
                <a:spcPct val="100000"/>
              </a:lnSpc>
              <a:buNone/>
            </a:pPr>
            <a:r>
              <a:rPr lang="en-US" sz="1600" dirty="0">
                <a:latin typeface="Times New Roman" panose="02020603050405020304" pitchFamily="18" charset="0"/>
                <a:cs typeface="Times New Roman" panose="02020603050405020304" pitchFamily="18" charset="0"/>
              </a:rPr>
              <a:t>[1] N. </a:t>
            </a:r>
            <a:r>
              <a:rPr lang="en-US" sz="1600" dirty="0" err="1">
                <a:latin typeface="Times New Roman" panose="02020603050405020304" pitchFamily="18" charset="0"/>
                <a:cs typeface="Times New Roman" panose="02020603050405020304" pitchFamily="18" charset="0"/>
              </a:rPr>
              <a:t>Monburinon</a:t>
            </a:r>
            <a:r>
              <a:rPr lang="en-US" sz="1600" dirty="0">
                <a:latin typeface="Times New Roman" panose="02020603050405020304" pitchFamily="18" charset="0"/>
                <a:cs typeface="Times New Roman" panose="02020603050405020304" pitchFamily="18" charset="0"/>
              </a:rPr>
              <a:t>, P. </a:t>
            </a:r>
            <a:r>
              <a:rPr lang="en-US" sz="1600" dirty="0" err="1">
                <a:latin typeface="Times New Roman" panose="02020603050405020304" pitchFamily="18" charset="0"/>
                <a:cs typeface="Times New Roman" panose="02020603050405020304" pitchFamily="18" charset="0"/>
              </a:rPr>
              <a:t>Chertchom</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Kaewkiriya</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Rungpheung</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Buya</a:t>
            </a:r>
            <a:r>
              <a:rPr lang="en-US" sz="1600" dirty="0">
                <a:latin typeface="Times New Roman" panose="02020603050405020304" pitchFamily="18" charset="0"/>
                <a:cs typeface="Times New Roman" panose="02020603050405020304" pitchFamily="18" charset="0"/>
              </a:rPr>
              <a:t>, and P. </a:t>
            </a:r>
            <a:r>
              <a:rPr lang="en-US" sz="1600" dirty="0" err="1">
                <a:latin typeface="Times New Roman" panose="02020603050405020304" pitchFamily="18" charset="0"/>
                <a:cs typeface="Times New Roman" panose="02020603050405020304" pitchFamily="18" charset="0"/>
              </a:rPr>
              <a:t>Boonpou</a:t>
            </a:r>
            <a:r>
              <a:rPr lang="en-US" sz="1600" dirty="0">
                <a:latin typeface="Times New Roman" panose="02020603050405020304" pitchFamily="18" charset="0"/>
                <a:cs typeface="Times New Roman" panose="02020603050405020304" pitchFamily="18" charset="0"/>
              </a:rPr>
              <a:t>, “Prediction of prices for used car by using regression models,” in 2018 5th International Conference on Business and Industrial Research (ICBIR). IEEE, 2018, pp.115–119.</a:t>
            </a:r>
          </a:p>
          <a:p>
            <a:pPr marL="0" indent="0">
              <a:lnSpc>
                <a:spcPct val="100000"/>
              </a:lnSpc>
              <a:buNone/>
            </a:pPr>
            <a:r>
              <a:rPr lang="en-US" sz="1600" dirty="0">
                <a:latin typeface="Times New Roman" panose="02020603050405020304" pitchFamily="18" charset="0"/>
                <a:cs typeface="Times New Roman" panose="02020603050405020304" pitchFamily="18" charset="0"/>
              </a:rPr>
              <a:t>[2] M. </a:t>
            </a:r>
            <a:r>
              <a:rPr lang="en-US" sz="1600" dirty="0" err="1">
                <a:latin typeface="Times New Roman" panose="02020603050405020304" pitchFamily="18" charset="0"/>
                <a:cs typeface="Times New Roman" panose="02020603050405020304" pitchFamily="18" charset="0"/>
              </a:rPr>
              <a:t>Listiani</a:t>
            </a:r>
            <a:r>
              <a:rPr lang="en-US" sz="1600" dirty="0">
                <a:latin typeface="Times New Roman" panose="02020603050405020304" pitchFamily="18" charset="0"/>
                <a:cs typeface="Times New Roman" panose="02020603050405020304" pitchFamily="18" charset="0"/>
              </a:rPr>
              <a:t>, “Support vector regression analysis for price prediction in a car leasing application,” Ph.D. dissertation, </a:t>
            </a:r>
            <a:r>
              <a:rPr lang="en-US" sz="1600" dirty="0" err="1">
                <a:latin typeface="Times New Roman" panose="02020603050405020304" pitchFamily="18" charset="0"/>
                <a:cs typeface="Times New Roman" panose="02020603050405020304" pitchFamily="18" charset="0"/>
              </a:rPr>
              <a:t>Citeseer</a:t>
            </a:r>
            <a:r>
              <a:rPr lang="en-US" sz="1600" dirty="0">
                <a:latin typeface="Times New Roman" panose="02020603050405020304" pitchFamily="18" charset="0"/>
                <a:cs typeface="Times New Roman" panose="02020603050405020304" pitchFamily="18" charset="0"/>
              </a:rPr>
              <a:t>, 2009.</a:t>
            </a:r>
          </a:p>
          <a:p>
            <a:pPr marL="0" indent="0">
              <a:buNone/>
            </a:pPr>
            <a:r>
              <a:rPr lang="en-US" sz="1600" dirty="0">
                <a:latin typeface="Times New Roman" panose="02020603050405020304" pitchFamily="18" charset="0"/>
                <a:cs typeface="Times New Roman" panose="02020603050405020304" pitchFamily="18" charset="0"/>
              </a:rPr>
              <a:t>[3] N. Pal, P. Arora, P. Kohli, D. </a:t>
            </a:r>
            <a:r>
              <a:rPr lang="en-US" sz="1600" dirty="0" err="1">
                <a:latin typeface="Times New Roman" panose="02020603050405020304" pitchFamily="18" charset="0"/>
                <a:cs typeface="Times New Roman" panose="02020603050405020304" pitchFamily="18" charset="0"/>
              </a:rPr>
              <a:t>Sundararaman</a:t>
            </a:r>
            <a:r>
              <a:rPr lang="en-US" sz="1600" dirty="0">
                <a:latin typeface="Times New Roman" panose="02020603050405020304" pitchFamily="18" charset="0"/>
                <a:cs typeface="Times New Roman" panose="02020603050405020304" pitchFamily="18" charset="0"/>
              </a:rPr>
              <a:t>, and S. S. </a:t>
            </a:r>
            <a:r>
              <a:rPr lang="en-US" sz="1600" dirty="0" err="1">
                <a:latin typeface="Times New Roman" panose="02020603050405020304" pitchFamily="18" charset="0"/>
                <a:cs typeface="Times New Roman" panose="02020603050405020304" pitchFamily="18" charset="0"/>
              </a:rPr>
              <a:t>Palakurthy</a:t>
            </a:r>
            <a:r>
              <a:rPr lang="en-US" sz="1600" dirty="0">
                <a:latin typeface="Times New Roman" panose="02020603050405020304" pitchFamily="18" charset="0"/>
                <a:cs typeface="Times New Roman" panose="02020603050405020304" pitchFamily="18" charset="0"/>
              </a:rPr>
              <a:t>, “How much is my car worth? a methodology for predicting used cars’ prices using random forest,” in Future of Information and Communication Conference. Springer, 2018, pp. 413–422.</a:t>
            </a:r>
          </a:p>
          <a:p>
            <a:pPr marL="0" indent="0">
              <a:lnSpc>
                <a:spcPct val="100000"/>
              </a:lnSpc>
              <a:buNone/>
            </a:pPr>
            <a:r>
              <a:rPr lang="en-US" sz="1600" dirty="0">
                <a:latin typeface="Times New Roman" panose="02020603050405020304" pitchFamily="18" charset="0"/>
                <a:cs typeface="Times New Roman" panose="02020603050405020304" pitchFamily="18" charset="0"/>
              </a:rPr>
              <a:t>[4] S. </a:t>
            </a:r>
            <a:r>
              <a:rPr lang="en-US" sz="1600" dirty="0" err="1">
                <a:latin typeface="Times New Roman" panose="02020603050405020304" pitchFamily="18" charset="0"/>
                <a:cs typeface="Times New Roman" panose="02020603050405020304" pitchFamily="18" charset="0"/>
              </a:rPr>
              <a:t>Gongqi</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Yansong</a:t>
            </a:r>
            <a:r>
              <a:rPr lang="en-US" sz="1600" dirty="0">
                <a:latin typeface="Times New Roman" panose="02020603050405020304" pitchFamily="18" charset="0"/>
                <a:cs typeface="Times New Roman" panose="02020603050405020304" pitchFamily="18" charset="0"/>
              </a:rPr>
              <a:t>, and Z. </a:t>
            </a:r>
            <a:r>
              <a:rPr lang="en-US" sz="1600" dirty="0" err="1">
                <a:latin typeface="Times New Roman" panose="02020603050405020304" pitchFamily="18" charset="0"/>
                <a:cs typeface="Times New Roman" panose="02020603050405020304" pitchFamily="18" charset="0"/>
              </a:rPr>
              <a:t>Qiang</a:t>
            </a:r>
            <a:r>
              <a:rPr lang="en-US" sz="1600" dirty="0">
                <a:latin typeface="Times New Roman" panose="02020603050405020304" pitchFamily="18" charset="0"/>
                <a:cs typeface="Times New Roman" panose="02020603050405020304" pitchFamily="18" charset="0"/>
              </a:rPr>
              <a:t>, “New model for residual value prediction of the used car based on bp neural network and nonlinear curve fit,” in 2011 Third International Conference on Measuring Technology and Mechatronics Automation, vol. 2. IEEE, 2011, pp. 682–685.</a:t>
            </a:r>
          </a:p>
          <a:p>
            <a:pPr marL="0" indent="0">
              <a:lnSpc>
                <a:spcPct val="100000"/>
              </a:lnSpc>
              <a:buNone/>
            </a:pPr>
            <a:r>
              <a:rPr lang="en-US" sz="1600" dirty="0">
                <a:latin typeface="Times New Roman" panose="02020603050405020304" pitchFamily="18" charset="0"/>
                <a:cs typeface="Times New Roman" panose="02020603050405020304" pitchFamily="18" charset="0"/>
              </a:rPr>
              <a:t>[5] A. E. </a:t>
            </a:r>
            <a:r>
              <a:rPr lang="en-US" sz="1600" dirty="0" err="1">
                <a:latin typeface="Times New Roman" panose="02020603050405020304" pitchFamily="18" charset="0"/>
                <a:cs typeface="Times New Roman" panose="02020603050405020304" pitchFamily="18" charset="0"/>
              </a:rPr>
              <a:t>Hoerl</a:t>
            </a:r>
            <a:r>
              <a:rPr lang="en-US" sz="1600" dirty="0">
                <a:latin typeface="Times New Roman" panose="02020603050405020304" pitchFamily="18" charset="0"/>
                <a:cs typeface="Times New Roman" panose="02020603050405020304" pitchFamily="18" charset="0"/>
              </a:rPr>
              <a:t> and R. W. Kennard, “Ridge regression: Biased estimation for nonorthogonal problems,” </a:t>
            </a:r>
            <a:r>
              <a:rPr lang="en-US" sz="1600" dirty="0" err="1">
                <a:latin typeface="Times New Roman" panose="02020603050405020304" pitchFamily="18" charset="0"/>
                <a:cs typeface="Times New Roman" panose="02020603050405020304" pitchFamily="18" charset="0"/>
              </a:rPr>
              <a:t>Technometrics</a:t>
            </a:r>
            <a:r>
              <a:rPr lang="en-US" sz="1600" dirty="0">
                <a:latin typeface="Times New Roman" panose="02020603050405020304" pitchFamily="18" charset="0"/>
                <a:cs typeface="Times New Roman" panose="02020603050405020304" pitchFamily="18" charset="0"/>
              </a:rPr>
              <a:t>, vol. 12, no. 1, pp. 55–67, 1970.</a:t>
            </a:r>
          </a:p>
          <a:p>
            <a:pPr marL="0" indent="0">
              <a:lnSpc>
                <a:spcPct val="100000"/>
              </a:lnSpc>
              <a:buNone/>
            </a:pPr>
            <a:r>
              <a:rPr lang="en-US" sz="1600" dirty="0">
                <a:latin typeface="Times New Roman" panose="02020603050405020304" pitchFamily="18" charset="0"/>
                <a:cs typeface="Times New Roman" panose="02020603050405020304" pitchFamily="18" charset="0"/>
              </a:rPr>
              <a:t>[6] J. H. Friedman, “Greedy function approximation: a gradient boosting machine,” Annals of statistics, pp. 1189–1232, 2001.</a:t>
            </a:r>
          </a:p>
          <a:p>
            <a:pPr marL="0" indent="0">
              <a:lnSpc>
                <a:spcPct val="100000"/>
              </a:lnSpc>
              <a:buNone/>
            </a:pPr>
            <a:r>
              <a:rPr lang="en-US" sz="1600" dirty="0">
                <a:latin typeface="Times New Roman" panose="02020603050405020304" pitchFamily="18" charset="0"/>
                <a:cs typeface="Times New Roman" panose="02020603050405020304" pitchFamily="18" charset="0"/>
              </a:rPr>
              <a:t>[7] T. Chen and C. </a:t>
            </a:r>
            <a:r>
              <a:rPr lang="en-US" sz="1600" dirty="0" err="1">
                <a:latin typeface="Times New Roman" panose="02020603050405020304" pitchFamily="18" charset="0"/>
                <a:cs typeface="Times New Roman" panose="02020603050405020304" pitchFamily="18" charset="0"/>
              </a:rPr>
              <a:t>Guestrin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A scalable tree boosting system,” in Proceedings of the 22nd </a:t>
            </a:r>
            <a:r>
              <a:rPr lang="en-US" sz="1600" dirty="0" err="1">
                <a:latin typeface="Times New Roman" panose="02020603050405020304" pitchFamily="18" charset="0"/>
                <a:cs typeface="Times New Roman" panose="02020603050405020304" pitchFamily="18" charset="0"/>
              </a:rPr>
              <a:t>acm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sigkdd</a:t>
            </a:r>
            <a:r>
              <a:rPr lang="en-US" sz="1600" dirty="0">
                <a:latin typeface="Times New Roman" panose="02020603050405020304" pitchFamily="18" charset="0"/>
                <a:cs typeface="Times New Roman" panose="02020603050405020304" pitchFamily="18" charset="0"/>
              </a:rPr>
              <a:t> international conference on knowledge discovery and data mining, 2016, pp. 785–794.</a:t>
            </a:r>
          </a:p>
        </p:txBody>
      </p:sp>
      <p:sp>
        <p:nvSpPr>
          <p:cNvPr id="4" name="灯片编号占位符 3">
            <a:extLst>
              <a:ext uri="{FF2B5EF4-FFF2-40B4-BE49-F238E27FC236}">
                <a16:creationId xmlns:a16="http://schemas.microsoft.com/office/drawing/2014/main" id="{0A5463B4-CF47-466E-9F0F-4C32E88ACB74}"/>
              </a:ext>
            </a:extLst>
          </p:cNvPr>
          <p:cNvSpPr>
            <a:spLocks noGrp="1"/>
          </p:cNvSpPr>
          <p:nvPr>
            <p:ph type="sldNum" sz="quarter" idx="12"/>
          </p:nvPr>
        </p:nvSpPr>
        <p:spPr/>
        <p:txBody>
          <a:bodyPr/>
          <a:lstStyle/>
          <a:p>
            <a:fld id="{C6AABF22-AD10-402F-ACF8-A0868F897385}" type="slidenum">
              <a:rPr lang="en-US" smtClean="0"/>
              <a:t>23</a:t>
            </a:fld>
            <a:endParaRPr lang="en-US"/>
          </a:p>
        </p:txBody>
      </p:sp>
    </p:spTree>
    <p:extLst>
      <p:ext uri="{BB962C8B-B14F-4D97-AF65-F5344CB8AC3E}">
        <p14:creationId xmlns:p14="http://schemas.microsoft.com/office/powerpoint/2010/main" val="33787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53FFB-1911-4D34-9977-217EE36EE8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and Related Works</a:t>
            </a:r>
          </a:p>
        </p:txBody>
      </p:sp>
      <p:sp>
        <p:nvSpPr>
          <p:cNvPr id="3" name="内容占位符 2">
            <a:extLst>
              <a:ext uri="{FF2B5EF4-FFF2-40B4-BE49-F238E27FC236}">
                <a16:creationId xmlns:a16="http://schemas.microsoft.com/office/drawing/2014/main" id="{20AFC8E8-10AC-444A-BF60-27E082625C9D}"/>
              </a:ext>
            </a:extLst>
          </p:cNvPr>
          <p:cNvSpPr>
            <a:spLocks noGrp="1"/>
          </p:cNvSpPr>
          <p:nvPr>
            <p:ph idx="1"/>
          </p:nvPr>
        </p:nvSpPr>
        <p:spPr>
          <a:xfrm>
            <a:off x="1036468" y="1584156"/>
            <a:ext cx="8945732" cy="4437540"/>
          </a:xfrm>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Due to the increased price of new cars and the incapability of customers to buy new cars, used cars sales are on a global increase. There is a need for a used car price prediction system to effectively determine the worthiness of the car using a variety of features. </a:t>
            </a:r>
          </a:p>
          <a:p>
            <a:pPr marL="0" indent="0" algn="just">
              <a:lnSpc>
                <a:spcPct val="150000"/>
              </a:lnSpc>
              <a:buNone/>
            </a:pPr>
            <a:r>
              <a:rPr lang="en-US" dirty="0">
                <a:latin typeface="Times New Roman" panose="02020603050405020304" pitchFamily="18" charset="0"/>
                <a:cs typeface="Times New Roman" panose="02020603050405020304" pitchFamily="18" charset="0"/>
              </a:rPr>
              <a:t>Linear Models[1] [2] like Linear Regression, Random Forest[3], and back propagation Neural Network [4].</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444DF36-3910-4C57-85E8-A4B1F73A6520}"/>
              </a:ext>
            </a:extLst>
          </p:cNvPr>
          <p:cNvSpPr>
            <a:spLocks noGrp="1"/>
          </p:cNvSpPr>
          <p:nvPr>
            <p:ph type="sldNum" sz="quarter" idx="12"/>
          </p:nvPr>
        </p:nvSpPr>
        <p:spPr/>
        <p:txBody>
          <a:bodyPr/>
          <a:lstStyle/>
          <a:p>
            <a:fld id="{C6AABF22-AD10-402F-ACF8-A0868F897385}"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36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A3AA727-22BD-43EC-A72E-A0525603A202}"/>
              </a:ext>
            </a:extLst>
          </p:cNvPr>
          <p:cNvSpPr>
            <a:spLocks noGrp="1"/>
          </p:cNvSpPr>
          <p:nvPr>
            <p:ph type="sldNum" sz="quarter" idx="12"/>
          </p:nvPr>
        </p:nvSpPr>
        <p:spPr/>
        <p:txBody>
          <a:bodyPr/>
          <a:lstStyle/>
          <a:p>
            <a:fld id="{C6AABF22-AD10-402F-ACF8-A0868F897385}" type="slidenum">
              <a:rPr lang="en-US" smtClean="0"/>
              <a:t>4</a:t>
            </a:fld>
            <a:endParaRPr lang="en-US"/>
          </a:p>
        </p:txBody>
      </p:sp>
      <p:sp>
        <p:nvSpPr>
          <p:cNvPr id="5" name="矩形 4">
            <a:extLst>
              <a:ext uri="{FF2B5EF4-FFF2-40B4-BE49-F238E27FC236}">
                <a16:creationId xmlns:a16="http://schemas.microsoft.com/office/drawing/2014/main" id="{01C5CC9E-7875-4E50-B41F-A6A0DB287E98}"/>
              </a:ext>
            </a:extLst>
          </p:cNvPr>
          <p:cNvSpPr/>
          <p:nvPr/>
        </p:nvSpPr>
        <p:spPr>
          <a:xfrm>
            <a:off x="2548105" y="3075057"/>
            <a:ext cx="7095789"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Explorative Data Analysis (EDA)</a:t>
            </a:r>
          </a:p>
        </p:txBody>
      </p:sp>
    </p:spTree>
    <p:extLst>
      <p:ext uri="{BB962C8B-B14F-4D97-AF65-F5344CB8AC3E}">
        <p14:creationId xmlns:p14="http://schemas.microsoft.com/office/powerpoint/2010/main" val="420614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EF7EC-7B52-4565-B3AE-4FB68993AE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and Features</a:t>
            </a:r>
          </a:p>
        </p:txBody>
      </p:sp>
      <p:pic>
        <p:nvPicPr>
          <p:cNvPr id="5" name="内容占位符 4">
            <a:extLst>
              <a:ext uri="{FF2B5EF4-FFF2-40B4-BE49-F238E27FC236}">
                <a16:creationId xmlns:a16="http://schemas.microsoft.com/office/drawing/2014/main" id="{679CF100-B9A7-494E-ADD1-A1619280F305}"/>
              </a:ext>
            </a:extLst>
          </p:cNvPr>
          <p:cNvPicPr>
            <a:picLocks noGrp="1" noChangeAspect="1"/>
          </p:cNvPicPr>
          <p:nvPr>
            <p:ph idx="1"/>
          </p:nvPr>
        </p:nvPicPr>
        <p:blipFill>
          <a:blip r:embed="rId2"/>
          <a:stretch>
            <a:fillRect/>
          </a:stretch>
        </p:blipFill>
        <p:spPr>
          <a:xfrm>
            <a:off x="948221" y="1690688"/>
            <a:ext cx="3907864" cy="4250830"/>
          </a:xfrm>
          <a:prstGeom prst="rect">
            <a:avLst/>
          </a:prstGeom>
        </p:spPr>
      </p:pic>
      <p:sp>
        <p:nvSpPr>
          <p:cNvPr id="4" name="灯片编号占位符 3">
            <a:extLst>
              <a:ext uri="{FF2B5EF4-FFF2-40B4-BE49-F238E27FC236}">
                <a16:creationId xmlns:a16="http://schemas.microsoft.com/office/drawing/2014/main" id="{EFDE8442-0A53-4C94-A84E-ADAC9995D27E}"/>
              </a:ext>
            </a:extLst>
          </p:cNvPr>
          <p:cNvSpPr>
            <a:spLocks noGrp="1"/>
          </p:cNvSpPr>
          <p:nvPr>
            <p:ph type="sldNum" sz="quarter" idx="12"/>
          </p:nvPr>
        </p:nvSpPr>
        <p:spPr/>
        <p:txBody>
          <a:bodyPr/>
          <a:lstStyle/>
          <a:p>
            <a:fld id="{C6AABF22-AD10-402F-ACF8-A0868F897385}" type="slidenum">
              <a:rPr lang="en-US" smtClean="0"/>
              <a:t>5</a:t>
            </a:fld>
            <a:endParaRPr lang="en-US"/>
          </a:p>
        </p:txBody>
      </p:sp>
      <p:sp>
        <p:nvSpPr>
          <p:cNvPr id="7" name="文本框 6">
            <a:extLst>
              <a:ext uri="{FF2B5EF4-FFF2-40B4-BE49-F238E27FC236}">
                <a16:creationId xmlns:a16="http://schemas.microsoft.com/office/drawing/2014/main" id="{95088328-521A-4E64-B16A-8A1D69CF21D2}"/>
              </a:ext>
            </a:extLst>
          </p:cNvPr>
          <p:cNvSpPr txBox="1"/>
          <p:nvPr/>
        </p:nvSpPr>
        <p:spPr>
          <a:xfrm>
            <a:off x="5769549" y="2951317"/>
            <a:ext cx="437762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25 Columns with 1 target variable price, totally 539,759 entries </a:t>
            </a:r>
          </a:p>
        </p:txBody>
      </p:sp>
    </p:spTree>
    <p:extLst>
      <p:ext uri="{BB962C8B-B14F-4D97-AF65-F5344CB8AC3E}">
        <p14:creationId xmlns:p14="http://schemas.microsoft.com/office/powerpoint/2010/main" val="72170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ABD16-8F59-4E75-AD96-F7CB06D8AC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Locations</a:t>
            </a:r>
          </a:p>
        </p:txBody>
      </p:sp>
      <p:pic>
        <p:nvPicPr>
          <p:cNvPr id="6" name="内容占位符 5">
            <a:extLst>
              <a:ext uri="{FF2B5EF4-FFF2-40B4-BE49-F238E27FC236}">
                <a16:creationId xmlns:a16="http://schemas.microsoft.com/office/drawing/2014/main" id="{2584D704-FE34-4BFC-A1AD-D73C78330D73}"/>
              </a:ext>
            </a:extLst>
          </p:cNvPr>
          <p:cNvPicPr>
            <a:picLocks noGrp="1" noChangeAspect="1"/>
          </p:cNvPicPr>
          <p:nvPr>
            <p:ph idx="1"/>
          </p:nvPr>
        </p:nvPicPr>
        <p:blipFill>
          <a:blip r:embed="rId2"/>
          <a:stretch>
            <a:fillRect/>
          </a:stretch>
        </p:blipFill>
        <p:spPr>
          <a:xfrm>
            <a:off x="5385166" y="1690688"/>
            <a:ext cx="5756310" cy="4351338"/>
          </a:xfrm>
          <a:prstGeom prst="rect">
            <a:avLst/>
          </a:prstGeom>
        </p:spPr>
      </p:pic>
      <p:sp>
        <p:nvSpPr>
          <p:cNvPr id="4" name="灯片编号占位符 3">
            <a:extLst>
              <a:ext uri="{FF2B5EF4-FFF2-40B4-BE49-F238E27FC236}">
                <a16:creationId xmlns:a16="http://schemas.microsoft.com/office/drawing/2014/main" id="{5A8CC9E8-DC31-40C4-A2DB-68723C3B814C}"/>
              </a:ext>
            </a:extLst>
          </p:cNvPr>
          <p:cNvSpPr>
            <a:spLocks noGrp="1"/>
          </p:cNvSpPr>
          <p:nvPr>
            <p:ph type="sldNum" sz="quarter" idx="12"/>
          </p:nvPr>
        </p:nvSpPr>
        <p:spPr/>
        <p:txBody>
          <a:bodyPr/>
          <a:lstStyle/>
          <a:p>
            <a:fld id="{C6AABF22-AD10-402F-ACF8-A0868F897385}" type="slidenum">
              <a:rPr lang="en-US" smtClean="0"/>
              <a:t>6</a:t>
            </a:fld>
            <a:endParaRPr lang="en-US"/>
          </a:p>
        </p:txBody>
      </p:sp>
      <p:sp>
        <p:nvSpPr>
          <p:cNvPr id="7" name="文本框 6">
            <a:extLst>
              <a:ext uri="{FF2B5EF4-FFF2-40B4-BE49-F238E27FC236}">
                <a16:creationId xmlns:a16="http://schemas.microsoft.com/office/drawing/2014/main" id="{B79D1062-B128-4E52-831B-8A6718971A25}"/>
              </a:ext>
            </a:extLst>
          </p:cNvPr>
          <p:cNvSpPr txBox="1"/>
          <p:nvPr/>
        </p:nvSpPr>
        <p:spPr>
          <a:xfrm>
            <a:off x="838200" y="1819653"/>
            <a:ext cx="4258441" cy="353943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50,000 samples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Red points in the figure represent 1 used car’s location.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All the used cars in this dataset are in USA</a:t>
            </a:r>
          </a:p>
        </p:txBody>
      </p:sp>
    </p:spTree>
    <p:extLst>
      <p:ext uri="{BB962C8B-B14F-4D97-AF65-F5344CB8AC3E}">
        <p14:creationId xmlns:p14="http://schemas.microsoft.com/office/powerpoint/2010/main" val="36956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D6176-80BF-452B-B6DE-D74D5AEABA77}"/>
              </a:ext>
            </a:extLst>
          </p:cNvPr>
          <p:cNvSpPr>
            <a:spLocks noGrp="1"/>
          </p:cNvSpPr>
          <p:nvPr>
            <p:ph type="title"/>
          </p:nvPr>
        </p:nvSpPr>
        <p:spPr>
          <a:xfrm>
            <a:off x="536359" y="0"/>
            <a:ext cx="10515600" cy="1325563"/>
          </a:xfrm>
        </p:spPr>
        <p:txBody>
          <a:bodyPr/>
          <a:lstStyle/>
          <a:p>
            <a:r>
              <a:rPr lang="en-US" dirty="0">
                <a:latin typeface="Times New Roman" panose="02020603050405020304" pitchFamily="18" charset="0"/>
                <a:cs typeface="Times New Roman" panose="02020603050405020304" pitchFamily="18" charset="0"/>
              </a:rPr>
              <a:t>Attributes</a:t>
            </a:r>
          </a:p>
        </p:txBody>
      </p:sp>
      <p:pic>
        <p:nvPicPr>
          <p:cNvPr id="6" name="内容占位符 5">
            <a:extLst>
              <a:ext uri="{FF2B5EF4-FFF2-40B4-BE49-F238E27FC236}">
                <a16:creationId xmlns:a16="http://schemas.microsoft.com/office/drawing/2014/main" id="{B13685EA-B3C1-46E7-9C42-CE3EF1026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430" y="1082914"/>
            <a:ext cx="3751556" cy="2430452"/>
          </a:xfrm>
        </p:spPr>
      </p:pic>
      <p:sp>
        <p:nvSpPr>
          <p:cNvPr id="4" name="灯片编号占位符 3">
            <a:extLst>
              <a:ext uri="{FF2B5EF4-FFF2-40B4-BE49-F238E27FC236}">
                <a16:creationId xmlns:a16="http://schemas.microsoft.com/office/drawing/2014/main" id="{BAB171BE-DCE2-41F3-A5FE-A321D1B0F5A0}"/>
              </a:ext>
            </a:extLst>
          </p:cNvPr>
          <p:cNvSpPr>
            <a:spLocks noGrp="1"/>
          </p:cNvSpPr>
          <p:nvPr>
            <p:ph type="sldNum" sz="quarter" idx="12"/>
          </p:nvPr>
        </p:nvSpPr>
        <p:spPr/>
        <p:txBody>
          <a:bodyPr/>
          <a:lstStyle/>
          <a:p>
            <a:fld id="{C6AABF22-AD10-402F-ACF8-A0868F897385}" type="slidenum">
              <a:rPr lang="en-US" smtClean="0"/>
              <a:t>7</a:t>
            </a:fld>
            <a:endParaRPr lang="en-US"/>
          </a:p>
        </p:txBody>
      </p:sp>
      <p:pic>
        <p:nvPicPr>
          <p:cNvPr id="8" name="图片 7">
            <a:extLst>
              <a:ext uri="{FF2B5EF4-FFF2-40B4-BE49-F238E27FC236}">
                <a16:creationId xmlns:a16="http://schemas.microsoft.com/office/drawing/2014/main" id="{09D57EF0-DC7A-4A20-B557-C8B0CCEF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835" y="1072307"/>
            <a:ext cx="4669655" cy="2441059"/>
          </a:xfrm>
          <a:prstGeom prst="rect">
            <a:avLst/>
          </a:prstGeom>
        </p:spPr>
      </p:pic>
      <p:pic>
        <p:nvPicPr>
          <p:cNvPr id="9" name="图片 8">
            <a:extLst>
              <a:ext uri="{FF2B5EF4-FFF2-40B4-BE49-F238E27FC236}">
                <a16:creationId xmlns:a16="http://schemas.microsoft.com/office/drawing/2014/main" id="{A70F174C-A1C8-4DF8-97DC-EA6AB1E10032}"/>
              </a:ext>
            </a:extLst>
          </p:cNvPr>
          <p:cNvPicPr>
            <a:picLocks noChangeAspect="1"/>
          </p:cNvPicPr>
          <p:nvPr/>
        </p:nvPicPr>
        <p:blipFill rotWithShape="1">
          <a:blip r:embed="rId4"/>
          <a:srcRect l="4810" t="6854" r="9625" b="6009"/>
          <a:stretch/>
        </p:blipFill>
        <p:spPr>
          <a:xfrm>
            <a:off x="1090883" y="3798332"/>
            <a:ext cx="3554650" cy="2430452"/>
          </a:xfrm>
          <a:prstGeom prst="rect">
            <a:avLst/>
          </a:prstGeom>
        </p:spPr>
      </p:pic>
      <p:sp>
        <p:nvSpPr>
          <p:cNvPr id="10" name="文本框 9">
            <a:extLst>
              <a:ext uri="{FF2B5EF4-FFF2-40B4-BE49-F238E27FC236}">
                <a16:creationId xmlns:a16="http://schemas.microsoft.com/office/drawing/2014/main" id="{7764AA60-18C8-4E7F-A97F-B366D098FB15}"/>
              </a:ext>
            </a:extLst>
          </p:cNvPr>
          <p:cNvSpPr txBox="1"/>
          <p:nvPr/>
        </p:nvSpPr>
        <p:spPr>
          <a:xfrm>
            <a:off x="1091953" y="3429000"/>
            <a:ext cx="3947491" cy="369332"/>
          </a:xfrm>
          <a:prstGeom prst="rect">
            <a:avLst/>
          </a:prstGeom>
          <a:noFill/>
        </p:spPr>
        <p:txBody>
          <a:bodyPr wrap="none" rtlCol="0">
            <a:spAutoFit/>
          </a:bodyPr>
          <a:lstStyle/>
          <a:p>
            <a:r>
              <a:rPr lang="en-US" dirty="0"/>
              <a:t>Top 15 Regions, Manufacture and States</a:t>
            </a:r>
          </a:p>
        </p:txBody>
      </p:sp>
      <p:sp>
        <p:nvSpPr>
          <p:cNvPr id="11" name="矩形 10">
            <a:extLst>
              <a:ext uri="{FF2B5EF4-FFF2-40B4-BE49-F238E27FC236}">
                <a16:creationId xmlns:a16="http://schemas.microsoft.com/office/drawing/2014/main" id="{21B2703A-CF06-4AF8-AD07-FCB229AD89AF}"/>
              </a:ext>
            </a:extLst>
          </p:cNvPr>
          <p:cNvSpPr/>
          <p:nvPr/>
        </p:nvSpPr>
        <p:spPr>
          <a:xfrm>
            <a:off x="6192801" y="3290500"/>
            <a:ext cx="4273119" cy="646331"/>
          </a:xfrm>
          <a:prstGeom prst="rect">
            <a:avLst/>
          </a:prstGeom>
        </p:spPr>
        <p:txBody>
          <a:bodyPr wrap="square">
            <a:spAutoFit/>
          </a:bodyPr>
          <a:lstStyle/>
          <a:p>
            <a:r>
              <a:rPr lang="en-US" dirty="0">
                <a:latin typeface="LMRoman10-Regular-Identity-H"/>
              </a:rPr>
              <a:t>Percentage of Different values in Different Categorical Attributes</a:t>
            </a:r>
            <a:endParaRPr lang="en-US" dirty="0"/>
          </a:p>
        </p:txBody>
      </p:sp>
      <p:sp>
        <p:nvSpPr>
          <p:cNvPr id="12" name="矩形 11">
            <a:extLst>
              <a:ext uri="{FF2B5EF4-FFF2-40B4-BE49-F238E27FC236}">
                <a16:creationId xmlns:a16="http://schemas.microsoft.com/office/drawing/2014/main" id="{3DC25F73-2CD1-46AA-BAA1-01697F8FD73B}"/>
              </a:ext>
            </a:extLst>
          </p:cNvPr>
          <p:cNvSpPr/>
          <p:nvPr/>
        </p:nvSpPr>
        <p:spPr>
          <a:xfrm>
            <a:off x="1381839" y="6228784"/>
            <a:ext cx="2972737" cy="369332"/>
          </a:xfrm>
          <a:prstGeom prst="rect">
            <a:avLst/>
          </a:prstGeom>
        </p:spPr>
        <p:txBody>
          <a:bodyPr wrap="none">
            <a:spAutoFit/>
          </a:bodyPr>
          <a:lstStyle/>
          <a:p>
            <a:r>
              <a:rPr lang="en-US" dirty="0">
                <a:latin typeface="LMRoman10-Regular-Identity-H"/>
              </a:rPr>
              <a:t>Sales of Used Car in Each Year</a:t>
            </a:r>
            <a:endParaRPr lang="en-US" dirty="0"/>
          </a:p>
        </p:txBody>
      </p:sp>
      <p:sp>
        <p:nvSpPr>
          <p:cNvPr id="13" name="文本框 12">
            <a:extLst>
              <a:ext uri="{FF2B5EF4-FFF2-40B4-BE49-F238E27FC236}">
                <a16:creationId xmlns:a16="http://schemas.microsoft.com/office/drawing/2014/main" id="{573DD9AD-93F2-43D7-A797-DE4D74127F06}"/>
              </a:ext>
            </a:extLst>
          </p:cNvPr>
          <p:cNvSpPr txBox="1"/>
          <p:nvPr/>
        </p:nvSpPr>
        <p:spPr>
          <a:xfrm>
            <a:off x="6192801" y="4197459"/>
            <a:ext cx="4975308" cy="2215991"/>
          </a:xfrm>
          <a:prstGeom prst="rect">
            <a:avLst/>
          </a:prstGeom>
          <a:noFill/>
        </p:spPr>
        <p:txBody>
          <a:bodyPr wrap="square" rtlCol="0">
            <a:spAutoFit/>
          </a:bodyPr>
          <a:lstStyle/>
          <a:p>
            <a:pPr>
              <a:lnSpc>
                <a:spcPct val="150000"/>
              </a:lnSpc>
            </a:pPr>
            <a:r>
              <a:rPr lang="en-US" sz="2000" dirty="0"/>
              <a:t>Preprocessing:</a:t>
            </a:r>
          </a:p>
          <a:p>
            <a:pPr marL="342900" indent="-342900">
              <a:lnSpc>
                <a:spcPct val="150000"/>
              </a:lnSpc>
              <a:buAutoNum type="arabicPeriod"/>
            </a:pPr>
            <a:r>
              <a:rPr lang="en-US" sz="2000" dirty="0"/>
              <a:t>Years between 1960 and 2019</a:t>
            </a:r>
          </a:p>
          <a:p>
            <a:pPr marL="342900" indent="-342900">
              <a:lnSpc>
                <a:spcPct val="150000"/>
              </a:lnSpc>
              <a:buAutoNum type="arabicPeriod"/>
            </a:pPr>
            <a:r>
              <a:rPr lang="en-US" sz="2000" dirty="0"/>
              <a:t>Fill the unknown or missing values with unknown or -1</a:t>
            </a:r>
          </a:p>
          <a:p>
            <a:endParaRPr lang="en-US" dirty="0"/>
          </a:p>
        </p:txBody>
      </p:sp>
    </p:spTree>
    <p:extLst>
      <p:ext uri="{BB962C8B-B14F-4D97-AF65-F5344CB8AC3E}">
        <p14:creationId xmlns:p14="http://schemas.microsoft.com/office/powerpoint/2010/main" val="305259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74DCC-FC32-44EE-8909-390168920AE1}"/>
              </a:ext>
            </a:extLst>
          </p:cNvPr>
          <p:cNvSpPr>
            <a:spLocks noGrp="1"/>
          </p:cNvSpPr>
          <p:nvPr>
            <p:ph type="title"/>
          </p:nvPr>
        </p:nvSpPr>
        <p:spPr>
          <a:xfrm>
            <a:off x="838200" y="136017"/>
            <a:ext cx="10515600" cy="1325563"/>
          </a:xfrm>
        </p:spPr>
        <p:txBody>
          <a:bodyPr/>
          <a:lstStyle/>
          <a:p>
            <a:r>
              <a:rPr lang="en-US" dirty="0">
                <a:latin typeface="Times New Roman" panose="02020603050405020304" pitchFamily="18" charset="0"/>
                <a:cs typeface="Times New Roman" panose="02020603050405020304" pitchFamily="18" charset="0"/>
              </a:rPr>
              <a:t>Relations</a:t>
            </a:r>
          </a:p>
        </p:txBody>
      </p:sp>
      <p:pic>
        <p:nvPicPr>
          <p:cNvPr id="6" name="内容占位符 5">
            <a:extLst>
              <a:ext uri="{FF2B5EF4-FFF2-40B4-BE49-F238E27FC236}">
                <a16:creationId xmlns:a16="http://schemas.microsoft.com/office/drawing/2014/main" id="{6766A265-BDF9-4F24-AE9C-B0F5D39F99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23"/>
          <a:stretch/>
        </p:blipFill>
        <p:spPr>
          <a:xfrm>
            <a:off x="7995883" y="1126796"/>
            <a:ext cx="2610802" cy="4054436"/>
          </a:xfrm>
        </p:spPr>
      </p:pic>
      <p:sp>
        <p:nvSpPr>
          <p:cNvPr id="4" name="灯片编号占位符 3">
            <a:extLst>
              <a:ext uri="{FF2B5EF4-FFF2-40B4-BE49-F238E27FC236}">
                <a16:creationId xmlns:a16="http://schemas.microsoft.com/office/drawing/2014/main" id="{D7580865-187A-4D13-A30D-DC0291E43BC4}"/>
              </a:ext>
            </a:extLst>
          </p:cNvPr>
          <p:cNvSpPr>
            <a:spLocks noGrp="1"/>
          </p:cNvSpPr>
          <p:nvPr>
            <p:ph type="sldNum" sz="quarter" idx="12"/>
          </p:nvPr>
        </p:nvSpPr>
        <p:spPr/>
        <p:txBody>
          <a:bodyPr/>
          <a:lstStyle/>
          <a:p>
            <a:fld id="{C6AABF22-AD10-402F-ACF8-A0868F897385}" type="slidenum">
              <a:rPr lang="en-US" smtClean="0"/>
              <a:t>8</a:t>
            </a:fld>
            <a:endParaRPr lang="en-US"/>
          </a:p>
        </p:txBody>
      </p:sp>
      <p:pic>
        <p:nvPicPr>
          <p:cNvPr id="8" name="图片 7">
            <a:extLst>
              <a:ext uri="{FF2B5EF4-FFF2-40B4-BE49-F238E27FC236}">
                <a16:creationId xmlns:a16="http://schemas.microsoft.com/office/drawing/2014/main" id="{6840AB09-8E6F-4CF5-A1A0-42DC8B913514}"/>
              </a:ext>
            </a:extLst>
          </p:cNvPr>
          <p:cNvPicPr>
            <a:picLocks noChangeAspect="1"/>
          </p:cNvPicPr>
          <p:nvPr/>
        </p:nvPicPr>
        <p:blipFill rotWithShape="1">
          <a:blip r:embed="rId3">
            <a:extLst>
              <a:ext uri="{28A0092B-C50C-407E-A947-70E740481C1C}">
                <a14:useLocalDpi xmlns:a14="http://schemas.microsoft.com/office/drawing/2010/main" val="0"/>
              </a:ext>
            </a:extLst>
          </a:blip>
          <a:srcRect t="7759" r="7102" b="7248"/>
          <a:stretch/>
        </p:blipFill>
        <p:spPr>
          <a:xfrm>
            <a:off x="909340" y="1300301"/>
            <a:ext cx="2493835" cy="3802682"/>
          </a:xfrm>
          <a:prstGeom prst="rect">
            <a:avLst/>
          </a:prstGeom>
        </p:spPr>
      </p:pic>
      <p:pic>
        <p:nvPicPr>
          <p:cNvPr id="10" name="图片 9">
            <a:extLst>
              <a:ext uri="{FF2B5EF4-FFF2-40B4-BE49-F238E27FC236}">
                <a16:creationId xmlns:a16="http://schemas.microsoft.com/office/drawing/2014/main" id="{66603CE0-7316-4D78-ADF1-A36E9B83C78E}"/>
              </a:ext>
            </a:extLst>
          </p:cNvPr>
          <p:cNvPicPr>
            <a:picLocks noChangeAspect="1"/>
          </p:cNvPicPr>
          <p:nvPr/>
        </p:nvPicPr>
        <p:blipFill rotWithShape="1">
          <a:blip r:embed="rId4">
            <a:extLst>
              <a:ext uri="{28A0092B-C50C-407E-A947-70E740481C1C}">
                <a14:useLocalDpi xmlns:a14="http://schemas.microsoft.com/office/drawing/2010/main" val="0"/>
              </a:ext>
            </a:extLst>
          </a:blip>
          <a:srcRect t="7508" b="8559"/>
          <a:stretch/>
        </p:blipFill>
        <p:spPr>
          <a:xfrm>
            <a:off x="4497288" y="1229525"/>
            <a:ext cx="2751481" cy="3848978"/>
          </a:xfrm>
          <a:prstGeom prst="rect">
            <a:avLst/>
          </a:prstGeom>
        </p:spPr>
      </p:pic>
      <p:sp>
        <p:nvSpPr>
          <p:cNvPr id="11" name="文本框 10">
            <a:extLst>
              <a:ext uri="{FF2B5EF4-FFF2-40B4-BE49-F238E27FC236}">
                <a16:creationId xmlns:a16="http://schemas.microsoft.com/office/drawing/2014/main" id="{A53493D6-2098-4CF4-857E-F8C39ED62AE0}"/>
              </a:ext>
            </a:extLst>
          </p:cNvPr>
          <p:cNvSpPr txBox="1"/>
          <p:nvPr/>
        </p:nvSpPr>
        <p:spPr>
          <a:xfrm>
            <a:off x="1727053" y="5557699"/>
            <a:ext cx="829195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Relations between odometers and price, year and average price, and manufacture and</a:t>
            </a:r>
          </a:p>
          <a:p>
            <a:r>
              <a:rPr lang="en-US" dirty="0">
                <a:latin typeface="Times New Roman" panose="02020603050405020304" pitchFamily="18" charset="0"/>
                <a:cs typeface="Times New Roman" panose="02020603050405020304" pitchFamily="18" charset="0"/>
              </a:rPr>
              <a:t>average price respectively from left to right.</a:t>
            </a:r>
          </a:p>
        </p:txBody>
      </p:sp>
    </p:spTree>
    <p:extLst>
      <p:ext uri="{BB962C8B-B14F-4D97-AF65-F5344CB8AC3E}">
        <p14:creationId xmlns:p14="http://schemas.microsoft.com/office/powerpoint/2010/main" val="299391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D29DA31-FB9B-4700-9FC2-4C1EE8B0608A}"/>
              </a:ext>
            </a:extLst>
          </p:cNvPr>
          <p:cNvSpPr>
            <a:spLocks noGrp="1"/>
          </p:cNvSpPr>
          <p:nvPr>
            <p:ph type="sldNum" sz="quarter" idx="12"/>
          </p:nvPr>
        </p:nvSpPr>
        <p:spPr/>
        <p:txBody>
          <a:bodyPr/>
          <a:lstStyle/>
          <a:p>
            <a:fld id="{C6AABF22-AD10-402F-ACF8-A0868F897385}" type="slidenum">
              <a:rPr lang="en-US" smtClean="0"/>
              <a:t>9</a:t>
            </a:fld>
            <a:endParaRPr lang="en-US"/>
          </a:p>
        </p:txBody>
      </p:sp>
      <p:sp>
        <p:nvSpPr>
          <p:cNvPr id="5" name="矩形 4">
            <a:extLst>
              <a:ext uri="{FF2B5EF4-FFF2-40B4-BE49-F238E27FC236}">
                <a16:creationId xmlns:a16="http://schemas.microsoft.com/office/drawing/2014/main" id="{62F096DF-8910-4DFF-8199-033BCE81008F}"/>
              </a:ext>
            </a:extLst>
          </p:cNvPr>
          <p:cNvSpPr/>
          <p:nvPr/>
        </p:nvSpPr>
        <p:spPr>
          <a:xfrm>
            <a:off x="3366727" y="2906382"/>
            <a:ext cx="5458546"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Methodology and Results</a:t>
            </a:r>
          </a:p>
        </p:txBody>
      </p:sp>
    </p:spTree>
    <p:extLst>
      <p:ext uri="{BB962C8B-B14F-4D97-AF65-F5344CB8AC3E}">
        <p14:creationId xmlns:p14="http://schemas.microsoft.com/office/powerpoint/2010/main" val="6412302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1227</Words>
  <Application>Microsoft Office PowerPoint</Application>
  <PresentationFormat>宽屏</PresentationFormat>
  <Paragraphs>164</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LMRoman10-Regular-Identity-H</vt:lpstr>
      <vt:lpstr>Arial</vt:lpstr>
      <vt:lpstr>Calibri</vt:lpstr>
      <vt:lpstr>Calibri Light</vt:lpstr>
      <vt:lpstr>Cambria Math</vt:lpstr>
      <vt:lpstr>Times New Roman</vt:lpstr>
      <vt:lpstr>Office 主题​​</vt:lpstr>
      <vt:lpstr>Microsoft Excel 工作表</vt:lpstr>
      <vt:lpstr>Used Cars Price Prediction</vt:lpstr>
      <vt:lpstr>Table of Contents</vt:lpstr>
      <vt:lpstr>Introduction and Related Works</vt:lpstr>
      <vt:lpstr>PowerPoint 演示文稿</vt:lpstr>
      <vt:lpstr>Dataset and Features</vt:lpstr>
      <vt:lpstr>Locations</vt:lpstr>
      <vt:lpstr>Attributes</vt:lpstr>
      <vt:lpstr>Relations</vt:lpstr>
      <vt:lpstr>PowerPoint 演示文稿</vt:lpstr>
      <vt:lpstr>Evaluation Indexes</vt:lpstr>
      <vt:lpstr>Linear Models</vt:lpstr>
      <vt:lpstr>Linear Models</vt:lpstr>
      <vt:lpstr>Neural Network</vt:lpstr>
      <vt:lpstr>Tree-based Models</vt:lpstr>
      <vt:lpstr>Tree-based Models</vt:lpstr>
      <vt:lpstr>Tree-based Models</vt:lpstr>
      <vt:lpstr>Tree-based Models</vt:lpstr>
      <vt:lpstr>Ensemble Learning</vt:lpstr>
      <vt:lpstr>PowerPoint 演示文稿</vt:lpstr>
      <vt:lpstr>Ensemble Learning</vt:lpstr>
      <vt:lpstr>Conclusion</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铂凯 徐</dc:creator>
  <cp:lastModifiedBy>铂凯 徐</cp:lastModifiedBy>
  <cp:revision>38</cp:revision>
  <dcterms:created xsi:type="dcterms:W3CDTF">2020-05-25T02:56:23Z</dcterms:created>
  <dcterms:modified xsi:type="dcterms:W3CDTF">2020-05-25T09:01:34Z</dcterms:modified>
</cp:coreProperties>
</file>