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7315200" cy="9601200"/>
  <p:embeddedFontLst>
    <p:embeddedFont>
      <p:font typeface="Tahom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font" Target="fonts/Tahoma-bold.fntdata"/><Relationship Id="rId10" Type="http://schemas.openxmlformats.org/officeDocument/2006/relationships/font" Target="fonts/Tahoma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6706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1787" y="0"/>
            <a:ext cx="316706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55712" y="719137"/>
            <a:ext cx="4795836" cy="3597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73137" y="4557712"/>
            <a:ext cx="5360986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15425"/>
            <a:ext cx="3167061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1787" y="9115425"/>
            <a:ext cx="3167061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rIns="96375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4141787" y="9115425"/>
            <a:ext cx="3167061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rIns="96375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255712" y="719137"/>
            <a:ext cx="4795836" cy="3597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73137" y="4557712"/>
            <a:ext cx="5360986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rIns="96375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4141787" y="9115425"/>
            <a:ext cx="3167061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rIns="96375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55712" y="719137"/>
            <a:ext cx="4795836" cy="3597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73137" y="4557712"/>
            <a:ext cx="5360986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rIns="96375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Describe your project in no more than five simple bullet points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4141787" y="9115425"/>
            <a:ext cx="3167061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rIns="96375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55712" y="719137"/>
            <a:ext cx="4795836" cy="3597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73137" y="4557712"/>
            <a:ext cx="5360986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rIns="96375" tIns="48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4141787" y="9115425"/>
            <a:ext cx="3167061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rIns="96375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55712" y="719137"/>
            <a:ext cx="4795836" cy="3597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973137" y="4557712"/>
            <a:ext cx="5360986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rIns="96375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90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8580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150937" y="617537"/>
            <a:ext cx="77930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82687" y="2017713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5145087" y="2017713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0937" y="617537"/>
            <a:ext cx="77930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82687" y="20177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5222081" y="2399506"/>
            <a:ext cx="5514975" cy="1951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1243806" y="524669"/>
            <a:ext cx="5514975" cy="5700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150937" y="617537"/>
            <a:ext cx="77930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 rot="5400000">
            <a:off x="3011486" y="188911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50937" y="617537"/>
            <a:ext cx="77930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2438400"/>
            <a:ext cx="9009062" cy="1052511"/>
            <a:chOff x="0" y="2438400"/>
            <a:chExt cx="9009062" cy="1052511"/>
          </a:xfrm>
        </p:grpSpPr>
        <p:grpSp>
          <p:nvGrpSpPr>
            <p:cNvPr id="11" name="Shape 11"/>
            <p:cNvGrpSpPr/>
            <p:nvPr/>
          </p:nvGrpSpPr>
          <p:grpSpPr>
            <a:xfrm>
              <a:off x="290512" y="2546349"/>
              <a:ext cx="711200" cy="474661"/>
              <a:chOff x="1143000" y="533400"/>
              <a:chExt cx="990600" cy="685799"/>
            </a:xfrm>
          </p:grpSpPr>
          <p:sp>
            <p:nvSpPr>
              <p:cNvPr id="12" name="Shape 12"/>
              <p:cNvSpPr txBox="1"/>
              <p:nvPr/>
            </p:nvSpPr>
            <p:spPr>
              <a:xfrm>
                <a:off x="1143000" y="533400"/>
                <a:ext cx="609599" cy="6857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Shape 13"/>
              <p:cNvSpPr txBox="1"/>
              <p:nvPr/>
            </p:nvSpPr>
            <p:spPr>
              <a:xfrm>
                <a:off x="1676400" y="533400"/>
                <a:ext cx="457200" cy="685799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414336" y="2968624"/>
              <a:ext cx="738186" cy="474661"/>
              <a:chOff x="1447800" y="4191000"/>
              <a:chExt cx="1066798" cy="685799"/>
            </a:xfrm>
          </p:grpSpPr>
          <p:sp>
            <p:nvSpPr>
              <p:cNvPr id="15" name="Shape 15"/>
              <p:cNvSpPr txBox="1"/>
              <p:nvPr/>
            </p:nvSpPr>
            <p:spPr>
              <a:xfrm>
                <a:off x="1447800" y="4191000"/>
                <a:ext cx="609599" cy="6857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Shape 16"/>
              <p:cNvSpPr txBox="1"/>
              <p:nvPr/>
            </p:nvSpPr>
            <p:spPr>
              <a:xfrm>
                <a:off x="1982786" y="4191000"/>
                <a:ext cx="531811" cy="685799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Shape 17"/>
            <p:cNvSpPr txBox="1"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635000" y="2438400"/>
              <a:ext cx="31750" cy="10525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 flipH="1" rot="10800000">
              <a:off x="315912" y="3260725"/>
              <a:ext cx="8693150" cy="55561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Shape 20"/>
          <p:cNvSpPr txBox="1"/>
          <p:nvPr>
            <p:ph type="title"/>
          </p:nvPr>
        </p:nvSpPr>
        <p:spPr>
          <a:xfrm>
            <a:off x="1150937" y="617537"/>
            <a:ext cx="77930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182687" y="20177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90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8580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/>
        </p:nvSpPr>
        <p:spPr>
          <a:xfrm>
            <a:off x="417512" y="1098550"/>
            <a:ext cx="438150" cy="474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800100" y="1098550"/>
            <a:ext cx="328611" cy="47466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541337" y="1520825"/>
            <a:ext cx="422275" cy="474661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911225" y="1520825"/>
            <a:ext cx="368299" cy="474661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762000" y="990600"/>
            <a:ext cx="31750" cy="1052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150937" y="617537"/>
            <a:ext cx="77930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82687" y="20177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9144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781800" y="6324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971125" y="68174"/>
            <a:ext cx="80010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/>
              <a:t>Augmented Reality through a Designed Module to Wirelessly Stream and Display the Reality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1371600" y="3886200"/>
            <a:ext cx="76005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</a:t>
            </a:r>
            <a:r>
              <a:rPr lang="en-US" sz="2400"/>
              <a:t>Hua Harry Li, Ph.D. Professor of Computer Engineering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Members: </a:t>
            </a:r>
            <a:r>
              <a:rPr lang="en-US" sz="2400"/>
              <a:t>Michael Josh Dangcil, Chen Lan, James Medel, and Tian Peng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		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50937" y="617537"/>
            <a:ext cx="77930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82687" y="20177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ahoma"/>
            </a:pPr>
            <a:r>
              <a:rPr lang="en-US"/>
              <a:t>Robotics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ahoma"/>
            </a:pPr>
            <a:r>
              <a:rPr lang="en-US"/>
              <a:t>Wireless Communication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ahoma"/>
            </a:pPr>
            <a:r>
              <a:rPr lang="en-US"/>
              <a:t>Augmented reality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ahoma"/>
            </a:pPr>
            <a:r>
              <a:rPr lang="en-US"/>
              <a:t>Mobile Development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0937" y="617537"/>
            <a:ext cx="77930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Deliverables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82687" y="20177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Tahoma"/>
            </a:pPr>
            <a:r>
              <a:rPr lang="en-US"/>
              <a:t>Remote controlled car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Build cameras and upload the video to the “cloud”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Video stream through a mobile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150937" y="617537"/>
            <a:ext cx="77930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Dependencies and Concerns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182687" y="20177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lang="en-US"/>
              <a:t>Hardware and/or software may fail in implementation of the project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lang="en-US"/>
              <a:t>Time constraints between project advisor and members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lang="en-US"/>
              <a:t>Difficulty to implement the full project and all aspects in a timely manner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