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b5bdf2c8c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b5bdf2c8c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look at all the predictions we ran on the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a1ee180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a1ee180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classifier and prediction model that we tried on our dataset is Decision tree classification. We implemented cross validation to determine the optimal depth for the tree which turned out to be 12 and built our model on entropy. The accuracy we achieved </a:t>
            </a:r>
            <a:r>
              <a:rPr lang="en"/>
              <a:t>using</a:t>
            </a:r>
            <a:r>
              <a:rPr lang="en"/>
              <a:t> Decision tree classification was 76.7%.</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08cfa7e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808cfa7e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implemented K nearest neighbors (KNN). We also used cross validation here to find the optimal number of neighbors which was n = 8. We </a:t>
            </a:r>
            <a:r>
              <a:rPr lang="en"/>
              <a:t>achieved</a:t>
            </a:r>
            <a:r>
              <a:rPr lang="en"/>
              <a:t> a higher accuracy here of 82.2% however it was one of our slowest algorithms to compute.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808cfa7e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808cfa7e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 Naive Bayes model is what we tried next on our dataset. Using the default parameters, we were able to achieve an accuracy of 75.7%. While not the most accurate it was the fastest algorithm that we used.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808cfa7e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808cfa7e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implemented the Random Forest model. Being similar to a decision tree classifier we used the same best depth of 12 in our implementation.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808cfa7e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808cfa7e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 is a special type of Ensemble Learning technique that works by combining several weak learners(predictors with poor accuracy) into a strong learner(a model with strong accuracy). This works by each model paying attention to its predecessor’s mistakes. In Gradient Boosting, each predictor tries to improve on its predecessor by reducing the errors. But the fascinating idea behind Gradient Boosting is that instead of fitting a predictor on the data at each iteration, it actually fits a new predictor to the residual errors made by the previous predictor. Learning rate slows down the learning. Once again we used cross validation in our implementation to find the optimal depth which was 4. Overall we </a:t>
            </a:r>
            <a:r>
              <a:rPr lang="en"/>
              <a:t>obtained</a:t>
            </a:r>
            <a:r>
              <a:rPr lang="en"/>
              <a:t> an accuracy of 82.93%, our best </a:t>
            </a:r>
            <a:r>
              <a:rPr lang="en"/>
              <a:t>performing</a:t>
            </a:r>
            <a:r>
              <a:rPr lang="en"/>
              <a:t> but slowest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808cfa7e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808cfa7e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implemented KMeans clustering. First we created an elbow graph to determine the optimal number of clusters for the model which was 4. In clustering, inertia is the </a:t>
            </a:r>
            <a:r>
              <a:rPr lang="en"/>
              <a:t>measurement</a:t>
            </a:r>
            <a:r>
              <a:rPr lang="en"/>
              <a:t> of how well the data was clustered. Typically a good model is one with low </a:t>
            </a:r>
            <a:r>
              <a:rPr lang="en"/>
              <a:t>inertia and low clusters. Cluster 3 had the most similar songs together.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808cfa7e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808cfa7e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transformed dataset from 13 to 2 dimensions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808cfa7e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808cfa7e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5f5065a12_2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5f5065a12_2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are the key takeaways for your project?  </a:t>
            </a:r>
            <a:endParaRPr/>
          </a:p>
          <a:p>
            <a:pPr indent="0" lvl="0" marL="0" rtl="0" algn="l">
              <a:spcBef>
                <a:spcPts val="0"/>
              </a:spcBef>
              <a:spcAft>
                <a:spcPts val="0"/>
              </a:spcAft>
              <a:buClr>
                <a:schemeClr val="dk1"/>
              </a:buClr>
              <a:buSzPts val="1100"/>
              <a:buFont typeface="Arial"/>
              <a:buNone/>
            </a:pPr>
            <a:r>
              <a:rPr lang="en"/>
              <a:t>What could you have done better?  </a:t>
            </a:r>
            <a:endParaRPr/>
          </a:p>
          <a:p>
            <a:pPr indent="0" lvl="0" marL="0" rtl="0" algn="l">
              <a:spcBef>
                <a:spcPts val="0"/>
              </a:spcBef>
              <a:spcAft>
                <a:spcPts val="0"/>
              </a:spcAft>
              <a:buClr>
                <a:schemeClr val="dk1"/>
              </a:buClr>
              <a:buSzPts val="1100"/>
              <a:buFont typeface="Arial"/>
              <a:buNone/>
            </a:pPr>
            <a:r>
              <a:rPr lang="en"/>
              <a:t>What would you have explored with more time?  </a:t>
            </a:r>
            <a:endParaRPr/>
          </a:p>
          <a:p>
            <a:pPr indent="0" lvl="0" marL="0" rtl="0" algn="l">
              <a:spcBef>
                <a:spcPts val="0"/>
              </a:spcBef>
              <a:spcAft>
                <a:spcPts val="0"/>
              </a:spcAft>
              <a:buClr>
                <a:schemeClr val="dk1"/>
              </a:buClr>
              <a:buSzPts val="1100"/>
              <a:buFont typeface="Arial"/>
              <a:buNone/>
            </a:pPr>
            <a:r>
              <a:rPr lang="en"/>
              <a:t>Did you answer the questions you set out to answer?  Did new questions arise in the middle of your project?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5f5065a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5f5065a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424242"/>
                </a:solidFill>
                <a:latin typeface="Nunito"/>
                <a:ea typeface="Nunito"/>
                <a:cs typeface="Nunito"/>
                <a:sym typeface="Nunito"/>
              </a:rPr>
              <a:t>Our group decided to choose the  Spotify 'Weekly Top Songs' dataset which charts the top 200 songs for each country from the week of 2021/02/04 ~ 2022/07/14. For the 'Global' charts, there is data going back to the year 2016. The dataset rows are the songs while the columns show different </a:t>
            </a:r>
            <a:r>
              <a:rPr lang="en" sz="1300">
                <a:solidFill>
                  <a:srgbClr val="424242"/>
                </a:solidFill>
                <a:latin typeface="Nunito"/>
                <a:ea typeface="Nunito"/>
                <a:cs typeface="Nunito"/>
                <a:sym typeface="Nunito"/>
              </a:rPr>
              <a:t>attributes</a:t>
            </a:r>
            <a:r>
              <a:rPr lang="en" sz="1300">
                <a:solidFill>
                  <a:srgbClr val="424242"/>
                </a:solidFill>
                <a:latin typeface="Nunito"/>
                <a:ea typeface="Nunito"/>
                <a:cs typeface="Nunito"/>
                <a:sym typeface="Nunito"/>
              </a:rPr>
              <a:t> such as number of streams, rank, and spotifies audio features. The spotify audio features are assigned to each song and </a:t>
            </a:r>
            <a:r>
              <a:rPr lang="en" sz="1300">
                <a:solidFill>
                  <a:srgbClr val="424242"/>
                </a:solidFill>
                <a:latin typeface="Nunito"/>
                <a:ea typeface="Nunito"/>
                <a:cs typeface="Nunito"/>
                <a:sym typeface="Nunito"/>
              </a:rPr>
              <a:t>includes instrumentalness, danceability, acoustic ness and more to describe each song uniquely. Our goal using this dataset is to predict weather a song will surpass a certain amount of streams according to these features.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b5bdf2c8c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b5bdf2c8c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key takeaways for your project?  </a:t>
            </a:r>
            <a:endParaRPr/>
          </a:p>
          <a:p>
            <a:pPr indent="0" lvl="0" marL="0" rtl="0" algn="l">
              <a:spcBef>
                <a:spcPts val="0"/>
              </a:spcBef>
              <a:spcAft>
                <a:spcPts val="0"/>
              </a:spcAft>
              <a:buNone/>
            </a:pPr>
            <a:r>
              <a:rPr lang="en"/>
              <a:t>What could you have done better?  </a:t>
            </a:r>
            <a:endParaRPr/>
          </a:p>
          <a:p>
            <a:pPr indent="0" lvl="0" marL="0" rtl="0" algn="l">
              <a:spcBef>
                <a:spcPts val="0"/>
              </a:spcBef>
              <a:spcAft>
                <a:spcPts val="0"/>
              </a:spcAft>
              <a:buNone/>
            </a:pPr>
            <a:r>
              <a:rPr lang="en"/>
              <a:t>What would you have explored with more time?  </a:t>
            </a:r>
            <a:endParaRPr/>
          </a:p>
          <a:p>
            <a:pPr indent="0" lvl="0" marL="0" rtl="0" algn="l">
              <a:spcBef>
                <a:spcPts val="0"/>
              </a:spcBef>
              <a:spcAft>
                <a:spcPts val="0"/>
              </a:spcAft>
              <a:buNone/>
            </a:pPr>
            <a:r>
              <a:rPr lang="en"/>
              <a:t>Did you answer the questions you set out to answer?  Did new questions arise in the middle of your project?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85f5065a12_2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85f5065a12_2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Some related work that we were able to find with our dataset and ones that are similar </a:t>
            </a:r>
            <a:r>
              <a:rPr lang="en">
                <a:latin typeface="Nunito"/>
                <a:ea typeface="Nunito"/>
                <a:cs typeface="Nunito"/>
                <a:sym typeface="Nunito"/>
              </a:rPr>
              <a:t>include</a:t>
            </a:r>
            <a:r>
              <a:rPr lang="en">
                <a:latin typeface="Nunito"/>
                <a:ea typeface="Nunito"/>
                <a:cs typeface="Nunito"/>
                <a:sym typeface="Nunito"/>
              </a:rPr>
              <a:t> first and foremost </a:t>
            </a:r>
            <a:r>
              <a:rPr lang="en">
                <a:latin typeface="Nunito"/>
                <a:ea typeface="Nunito"/>
                <a:cs typeface="Nunito"/>
                <a:sym typeface="Nunito"/>
              </a:rPr>
              <a:t>spotify's</a:t>
            </a:r>
            <a:r>
              <a:rPr lang="en">
                <a:latin typeface="Nunito"/>
                <a:ea typeface="Nunito"/>
                <a:cs typeface="Nunito"/>
                <a:sym typeface="Nunito"/>
              </a:rPr>
              <a:t> own machine learning research that is done to improve the spotify software. “It is used to help listeners discover content via recommendations and search, generate playlists, extract audio content-rich signals for cataloging and other content-based applications, understanding voice commands, serve ads, develop business metrics and optimization algorithms, create music with AI-assisted tools, and more.” Next we </a:t>
            </a:r>
            <a:r>
              <a:rPr lang="en">
                <a:latin typeface="Nunito"/>
                <a:ea typeface="Nunito"/>
                <a:cs typeface="Nunito"/>
                <a:sym typeface="Nunito"/>
              </a:rPr>
              <a:t>found a user on Kaggle posted some of his own research done on the dataset. The dataset originally was used to create a dashboard by a user that goes by ‘Culture Jockey’. Using the dashboard you can explore artists and music trends around the world. Some of ‘Culture Jockey’s findings are featured on medium.com. Lastly we have some similar research done in regards to predicting popularity. Many of the same techniques and algorithms are used.</a:t>
            </a:r>
            <a:endParaRPr>
              <a:latin typeface="Nunito"/>
              <a:ea typeface="Nunito"/>
              <a:cs typeface="Nunito"/>
              <a:sym typeface="Nuni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85f5065a12_2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85f5065a12_2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transformed the streaming column, our target value, to be represented as either a 0 or 1 weather the track was able to achieve top 25 % of streams which in our dataset is over 325,000 streams.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ff94dd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ff94dd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all 28 of the features present in our dataset before dropping any. Besides the spotify </a:t>
            </a:r>
            <a:r>
              <a:rPr lang="en"/>
              <a:t>audio</a:t>
            </a:r>
            <a:r>
              <a:rPr lang="en"/>
              <a:t> features </a:t>
            </a:r>
            <a:r>
              <a:rPr lang="en"/>
              <a:t>which</a:t>
            </a:r>
            <a:r>
              <a:rPr lang="en"/>
              <a:t> will be mentioned shortly, there are features such as weeks_on_chart, language, country, and many more.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8ff94dde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8ff94dde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following are the features we chose to drop from the dataset. We chose to drop these due to NULL and missing values and because some of the columns are </a:t>
            </a:r>
            <a:r>
              <a:rPr lang="en">
                <a:latin typeface="Nunito"/>
                <a:ea typeface="Nunito"/>
                <a:cs typeface="Nunito"/>
                <a:sym typeface="Nunito"/>
              </a:rPr>
              <a:t>irrelevant</a:t>
            </a:r>
            <a:r>
              <a:rPr lang="en">
                <a:latin typeface="Nunito"/>
                <a:ea typeface="Nunito"/>
                <a:cs typeface="Nunito"/>
                <a:sym typeface="Nunito"/>
              </a:rPr>
              <a:t> and could mess with the rest of the data in predicting streams such as artist_img or album_cover.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ff94ddee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ff94ddee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spotify audio features assigned to each track. Looking at danceability for example, Danceability describes how suitable a track is for dancing based on a combination of musical elements including tempo, rhythm stability, beat strength, and overall regularity. A value of 0.0 is least danceable and 1.0 is most danceable. Using these features we will try to predict weather a song will reach the top 25 % of streams.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b5bdf2c8c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b5bdf2c8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Top 10 genres. The first graph shows the genres excluding rows where it was null which is identified as “0”.</a:t>
            </a:r>
            <a:endParaRPr/>
          </a:p>
          <a:p>
            <a:pPr indent="0" lvl="0" marL="0" rtl="0" algn="l">
              <a:spcBef>
                <a:spcPts val="0"/>
              </a:spcBef>
              <a:spcAft>
                <a:spcPts val="0"/>
              </a:spcAft>
              <a:buNone/>
            </a:pPr>
            <a:r>
              <a:rPr lang="en"/>
              <a:t>Pop genre makes up most of the songs, followed by trap latino and reggaeton&amp;latino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b5bdf2c8c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b5bdf2c8c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correlation heatmap of how the spotify audio features relate to one another and to being a top streaming song.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developer.spotify.com/documentation/web-api/reference/#/operations/get-several-audio-featur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esearch.atspotify.com/machine-learning/" TargetMode="External"/><Relationship Id="rId4" Type="http://schemas.openxmlformats.org/officeDocument/2006/relationships/hyperlink" Target="https://www.kaggle.com/code/nirvanadosco/notebook78264f155c" TargetMode="External"/><Relationship Id="rId5" Type="http://schemas.openxmlformats.org/officeDocument/2006/relationships/hyperlink" Target="https://towardsdatascience.com/predicting-popularity-on-spotify-when-data-needs-culture-more-than-culture-needs-data-2ed3661f75f1" TargetMode="External"/><Relationship Id="rId6" Type="http://schemas.openxmlformats.org/officeDocument/2006/relationships/hyperlink" Target="https://medium.com/analytics-vidhya/spotify-music-data-analysis-part-4-4016e2954795" TargetMode="External"/><Relationship Id="rId7" Type="http://schemas.openxmlformats.org/officeDocument/2006/relationships/hyperlink" Target="https://public.tableau.com/app/profile/yejielee/viz/TheModernARExperienceWhichGlobalArtistWillYouSign/ar_dashboard" TargetMode="External"/><Relationship Id="rId8" Type="http://schemas.openxmlformats.org/officeDocument/2006/relationships/hyperlink" Target="https://medium.com/@yejie1999/selling-culture-k-pop-reggaeton-and-afrobeats-c990908bf01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CS360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Michael Kelnar, Michael Joson, Samhita Achanta, Srushti Desai</a:t>
            </a:r>
            <a:endParaRPr/>
          </a:p>
        </p:txBody>
      </p:sp>
      <p:pic>
        <p:nvPicPr>
          <p:cNvPr id="279" name="Google Shape;279;p13"/>
          <p:cNvPicPr preferRelativeResize="0"/>
          <p:nvPr/>
        </p:nvPicPr>
        <p:blipFill>
          <a:blip r:embed="rId3">
            <a:alphaModFix/>
          </a:blip>
          <a:stretch>
            <a:fillRect/>
          </a:stretch>
        </p:blipFill>
        <p:spPr>
          <a:xfrm>
            <a:off x="5788150" y="698850"/>
            <a:ext cx="1872900" cy="187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Predictions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Classification</a:t>
            </a:r>
            <a:endParaRPr/>
          </a:p>
        </p:txBody>
      </p:sp>
      <p:sp>
        <p:nvSpPr>
          <p:cNvPr id="347" name="Google Shape;347;p23"/>
          <p:cNvSpPr txBox="1"/>
          <p:nvPr>
            <p:ph idx="1" type="body"/>
          </p:nvPr>
        </p:nvSpPr>
        <p:spPr>
          <a:xfrm>
            <a:off x="1303800" y="1300950"/>
            <a:ext cx="7030500" cy="55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Cross validation to find optimal depth</a:t>
            </a:r>
            <a:endParaRPr/>
          </a:p>
        </p:txBody>
      </p:sp>
      <p:pic>
        <p:nvPicPr>
          <p:cNvPr id="348" name="Google Shape;348;p23"/>
          <p:cNvPicPr preferRelativeResize="0"/>
          <p:nvPr/>
        </p:nvPicPr>
        <p:blipFill>
          <a:blip r:embed="rId3">
            <a:alphaModFix/>
          </a:blip>
          <a:stretch>
            <a:fillRect/>
          </a:stretch>
        </p:blipFill>
        <p:spPr>
          <a:xfrm>
            <a:off x="159713" y="1931925"/>
            <a:ext cx="8824576" cy="298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KNN</a:t>
            </a:r>
            <a:endParaRPr/>
          </a:p>
        </p:txBody>
      </p:sp>
      <p:sp>
        <p:nvSpPr>
          <p:cNvPr id="354" name="Google Shape;35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cross validation to find optimal number of neighbors: n = 6</a:t>
            </a:r>
            <a:endParaRPr/>
          </a:p>
          <a:p>
            <a:pPr indent="-311150" lvl="0" marL="457200" rtl="0" algn="l">
              <a:spcBef>
                <a:spcPts val="0"/>
              </a:spcBef>
              <a:spcAft>
                <a:spcPts val="0"/>
              </a:spcAft>
              <a:buSzPts val="1300"/>
              <a:buChar char="●"/>
            </a:pPr>
            <a:r>
              <a:rPr lang="en"/>
              <a:t>Obtained an accuracy of 82.2%</a:t>
            </a:r>
            <a:endParaRPr/>
          </a:p>
          <a:p>
            <a:pPr indent="-311150" lvl="0" marL="457200" rtl="0" algn="l">
              <a:spcBef>
                <a:spcPts val="0"/>
              </a:spcBef>
              <a:spcAft>
                <a:spcPts val="0"/>
              </a:spcAft>
              <a:buSzPts val="1300"/>
              <a:buChar char="●"/>
            </a:pPr>
            <a:r>
              <a:rPr lang="en"/>
              <a:t>One of our slowest algorithms</a:t>
            </a:r>
            <a:endParaRPr/>
          </a:p>
        </p:txBody>
      </p:sp>
      <p:pic>
        <p:nvPicPr>
          <p:cNvPr id="355" name="Google Shape;355;p24"/>
          <p:cNvPicPr preferRelativeResize="0"/>
          <p:nvPr/>
        </p:nvPicPr>
        <p:blipFill>
          <a:blip r:embed="rId3">
            <a:alphaModFix/>
          </a:blip>
          <a:stretch>
            <a:fillRect/>
          </a:stretch>
        </p:blipFill>
        <p:spPr>
          <a:xfrm>
            <a:off x="5064700" y="2571750"/>
            <a:ext cx="3269601" cy="254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Gaussian Naive Bayes</a:t>
            </a:r>
            <a:endParaRPr/>
          </a:p>
        </p:txBody>
      </p:sp>
      <p:sp>
        <p:nvSpPr>
          <p:cNvPr id="361" name="Google Shape;361;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default parameters</a:t>
            </a:r>
            <a:endParaRPr/>
          </a:p>
          <a:p>
            <a:pPr indent="-311150" lvl="0" marL="457200" rtl="0" algn="l">
              <a:spcBef>
                <a:spcPts val="0"/>
              </a:spcBef>
              <a:spcAft>
                <a:spcPts val="0"/>
              </a:spcAft>
              <a:buSzPts val="1300"/>
              <a:buChar char="●"/>
            </a:pPr>
            <a:r>
              <a:rPr lang="en"/>
              <a:t>Obtained an accuracy of 75.7%</a:t>
            </a:r>
            <a:endParaRPr/>
          </a:p>
          <a:p>
            <a:pPr indent="-311150" lvl="0" marL="457200" rtl="0" algn="l">
              <a:spcBef>
                <a:spcPts val="0"/>
              </a:spcBef>
              <a:spcAft>
                <a:spcPts val="0"/>
              </a:spcAft>
              <a:buSzPts val="1300"/>
              <a:buChar char="●"/>
            </a:pPr>
            <a:r>
              <a:rPr lang="en"/>
              <a:t>Fastest algorithm </a:t>
            </a:r>
            <a:endParaRPr/>
          </a:p>
          <a:p>
            <a:pPr indent="-311150" lvl="0" marL="457200" rtl="0" algn="l">
              <a:spcBef>
                <a:spcPts val="0"/>
              </a:spcBef>
              <a:spcAft>
                <a:spcPts val="0"/>
              </a:spcAft>
              <a:buSzPts val="1300"/>
              <a:buChar char="●"/>
            </a:pPr>
            <a:r>
              <a:rPr lang="en"/>
              <a:t>Gaussian (continuous values)</a:t>
            </a:r>
            <a:endParaRPr/>
          </a:p>
          <a:p>
            <a:pPr indent="0" lvl="0" marL="457200" rtl="0" algn="l">
              <a:spcBef>
                <a:spcPts val="0"/>
              </a:spcBef>
              <a:spcAft>
                <a:spcPts val="0"/>
              </a:spcAft>
              <a:buNone/>
            </a:pPr>
            <a:r>
              <a:rPr lang="en"/>
              <a:t>vs Multinomial (discrete)</a:t>
            </a:r>
            <a:endParaRPr/>
          </a:p>
        </p:txBody>
      </p:sp>
      <p:pic>
        <p:nvPicPr>
          <p:cNvPr id="362" name="Google Shape;362;p25"/>
          <p:cNvPicPr preferRelativeResize="0"/>
          <p:nvPr/>
        </p:nvPicPr>
        <p:blipFill>
          <a:blip r:embed="rId3">
            <a:alphaModFix/>
          </a:blip>
          <a:stretch>
            <a:fillRect/>
          </a:stretch>
        </p:blipFill>
        <p:spPr>
          <a:xfrm>
            <a:off x="4572000" y="1569575"/>
            <a:ext cx="4206100" cy="3382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368" name="Google Shape;368;p26"/>
          <p:cNvSpPr txBox="1"/>
          <p:nvPr>
            <p:ph idx="1" type="body"/>
          </p:nvPr>
        </p:nvSpPr>
        <p:spPr>
          <a:xfrm>
            <a:off x="1303800" y="1990050"/>
            <a:ext cx="36270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the same best depth as our decision tree classifier which was 12</a:t>
            </a:r>
            <a:endParaRPr/>
          </a:p>
          <a:p>
            <a:pPr indent="-311150" lvl="0" marL="457200" rtl="0" algn="l">
              <a:spcBef>
                <a:spcPts val="0"/>
              </a:spcBef>
              <a:spcAft>
                <a:spcPts val="0"/>
              </a:spcAft>
              <a:buSzPts val="1300"/>
              <a:buChar char="●"/>
            </a:pPr>
            <a:r>
              <a:rPr lang="en"/>
              <a:t>Tuned n_estimators to find the best value for n_estimators being 8</a:t>
            </a:r>
            <a:endParaRPr/>
          </a:p>
          <a:p>
            <a:pPr indent="-311150" lvl="0" marL="457200" rtl="0" algn="l">
              <a:spcBef>
                <a:spcPts val="0"/>
              </a:spcBef>
              <a:spcAft>
                <a:spcPts val="0"/>
              </a:spcAft>
              <a:buSzPts val="1300"/>
              <a:buChar char="●"/>
            </a:pPr>
            <a:r>
              <a:rPr lang="en"/>
              <a:t>Obtained an accuracy of 83.05%</a:t>
            </a:r>
            <a:endParaRPr/>
          </a:p>
        </p:txBody>
      </p:sp>
      <p:pic>
        <p:nvPicPr>
          <p:cNvPr id="369" name="Google Shape;369;p26"/>
          <p:cNvPicPr preferRelativeResize="0"/>
          <p:nvPr/>
        </p:nvPicPr>
        <p:blipFill>
          <a:blip r:embed="rId3">
            <a:alphaModFix/>
          </a:blip>
          <a:stretch>
            <a:fillRect/>
          </a:stretch>
        </p:blipFill>
        <p:spPr>
          <a:xfrm>
            <a:off x="4930799" y="672325"/>
            <a:ext cx="4053775" cy="3798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Gradient Boosting</a:t>
            </a:r>
            <a:endParaRPr/>
          </a:p>
        </p:txBody>
      </p:sp>
      <p:sp>
        <p:nvSpPr>
          <p:cNvPr id="375" name="Google Shape;375;p27"/>
          <p:cNvSpPr txBox="1"/>
          <p:nvPr>
            <p:ph idx="1" type="body"/>
          </p:nvPr>
        </p:nvSpPr>
        <p:spPr>
          <a:xfrm>
            <a:off x="1303800" y="1761450"/>
            <a:ext cx="70305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What is gradient boosting?</a:t>
            </a:r>
            <a:endParaRPr sz="1200"/>
          </a:p>
          <a:p>
            <a:pPr indent="-304800" lvl="1" marL="914400" rtl="0" algn="l">
              <a:spcBef>
                <a:spcPts val="0"/>
              </a:spcBef>
              <a:spcAft>
                <a:spcPts val="0"/>
              </a:spcAft>
              <a:buSzPts val="1200"/>
              <a:buChar char="○"/>
            </a:pPr>
            <a:r>
              <a:rPr lang="en" sz="1200"/>
              <a:t>Combines weak learners (decision trees) to create stronger models by trying to reduce errors from the previous tree</a:t>
            </a:r>
            <a:endParaRPr sz="1200"/>
          </a:p>
          <a:p>
            <a:pPr indent="-304800" lvl="0" marL="457200" rtl="0" algn="l">
              <a:spcBef>
                <a:spcPts val="0"/>
              </a:spcBef>
              <a:spcAft>
                <a:spcPts val="0"/>
              </a:spcAft>
              <a:buSzPts val="1200"/>
              <a:buChar char="●"/>
            </a:pPr>
            <a:r>
              <a:rPr lang="en" sz="1200"/>
              <a:t>Algorithm</a:t>
            </a:r>
            <a:endParaRPr sz="1200"/>
          </a:p>
          <a:p>
            <a:pPr indent="-304800" lvl="1" marL="914400" rtl="0" algn="l">
              <a:spcBef>
                <a:spcPts val="0"/>
              </a:spcBef>
              <a:spcAft>
                <a:spcPts val="0"/>
              </a:spcAft>
              <a:buSzPts val="1200"/>
              <a:buChar char="○"/>
            </a:pPr>
            <a:r>
              <a:rPr lang="en" sz="1200"/>
              <a:t>Start by calculating average </a:t>
            </a:r>
            <a:r>
              <a:rPr lang="en" sz="1200"/>
              <a:t>value</a:t>
            </a:r>
            <a:r>
              <a:rPr lang="en" sz="1200"/>
              <a:t> for the </a:t>
            </a:r>
            <a:r>
              <a:rPr lang="en" sz="1200"/>
              <a:t>target</a:t>
            </a:r>
            <a:r>
              <a:rPr lang="en" sz="1200"/>
              <a:t> </a:t>
            </a:r>
            <a:endParaRPr sz="1200"/>
          </a:p>
          <a:p>
            <a:pPr indent="-304800" lvl="1" marL="914400" rtl="0" algn="l">
              <a:spcBef>
                <a:spcPts val="0"/>
              </a:spcBef>
              <a:spcAft>
                <a:spcPts val="0"/>
              </a:spcAft>
              <a:buSzPts val="1200"/>
              <a:buChar char="○"/>
            </a:pPr>
            <a:r>
              <a:rPr lang="en" sz="1200"/>
              <a:t>Calculate the residuals = actual - average  (distance from point to the line)</a:t>
            </a:r>
            <a:endParaRPr sz="1200"/>
          </a:p>
          <a:p>
            <a:pPr indent="-304800" lvl="1" marL="914400" rtl="0" algn="l">
              <a:spcBef>
                <a:spcPts val="0"/>
              </a:spcBef>
              <a:spcAft>
                <a:spcPts val="0"/>
              </a:spcAft>
              <a:buSzPts val="1200"/>
              <a:buChar char="○"/>
            </a:pPr>
            <a:r>
              <a:rPr lang="en" sz="1200"/>
              <a:t>Build a tree for the residuals</a:t>
            </a:r>
            <a:endParaRPr sz="1200"/>
          </a:p>
          <a:p>
            <a:pPr indent="-304800" lvl="1" marL="914400" rtl="0" algn="l">
              <a:spcBef>
                <a:spcPts val="0"/>
              </a:spcBef>
              <a:spcAft>
                <a:spcPts val="0"/>
              </a:spcAft>
              <a:buSzPts val="1200"/>
              <a:buChar char="○"/>
            </a:pPr>
            <a:r>
              <a:rPr lang="en" sz="1200"/>
              <a:t>Predict the target from the residual tree </a:t>
            </a:r>
            <a:endParaRPr sz="1200"/>
          </a:p>
          <a:p>
            <a:pPr indent="-304800" lvl="1" marL="914400" rtl="0" algn="l">
              <a:spcBef>
                <a:spcPts val="0"/>
              </a:spcBef>
              <a:spcAft>
                <a:spcPts val="0"/>
              </a:spcAft>
              <a:buSzPts val="1200"/>
              <a:buChar char="○"/>
            </a:pPr>
            <a:r>
              <a:rPr lang="en" sz="1200"/>
              <a:t>Make new residuals = actual - predicted values from previous</a:t>
            </a:r>
            <a:endParaRPr sz="1200"/>
          </a:p>
          <a:p>
            <a:pPr indent="-304800" lvl="1" marL="914400" rtl="0" algn="l">
              <a:spcBef>
                <a:spcPts val="0"/>
              </a:spcBef>
              <a:spcAft>
                <a:spcPts val="0"/>
              </a:spcAft>
              <a:buSzPts val="1200"/>
              <a:buChar char="○"/>
            </a:pPr>
            <a:r>
              <a:rPr lang="en" sz="1200"/>
              <a:t>Repeat until # of trees is reached </a:t>
            </a:r>
            <a:endParaRPr sz="1200"/>
          </a:p>
          <a:p>
            <a:pPr indent="-304800" lvl="1" marL="914400" rtl="0" algn="l">
              <a:spcBef>
                <a:spcPts val="0"/>
              </a:spcBef>
              <a:spcAft>
                <a:spcPts val="0"/>
              </a:spcAft>
              <a:buSzPts val="1200"/>
              <a:buChar char="○"/>
            </a:pPr>
            <a:r>
              <a:rPr lang="en" sz="1200"/>
              <a:t>Do final predictions</a:t>
            </a:r>
            <a:endParaRPr sz="1200"/>
          </a:p>
          <a:p>
            <a:pPr indent="-304800" lvl="0" marL="457200" rtl="0" algn="l">
              <a:spcBef>
                <a:spcPts val="0"/>
              </a:spcBef>
              <a:spcAft>
                <a:spcPts val="0"/>
              </a:spcAft>
              <a:buSzPts val="1200"/>
              <a:buChar char="●"/>
            </a:pPr>
            <a:r>
              <a:rPr lang="en" sz="1200"/>
              <a:t>Use the learning rate to reduce overfitting - ours was 0.3</a:t>
            </a:r>
            <a:endParaRPr sz="1200"/>
          </a:p>
          <a:p>
            <a:pPr indent="-304800" lvl="0" marL="457200" rtl="0" algn="l">
              <a:spcBef>
                <a:spcPts val="0"/>
              </a:spcBef>
              <a:spcAft>
                <a:spcPts val="0"/>
              </a:spcAft>
              <a:buSzPts val="1200"/>
              <a:buChar char="●"/>
            </a:pPr>
            <a:r>
              <a:rPr lang="en" sz="1200"/>
              <a:t>Used cross validation to determine optimal depth of 4</a:t>
            </a:r>
            <a:endParaRPr sz="1200"/>
          </a:p>
          <a:p>
            <a:pPr indent="-304800" lvl="0" marL="457200" rtl="0" algn="l">
              <a:spcBef>
                <a:spcPts val="0"/>
              </a:spcBef>
              <a:spcAft>
                <a:spcPts val="0"/>
              </a:spcAft>
              <a:buSzPts val="1200"/>
              <a:buChar char="●"/>
            </a:pPr>
            <a:r>
              <a:rPr lang="en" sz="1200"/>
              <a:t>Accuracy:  82.93% (but slowest time)</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Clustering</a:t>
            </a:r>
            <a:endParaRPr/>
          </a:p>
        </p:txBody>
      </p:sp>
      <p:sp>
        <p:nvSpPr>
          <p:cNvPr id="381" name="Google Shape;381;p28"/>
          <p:cNvSpPr txBox="1"/>
          <p:nvPr>
            <p:ph idx="1" type="body"/>
          </p:nvPr>
        </p:nvSpPr>
        <p:spPr>
          <a:xfrm>
            <a:off x="453400" y="1597875"/>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an elbow graph to find the optimal # of clusters = 4 </a:t>
            </a:r>
            <a:endParaRPr/>
          </a:p>
          <a:p>
            <a:pPr indent="-311150" lvl="0" marL="457200" rtl="0" algn="l">
              <a:spcBef>
                <a:spcPts val="0"/>
              </a:spcBef>
              <a:spcAft>
                <a:spcPts val="0"/>
              </a:spcAft>
              <a:buSzPts val="1300"/>
              <a:buChar char="●"/>
            </a:pPr>
            <a:r>
              <a:rPr lang="en"/>
              <a:t>Inertia measures </a:t>
            </a:r>
            <a:r>
              <a:rPr lang="en"/>
              <a:t>how well the data was clustered </a:t>
            </a:r>
            <a:endParaRPr/>
          </a:p>
          <a:p>
            <a:pPr indent="-311150" lvl="0" marL="457200" rtl="0" algn="l">
              <a:spcBef>
                <a:spcPts val="0"/>
              </a:spcBef>
              <a:spcAft>
                <a:spcPts val="0"/>
              </a:spcAft>
              <a:buSzPts val="1300"/>
              <a:buChar char="●"/>
            </a:pPr>
            <a:r>
              <a:rPr lang="en"/>
              <a:t>A good model is one with low inertia and low clusters </a:t>
            </a:r>
            <a:endParaRPr/>
          </a:p>
          <a:p>
            <a:pPr indent="-311150" lvl="0" marL="457200" rtl="0" algn="l">
              <a:spcBef>
                <a:spcPts val="0"/>
              </a:spcBef>
              <a:spcAft>
                <a:spcPts val="0"/>
              </a:spcAft>
              <a:buSzPts val="1300"/>
              <a:buChar char="●"/>
            </a:pPr>
            <a:r>
              <a:rPr lang="en"/>
              <a:t>Cluster 0:  194187</a:t>
            </a:r>
            <a:endParaRPr/>
          </a:p>
          <a:p>
            <a:pPr indent="0" lvl="0" marL="457200" rtl="0" algn="l">
              <a:spcBef>
                <a:spcPts val="0"/>
              </a:spcBef>
              <a:spcAft>
                <a:spcPts val="0"/>
              </a:spcAft>
              <a:buNone/>
            </a:pPr>
            <a:r>
              <a:rPr lang="en"/>
              <a:t>Cluster 1:  202815</a:t>
            </a:r>
            <a:endParaRPr/>
          </a:p>
          <a:p>
            <a:pPr indent="0" lvl="0" marL="457200" rtl="0" algn="l">
              <a:spcBef>
                <a:spcPts val="0"/>
              </a:spcBef>
              <a:spcAft>
                <a:spcPts val="0"/>
              </a:spcAft>
              <a:buNone/>
            </a:pPr>
            <a:r>
              <a:rPr lang="en"/>
              <a:t>Cluster 2:  195238</a:t>
            </a:r>
            <a:endParaRPr/>
          </a:p>
          <a:p>
            <a:pPr indent="0" lvl="0" marL="457200" rtl="0" algn="l">
              <a:spcBef>
                <a:spcPts val="0"/>
              </a:spcBef>
              <a:spcAft>
                <a:spcPts val="0"/>
              </a:spcAft>
              <a:buNone/>
            </a:pPr>
            <a:r>
              <a:rPr lang="en"/>
              <a:t>Cluster 3:  208655</a:t>
            </a:r>
            <a:endParaRPr/>
          </a:p>
        </p:txBody>
      </p:sp>
      <p:pic>
        <p:nvPicPr>
          <p:cNvPr id="382" name="Google Shape;382;p28"/>
          <p:cNvPicPr preferRelativeResize="0"/>
          <p:nvPr/>
        </p:nvPicPr>
        <p:blipFill>
          <a:blip r:embed="rId3">
            <a:alphaModFix/>
          </a:blip>
          <a:stretch>
            <a:fillRect/>
          </a:stretch>
        </p:blipFill>
        <p:spPr>
          <a:xfrm>
            <a:off x="2601713" y="3442722"/>
            <a:ext cx="2206275" cy="1631250"/>
          </a:xfrm>
          <a:prstGeom prst="rect">
            <a:avLst/>
          </a:prstGeom>
          <a:noFill/>
          <a:ln>
            <a:noFill/>
          </a:ln>
        </p:spPr>
      </p:pic>
      <p:pic>
        <p:nvPicPr>
          <p:cNvPr id="383" name="Google Shape;383;p28"/>
          <p:cNvPicPr preferRelativeResize="0"/>
          <p:nvPr/>
        </p:nvPicPr>
        <p:blipFill>
          <a:blip r:embed="rId4">
            <a:alphaModFix/>
          </a:blip>
          <a:stretch>
            <a:fillRect/>
          </a:stretch>
        </p:blipFill>
        <p:spPr>
          <a:xfrm>
            <a:off x="4903650" y="1990050"/>
            <a:ext cx="3430499" cy="2287016"/>
          </a:xfrm>
          <a:prstGeom prst="rect">
            <a:avLst/>
          </a:prstGeom>
          <a:noFill/>
          <a:ln>
            <a:noFill/>
          </a:ln>
        </p:spPr>
      </p:pic>
      <p:sp>
        <p:nvSpPr>
          <p:cNvPr id="384" name="Google Shape;384;p2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459250" y="1580550"/>
            <a:ext cx="2946000" cy="19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Accuracies with different transformations</a:t>
            </a:r>
            <a:endParaRPr/>
          </a:p>
        </p:txBody>
      </p:sp>
      <p:pic>
        <p:nvPicPr>
          <p:cNvPr id="390" name="Google Shape;390;p29"/>
          <p:cNvPicPr preferRelativeResize="0"/>
          <p:nvPr/>
        </p:nvPicPr>
        <p:blipFill>
          <a:blip r:embed="rId3">
            <a:alphaModFix/>
          </a:blip>
          <a:stretch>
            <a:fillRect/>
          </a:stretch>
        </p:blipFill>
        <p:spPr>
          <a:xfrm>
            <a:off x="3405259" y="0"/>
            <a:ext cx="5261681" cy="51434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450050" y="1342850"/>
            <a:ext cx="27552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Times with different transformations</a:t>
            </a:r>
            <a:endParaRPr/>
          </a:p>
        </p:txBody>
      </p:sp>
      <p:pic>
        <p:nvPicPr>
          <p:cNvPr id="396" name="Google Shape;396;p30"/>
          <p:cNvPicPr preferRelativeResize="0"/>
          <p:nvPr/>
        </p:nvPicPr>
        <p:blipFill>
          <a:blip r:embed="rId3">
            <a:alphaModFix/>
          </a:blip>
          <a:stretch>
            <a:fillRect/>
          </a:stretch>
        </p:blipFill>
        <p:spPr>
          <a:xfrm>
            <a:off x="3563594" y="0"/>
            <a:ext cx="5290783" cy="5143500"/>
          </a:xfrm>
          <a:prstGeom prst="rect">
            <a:avLst/>
          </a:prstGeom>
          <a:noFill/>
          <a:ln>
            <a:noFill/>
          </a:ln>
        </p:spPr>
      </p:pic>
      <p:sp>
        <p:nvSpPr>
          <p:cNvPr id="397" name="Google Shape;397;p30"/>
          <p:cNvSpPr txBox="1"/>
          <p:nvPr/>
        </p:nvSpPr>
        <p:spPr>
          <a:xfrm>
            <a:off x="477600" y="2792175"/>
            <a:ext cx="2755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Nunito"/>
                <a:ea typeface="Nunito"/>
                <a:cs typeface="Nunito"/>
                <a:sym typeface="Nunito"/>
              </a:rPr>
              <a:t>Note: Time for Gradient Boosting too large to be shown (21.55 minutes long)</a:t>
            </a:r>
            <a:endParaRPr i="1" sz="11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1" name="Shape 401"/>
        <p:cNvGrpSpPr/>
        <p:nvPr/>
      </p:nvGrpSpPr>
      <p:grpSpPr>
        <a:xfrm>
          <a:off x="0" y="0"/>
          <a:ext cx="0" cy="0"/>
          <a:chOff x="0" y="0"/>
          <a:chExt cx="0" cy="0"/>
        </a:xfrm>
      </p:grpSpPr>
      <p:sp>
        <p:nvSpPr>
          <p:cNvPr id="402" name="Google Shape;40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403" name="Google Shape;403;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Our fastest algorithm was: Gaussian Naive Bayes</a:t>
            </a:r>
            <a:endParaRPr>
              <a:solidFill>
                <a:schemeClr val="lt1"/>
              </a:solidFill>
            </a:endParaRPr>
          </a:p>
          <a:p>
            <a:pPr indent="0" lvl="0" marL="0" rtl="0" algn="l">
              <a:spcBef>
                <a:spcPts val="1200"/>
              </a:spcBef>
              <a:spcAft>
                <a:spcPts val="0"/>
              </a:spcAft>
              <a:buNone/>
            </a:pPr>
            <a:r>
              <a:rPr lang="en">
                <a:solidFill>
                  <a:schemeClr val="lt1"/>
                </a:solidFill>
              </a:rPr>
              <a:t>Our highest accuracy algorithm was: Gradient Boosting</a:t>
            </a:r>
            <a:endParaRPr>
              <a:solidFill>
                <a:schemeClr val="lt1"/>
              </a:solidFill>
            </a:endParaRPr>
          </a:p>
          <a:p>
            <a:pPr indent="0" lvl="0" marL="0" rtl="0" algn="l">
              <a:spcBef>
                <a:spcPts val="1200"/>
              </a:spcBef>
              <a:spcAft>
                <a:spcPts val="0"/>
              </a:spcAft>
              <a:buNone/>
            </a:pPr>
            <a:r>
              <a:rPr lang="en">
                <a:solidFill>
                  <a:schemeClr val="lt1"/>
                </a:solidFill>
              </a:rPr>
              <a:t>Our best overall algorithm: KNN + PCA</a:t>
            </a:r>
            <a:endParaRPr>
              <a:solidFill>
                <a:schemeClr val="lt1"/>
              </a:solidFill>
            </a:endParaRPr>
          </a:p>
          <a:p>
            <a:pPr indent="0" lvl="0" marL="0" rtl="0" algn="l">
              <a:spcBef>
                <a:spcPts val="1200"/>
              </a:spcBef>
              <a:spcAft>
                <a:spcPts val="0"/>
              </a:spcAft>
              <a:buNone/>
            </a:pPr>
            <a:r>
              <a:rPr lang="en">
                <a:solidFill>
                  <a:schemeClr val="lt1"/>
                </a:solidFill>
              </a:rPr>
              <a:t>Our worst overall algorithm: Gaussian Naive Bayes with PCA and MinMaxScaler</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presentation</a:t>
            </a:r>
            <a:endParaRPr>
              <a:solidFill>
                <a:schemeClr val="lt1"/>
              </a:solidFill>
            </a:endParaRPr>
          </a:p>
        </p:txBody>
      </p:sp>
      <p:sp>
        <p:nvSpPr>
          <p:cNvPr id="285" name="Google Shape;285;p14"/>
          <p:cNvSpPr txBox="1"/>
          <p:nvPr>
            <p:ph idx="1" type="body"/>
          </p:nvPr>
        </p:nvSpPr>
        <p:spPr>
          <a:xfrm>
            <a:off x="1268411" y="1597875"/>
            <a:ext cx="71013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The dataset we chose is ‘</a:t>
            </a:r>
            <a:r>
              <a:rPr lang="en">
                <a:solidFill>
                  <a:schemeClr val="lt1"/>
                </a:solidFill>
              </a:rPr>
              <a:t>Spotify Weekly Top 200 Songs Streaming Data’ which includes the Top 200 songs on Spotify by country from 2021/02/04 ~ 2022/07/14</a:t>
            </a:r>
            <a:endParaRPr>
              <a:solidFill>
                <a:schemeClr val="lt1"/>
              </a:solidFill>
            </a:endParaRPr>
          </a:p>
          <a:p>
            <a:pPr indent="-311150" lvl="0" marL="457200" rtl="0" algn="l">
              <a:spcBef>
                <a:spcPts val="0"/>
              </a:spcBef>
              <a:spcAft>
                <a:spcPts val="0"/>
              </a:spcAft>
              <a:buClr>
                <a:schemeClr val="lt1"/>
              </a:buClr>
              <a:buSzPts val="1300"/>
              <a:buChar char="●"/>
            </a:pPr>
            <a:r>
              <a:rPr lang="en" u="sng">
                <a:solidFill>
                  <a:schemeClr val="hlink"/>
                </a:solidFill>
                <a:hlinkClick r:id="rId3"/>
              </a:rPr>
              <a:t>https://developer.spotify.com/documentation/web-api/reference/#/operations/get-several-audio-features</a:t>
            </a:r>
            <a:r>
              <a:rPr lang="en">
                <a:solidFill>
                  <a:schemeClr val="lt1"/>
                </a:solidFill>
              </a:rPr>
              <a:t> : Spotify has audio features associated with all the songs on the platform which includes instrumentalness, danceability, and much more. Using these features we will try to predict the streams that a song will achieve.</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Dataset contained 1787531 rows  x  28 columns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7" name="Shape 407"/>
        <p:cNvGrpSpPr/>
        <p:nvPr/>
      </p:nvGrpSpPr>
      <p:grpSpPr>
        <a:xfrm>
          <a:off x="0" y="0"/>
          <a:ext cx="0" cy="0"/>
          <a:chOff x="0" y="0"/>
          <a:chExt cx="0" cy="0"/>
        </a:xfrm>
      </p:grpSpPr>
      <p:sp>
        <p:nvSpPr>
          <p:cNvPr id="408" name="Google Shape;408;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Conclusion cont.</a:t>
            </a:r>
            <a:endParaRPr>
              <a:solidFill>
                <a:schemeClr val="lt1"/>
              </a:solidFill>
            </a:endParaRPr>
          </a:p>
        </p:txBody>
      </p:sp>
      <p:sp>
        <p:nvSpPr>
          <p:cNvPr id="409" name="Google Shape;409;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Key takeaways:</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Spotify audio </a:t>
            </a:r>
            <a:r>
              <a:rPr lang="en">
                <a:solidFill>
                  <a:schemeClr val="lt1"/>
                </a:solidFill>
              </a:rPr>
              <a:t>features</a:t>
            </a:r>
            <a:r>
              <a:rPr lang="en">
                <a:solidFill>
                  <a:schemeClr val="lt1"/>
                </a:solidFill>
              </a:rPr>
              <a:t> by themselves have little correlation to the success (streams) a song will achieve however we were able to build models that through different techniques was able to achieve our highest accuracy of 82.93%.</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Given more time it would be beneficial to explore different factors such as country and what probability a certain song will perform well there will show.</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Several questions arose such as what external factors may play a role in a songs number of streams such as:</a:t>
            </a:r>
            <a:endParaRPr>
              <a:solidFill>
                <a:schemeClr val="lt1"/>
              </a:solidFill>
            </a:endParaRPr>
          </a:p>
          <a:p>
            <a:pPr indent="-298450" lvl="2" marL="1371600" rtl="0" algn="l">
              <a:spcBef>
                <a:spcPts val="0"/>
              </a:spcBef>
              <a:spcAft>
                <a:spcPts val="0"/>
              </a:spcAft>
              <a:buClr>
                <a:schemeClr val="lt1"/>
              </a:buClr>
              <a:buSzPts val="1100"/>
              <a:buChar char="■"/>
            </a:pPr>
            <a:r>
              <a:rPr lang="en">
                <a:solidFill>
                  <a:schemeClr val="lt1"/>
                </a:solidFill>
              </a:rPr>
              <a:t>Is the song tik tok famous?</a:t>
            </a:r>
            <a:endParaRPr>
              <a:solidFill>
                <a:schemeClr val="lt1"/>
              </a:solidFill>
            </a:endParaRPr>
          </a:p>
          <a:p>
            <a:pPr indent="-298450" lvl="2" marL="1371600" rtl="0" algn="l">
              <a:spcBef>
                <a:spcPts val="0"/>
              </a:spcBef>
              <a:spcAft>
                <a:spcPts val="0"/>
              </a:spcAft>
              <a:buClr>
                <a:schemeClr val="lt1"/>
              </a:buClr>
              <a:buSzPts val="1100"/>
              <a:buChar char="■"/>
            </a:pPr>
            <a:r>
              <a:rPr lang="en">
                <a:solidFill>
                  <a:schemeClr val="lt1"/>
                </a:solidFill>
              </a:rPr>
              <a:t>Is the artist signed to a record label?</a:t>
            </a:r>
            <a:endParaRPr>
              <a:solidFill>
                <a:schemeClr val="lt1"/>
              </a:solidFill>
            </a:endParaRPr>
          </a:p>
          <a:p>
            <a:pPr indent="-298450" lvl="2" marL="1371600" rtl="0" algn="l">
              <a:spcBef>
                <a:spcPts val="0"/>
              </a:spcBef>
              <a:spcAft>
                <a:spcPts val="0"/>
              </a:spcAft>
              <a:buClr>
                <a:schemeClr val="lt1"/>
              </a:buClr>
              <a:buSzPts val="1100"/>
              <a:buChar char="■"/>
            </a:pPr>
            <a:r>
              <a:rPr lang="en">
                <a:solidFill>
                  <a:schemeClr val="lt1"/>
                </a:solidFill>
              </a:rPr>
              <a:t>What is the artists social media following?</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Related work</a:t>
            </a:r>
            <a:endParaRPr>
              <a:solidFill>
                <a:schemeClr val="lt1"/>
              </a:solidFill>
            </a:endParaRPr>
          </a:p>
        </p:txBody>
      </p:sp>
      <p:sp>
        <p:nvSpPr>
          <p:cNvPr id="291" name="Google Shape;291;p15"/>
          <p:cNvSpPr txBox="1"/>
          <p:nvPr>
            <p:ph idx="1" type="body"/>
          </p:nvPr>
        </p:nvSpPr>
        <p:spPr>
          <a:xfrm>
            <a:off x="863000" y="1597875"/>
            <a:ext cx="7853100" cy="333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05" u="sng">
                <a:solidFill>
                  <a:schemeClr val="hlink"/>
                </a:solidFill>
                <a:hlinkClick r:id="rId3"/>
              </a:rPr>
              <a:t>https://research.atspotify.com/machine-learning/</a:t>
            </a:r>
            <a:r>
              <a:rPr lang="en" sz="1205">
                <a:solidFill>
                  <a:schemeClr val="lt1"/>
                </a:solidFill>
              </a:rPr>
              <a:t> : How Spotify uses machine learning in house to continually improve the software.</a:t>
            </a:r>
            <a:endParaRPr sz="1205">
              <a:solidFill>
                <a:schemeClr val="lt1"/>
              </a:solidFill>
            </a:endParaRPr>
          </a:p>
          <a:p>
            <a:pPr indent="0" lvl="0" marL="0" rtl="0" algn="l">
              <a:lnSpc>
                <a:spcPct val="95000"/>
              </a:lnSpc>
              <a:spcBef>
                <a:spcPts val="1200"/>
              </a:spcBef>
              <a:spcAft>
                <a:spcPts val="0"/>
              </a:spcAft>
              <a:buSzPts val="935"/>
              <a:buNone/>
            </a:pPr>
            <a:r>
              <a:rPr lang="en" sz="1205" u="sng">
                <a:solidFill>
                  <a:schemeClr val="hlink"/>
                </a:solidFill>
                <a:hlinkClick r:id="rId4"/>
              </a:rPr>
              <a:t>https://www.kaggle.com/code/nirvanadosco/notebook78264f155c</a:t>
            </a:r>
            <a:r>
              <a:rPr lang="en" sz="1205">
                <a:solidFill>
                  <a:schemeClr val="lt1"/>
                </a:solidFill>
              </a:rPr>
              <a:t> : A Kaggle user by the name of ‘nirvana’ research on the dataset.</a:t>
            </a:r>
            <a:endParaRPr sz="1205">
              <a:solidFill>
                <a:schemeClr val="lt1"/>
              </a:solidFill>
            </a:endParaRPr>
          </a:p>
          <a:p>
            <a:pPr indent="0" lvl="0" marL="0" rtl="0" algn="l">
              <a:lnSpc>
                <a:spcPct val="95000"/>
              </a:lnSpc>
              <a:spcBef>
                <a:spcPts val="1200"/>
              </a:spcBef>
              <a:spcAft>
                <a:spcPts val="0"/>
              </a:spcAft>
              <a:buSzPts val="935"/>
              <a:buNone/>
            </a:pPr>
            <a:r>
              <a:rPr lang="en" sz="1205" u="sng">
                <a:solidFill>
                  <a:schemeClr val="hlink"/>
                </a:solidFill>
                <a:hlinkClick r:id="rId5"/>
              </a:rPr>
              <a:t>https://towardsdatascience.com/predicting-popularity-on-spotify-when-data-needs-culture-more-than-culture-needs-data-2ed3661f75f1</a:t>
            </a:r>
            <a:r>
              <a:rPr lang="en" sz="1205">
                <a:solidFill>
                  <a:schemeClr val="lt1"/>
                </a:solidFill>
              </a:rPr>
              <a:t> : Similar study which </a:t>
            </a:r>
            <a:r>
              <a:rPr lang="en" sz="1205">
                <a:solidFill>
                  <a:schemeClr val="lt1"/>
                </a:solidFill>
              </a:rPr>
              <a:t>examines</a:t>
            </a:r>
            <a:r>
              <a:rPr lang="en" sz="1205">
                <a:solidFill>
                  <a:schemeClr val="lt1"/>
                </a:solidFill>
              </a:rPr>
              <a:t> popularity instead of streams.</a:t>
            </a:r>
            <a:endParaRPr sz="1205">
              <a:solidFill>
                <a:schemeClr val="lt1"/>
              </a:solidFill>
            </a:endParaRPr>
          </a:p>
          <a:p>
            <a:pPr indent="0" lvl="0" marL="0" rtl="0" algn="l">
              <a:lnSpc>
                <a:spcPct val="95000"/>
              </a:lnSpc>
              <a:spcBef>
                <a:spcPts val="1200"/>
              </a:spcBef>
              <a:spcAft>
                <a:spcPts val="0"/>
              </a:spcAft>
              <a:buSzPts val="935"/>
              <a:buNone/>
            </a:pPr>
            <a:r>
              <a:rPr lang="en" sz="1205" u="sng">
                <a:solidFill>
                  <a:schemeClr val="hlink"/>
                </a:solidFill>
                <a:hlinkClick r:id="rId6"/>
              </a:rPr>
              <a:t>https://medium.com/analytics-vidhya/spotify-music-data-analysis-part-4-4016e2954795</a:t>
            </a:r>
            <a:r>
              <a:rPr lang="en" sz="1205">
                <a:solidFill>
                  <a:schemeClr val="lt1"/>
                </a:solidFill>
              </a:rPr>
              <a:t> : Clustering approach to the spotify dataset.</a:t>
            </a:r>
            <a:endParaRPr sz="1205">
              <a:solidFill>
                <a:schemeClr val="lt1"/>
              </a:solidFill>
            </a:endParaRPr>
          </a:p>
          <a:p>
            <a:pPr indent="0" lvl="0" marL="0" rtl="0" algn="l">
              <a:lnSpc>
                <a:spcPct val="95000"/>
              </a:lnSpc>
              <a:spcBef>
                <a:spcPts val="1200"/>
              </a:spcBef>
              <a:spcAft>
                <a:spcPts val="0"/>
              </a:spcAft>
              <a:buSzPts val="935"/>
              <a:buNone/>
            </a:pPr>
            <a:r>
              <a:rPr lang="en" sz="1205" u="sng">
                <a:solidFill>
                  <a:schemeClr val="hlink"/>
                </a:solidFill>
                <a:hlinkClick r:id="rId7"/>
              </a:rPr>
              <a:t>https://public.tableau.com/app/profile/yejielee/viz/TheModernARExperienceWhichGlobalArtistWillYouSign/ar_dashboard</a:t>
            </a:r>
            <a:r>
              <a:rPr lang="en" sz="1205">
                <a:solidFill>
                  <a:schemeClr val="lt1"/>
                </a:solidFill>
              </a:rPr>
              <a:t> : dashboard created using the dataset.</a:t>
            </a:r>
            <a:endParaRPr sz="1205">
              <a:solidFill>
                <a:schemeClr val="lt1"/>
              </a:solidFill>
            </a:endParaRPr>
          </a:p>
          <a:p>
            <a:pPr indent="0" lvl="0" marL="0" rtl="0" algn="l">
              <a:lnSpc>
                <a:spcPct val="95000"/>
              </a:lnSpc>
              <a:spcBef>
                <a:spcPts val="1200"/>
              </a:spcBef>
              <a:spcAft>
                <a:spcPts val="0"/>
              </a:spcAft>
              <a:buSzPts val="935"/>
              <a:buNone/>
            </a:pPr>
            <a:r>
              <a:rPr lang="en" sz="1205" u="sng">
                <a:solidFill>
                  <a:schemeClr val="hlink"/>
                </a:solidFill>
                <a:hlinkClick r:id="rId8"/>
              </a:rPr>
              <a:t>https://medium.com/@yejie1999/selling-culture-k-pop-reggaeton-and-afrobeats-c990908bf01b</a:t>
            </a:r>
            <a:r>
              <a:rPr lang="en" sz="1205">
                <a:solidFill>
                  <a:schemeClr val="lt1"/>
                </a:solidFill>
              </a:rPr>
              <a:t> : research done on the dataset by the dashboard </a:t>
            </a:r>
            <a:r>
              <a:rPr lang="en" sz="1205">
                <a:solidFill>
                  <a:schemeClr val="lt1"/>
                </a:solidFill>
              </a:rPr>
              <a:t>creator</a:t>
            </a:r>
            <a:r>
              <a:rPr lang="en" sz="1205">
                <a:solidFill>
                  <a:schemeClr val="lt1"/>
                </a:solidFill>
              </a:rPr>
              <a:t>.</a:t>
            </a:r>
            <a:endParaRPr sz="1205">
              <a:solidFill>
                <a:schemeClr val="lt1"/>
              </a:solidFill>
            </a:endParaRPr>
          </a:p>
          <a:p>
            <a:pPr indent="0" lvl="0" marL="0" rtl="0" algn="l">
              <a:lnSpc>
                <a:spcPct val="95000"/>
              </a:lnSpc>
              <a:spcBef>
                <a:spcPts val="1200"/>
              </a:spcBef>
              <a:spcAft>
                <a:spcPts val="1200"/>
              </a:spcAft>
              <a:buSzPts val="935"/>
              <a:buNone/>
            </a:pPr>
            <a:r>
              <a:t/>
            </a:r>
            <a:endParaRPr sz="1205">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Data handling</a:t>
            </a:r>
            <a:endParaRPr>
              <a:solidFill>
                <a:schemeClr val="lt1"/>
              </a:solidFill>
            </a:endParaRPr>
          </a:p>
        </p:txBody>
      </p:sp>
      <p:sp>
        <p:nvSpPr>
          <p:cNvPr id="297" name="Google Shape;297;p16"/>
          <p:cNvSpPr txBox="1"/>
          <p:nvPr>
            <p:ph idx="1" type="body"/>
          </p:nvPr>
        </p:nvSpPr>
        <p:spPr>
          <a:xfrm>
            <a:off x="1303800" y="14566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top 10% is streams &gt;1000000, top25% is &gt;325000 so we changed our target data of streams to be a binary value of either 0 or 1, weather a song is or is not in the top 25% of streams</a:t>
            </a:r>
            <a:endParaRPr>
              <a:solidFill>
                <a:schemeClr val="lt1"/>
              </a:solidFill>
            </a:endParaRPr>
          </a:p>
          <a:p>
            <a:pPr indent="-311150" lvl="0" marL="457200" rtl="0" algn="l">
              <a:lnSpc>
                <a:spcPct val="100000"/>
              </a:lnSpc>
              <a:spcBef>
                <a:spcPts val="0"/>
              </a:spcBef>
              <a:spcAft>
                <a:spcPts val="0"/>
              </a:spcAft>
              <a:buClr>
                <a:schemeClr val="lt1"/>
              </a:buClr>
              <a:buSzPts val="1300"/>
              <a:buChar char="●"/>
            </a:pPr>
            <a:r>
              <a:rPr lang="en">
                <a:solidFill>
                  <a:schemeClr val="lt1"/>
                </a:solidFill>
              </a:rPr>
              <a:t>0    1351665 - </a:t>
            </a:r>
            <a:r>
              <a:rPr lang="en">
                <a:solidFill>
                  <a:schemeClr val="lt1"/>
                </a:solidFill>
              </a:rPr>
              <a:t>Top songs  less than 25%  of streams</a:t>
            </a:r>
            <a:endParaRPr>
              <a:solidFill>
                <a:schemeClr val="lt1"/>
              </a:solidFill>
            </a:endParaRPr>
          </a:p>
          <a:p>
            <a:pPr indent="0" lvl="0" marL="457200" rtl="0" algn="l">
              <a:lnSpc>
                <a:spcPct val="100000"/>
              </a:lnSpc>
              <a:spcBef>
                <a:spcPts val="0"/>
              </a:spcBef>
              <a:spcAft>
                <a:spcPts val="0"/>
              </a:spcAft>
              <a:buNone/>
            </a:pPr>
            <a:r>
              <a:rPr lang="en">
                <a:solidFill>
                  <a:schemeClr val="lt1"/>
                </a:solidFill>
              </a:rPr>
              <a:t>1     435866  - </a:t>
            </a:r>
            <a:r>
              <a:rPr lang="en">
                <a:solidFill>
                  <a:schemeClr val="lt1"/>
                </a:solidFill>
              </a:rPr>
              <a:t>Top songs  more than 25% of streams</a:t>
            </a:r>
            <a:endParaRPr>
              <a:solidFill>
                <a:schemeClr val="lt1"/>
              </a:solidFill>
            </a:endParaRPr>
          </a:p>
          <a:p>
            <a:pPr indent="-311150" lvl="0" marL="457200" rtl="0" algn="l">
              <a:lnSpc>
                <a:spcPct val="100000"/>
              </a:lnSpc>
              <a:spcBef>
                <a:spcPts val="0"/>
              </a:spcBef>
              <a:spcAft>
                <a:spcPts val="0"/>
              </a:spcAft>
              <a:buClr>
                <a:schemeClr val="lt1"/>
              </a:buClr>
              <a:buSzPts val="1300"/>
              <a:buChar char="●"/>
            </a:pPr>
            <a:r>
              <a:rPr lang="en">
                <a:solidFill>
                  <a:schemeClr val="lt1"/>
                </a:solidFill>
              </a:rPr>
              <a:t>Mean. min, max of all important features shown in the table</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Median streams: 64727.0</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298" name="Google Shape;298;p16"/>
          <p:cNvPicPr preferRelativeResize="0"/>
          <p:nvPr/>
        </p:nvPicPr>
        <p:blipFill>
          <a:blip r:embed="rId3">
            <a:alphaModFix/>
          </a:blip>
          <a:stretch>
            <a:fillRect/>
          </a:stretch>
        </p:blipFill>
        <p:spPr>
          <a:xfrm>
            <a:off x="615700" y="3368400"/>
            <a:ext cx="8107674" cy="156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Features</a:t>
            </a:r>
            <a:endParaRPr/>
          </a:p>
        </p:txBody>
      </p:sp>
      <p:sp>
        <p:nvSpPr>
          <p:cNvPr id="304" name="Google Shape;304;p17"/>
          <p:cNvSpPr txBox="1"/>
          <p:nvPr>
            <p:ph idx="1" type="body"/>
          </p:nvPr>
        </p:nvSpPr>
        <p:spPr>
          <a:xfrm>
            <a:off x="630975" y="1743800"/>
            <a:ext cx="2989800" cy="278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925"/>
              <a:t>0   rank              float64		</a:t>
            </a:r>
            <a:endParaRPr sz="925"/>
          </a:p>
          <a:p>
            <a:pPr indent="0" lvl="0" marL="0" rtl="0" algn="l">
              <a:lnSpc>
                <a:spcPct val="95000"/>
              </a:lnSpc>
              <a:spcBef>
                <a:spcPts val="1200"/>
              </a:spcBef>
              <a:spcAft>
                <a:spcPts val="0"/>
              </a:spcAft>
              <a:buSzPts val="275"/>
              <a:buNone/>
            </a:pPr>
            <a:r>
              <a:rPr lang="en" sz="925"/>
              <a:t> 1   artist_names      object </a:t>
            </a:r>
            <a:endParaRPr sz="925"/>
          </a:p>
          <a:p>
            <a:pPr indent="0" lvl="0" marL="0" rtl="0" algn="l">
              <a:lnSpc>
                <a:spcPct val="95000"/>
              </a:lnSpc>
              <a:spcBef>
                <a:spcPts val="1200"/>
              </a:spcBef>
              <a:spcAft>
                <a:spcPts val="0"/>
              </a:spcAft>
              <a:buSzPts val="275"/>
              <a:buNone/>
            </a:pPr>
            <a:r>
              <a:rPr lang="en" sz="925"/>
              <a:t> 2   artists_num       float64</a:t>
            </a:r>
            <a:endParaRPr sz="925"/>
          </a:p>
          <a:p>
            <a:pPr indent="0" lvl="0" marL="0" rtl="0" algn="l">
              <a:lnSpc>
                <a:spcPct val="95000"/>
              </a:lnSpc>
              <a:spcBef>
                <a:spcPts val="1200"/>
              </a:spcBef>
              <a:spcAft>
                <a:spcPts val="0"/>
              </a:spcAft>
              <a:buSzPts val="275"/>
              <a:buNone/>
            </a:pPr>
            <a:r>
              <a:rPr lang="en" sz="925"/>
              <a:t> 3   artist_genre      object </a:t>
            </a:r>
            <a:endParaRPr sz="925"/>
          </a:p>
          <a:p>
            <a:pPr indent="0" lvl="0" marL="0" rtl="0" algn="l">
              <a:lnSpc>
                <a:spcPct val="95000"/>
              </a:lnSpc>
              <a:spcBef>
                <a:spcPts val="1200"/>
              </a:spcBef>
              <a:spcAft>
                <a:spcPts val="0"/>
              </a:spcAft>
              <a:buSzPts val="275"/>
              <a:buNone/>
            </a:pPr>
            <a:r>
              <a:rPr lang="en" sz="925"/>
              <a:t> 4   collab            float64</a:t>
            </a:r>
            <a:endParaRPr sz="925"/>
          </a:p>
          <a:p>
            <a:pPr indent="0" lvl="0" marL="0" rtl="0" algn="l">
              <a:lnSpc>
                <a:spcPct val="95000"/>
              </a:lnSpc>
              <a:spcBef>
                <a:spcPts val="1200"/>
              </a:spcBef>
              <a:spcAft>
                <a:spcPts val="0"/>
              </a:spcAft>
              <a:buSzPts val="275"/>
              <a:buNone/>
            </a:pPr>
            <a:r>
              <a:rPr lang="en" sz="925"/>
              <a:t> 5   track_name        object </a:t>
            </a:r>
            <a:endParaRPr sz="925"/>
          </a:p>
          <a:p>
            <a:pPr indent="0" lvl="0" marL="0" rtl="0" algn="l">
              <a:lnSpc>
                <a:spcPct val="95000"/>
              </a:lnSpc>
              <a:spcBef>
                <a:spcPts val="1200"/>
              </a:spcBef>
              <a:spcAft>
                <a:spcPts val="0"/>
              </a:spcAft>
              <a:buSzPts val="275"/>
              <a:buNone/>
            </a:pPr>
            <a:r>
              <a:rPr lang="en" sz="925"/>
              <a:t> 6   release_date      object </a:t>
            </a:r>
            <a:endParaRPr sz="925"/>
          </a:p>
          <a:p>
            <a:pPr indent="0" lvl="0" marL="0" rtl="0" algn="l">
              <a:lnSpc>
                <a:spcPct val="95000"/>
              </a:lnSpc>
              <a:spcBef>
                <a:spcPts val="1200"/>
              </a:spcBef>
              <a:spcAft>
                <a:spcPts val="0"/>
              </a:spcAft>
              <a:buSzPts val="275"/>
              <a:buNone/>
            </a:pPr>
            <a:r>
              <a:rPr lang="en" sz="925"/>
              <a:t> 7   album_num_tracks  float64</a:t>
            </a:r>
            <a:endParaRPr sz="925"/>
          </a:p>
          <a:p>
            <a:pPr indent="0" lvl="0" marL="0" rtl="0" algn="l">
              <a:lnSpc>
                <a:spcPct val="95000"/>
              </a:lnSpc>
              <a:spcBef>
                <a:spcPts val="1200"/>
              </a:spcBef>
              <a:spcAft>
                <a:spcPts val="0"/>
              </a:spcAft>
              <a:buSzPts val="275"/>
              <a:buNone/>
            </a:pPr>
            <a:r>
              <a:rPr lang="en" sz="925"/>
              <a:t> 8   peak_rank         float64</a:t>
            </a:r>
            <a:endParaRPr sz="925"/>
          </a:p>
          <a:p>
            <a:pPr indent="0" lvl="0" marL="0" rtl="0" algn="l">
              <a:lnSpc>
                <a:spcPct val="95000"/>
              </a:lnSpc>
              <a:spcBef>
                <a:spcPts val="1200"/>
              </a:spcBef>
              <a:spcAft>
                <a:spcPts val="1200"/>
              </a:spcAft>
              <a:buSzPts val="275"/>
              <a:buNone/>
            </a:pPr>
            <a:r>
              <a:rPr lang="en" sz="925"/>
              <a:t> 9   previous_rank     float64</a:t>
            </a:r>
            <a:endParaRPr sz="925"/>
          </a:p>
        </p:txBody>
      </p:sp>
      <p:sp>
        <p:nvSpPr>
          <p:cNvPr id="305" name="Google Shape;305;p17"/>
          <p:cNvSpPr txBox="1"/>
          <p:nvPr>
            <p:ph idx="1" type="body"/>
          </p:nvPr>
        </p:nvSpPr>
        <p:spPr>
          <a:xfrm>
            <a:off x="2822625" y="1743800"/>
            <a:ext cx="2989800" cy="278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925"/>
              <a:t> 10  weeks_on_chart    float64</a:t>
            </a:r>
            <a:endParaRPr sz="925"/>
          </a:p>
          <a:p>
            <a:pPr indent="0" lvl="0" marL="0" rtl="0" algn="l">
              <a:lnSpc>
                <a:spcPct val="95000"/>
              </a:lnSpc>
              <a:spcBef>
                <a:spcPts val="1200"/>
              </a:spcBef>
              <a:spcAft>
                <a:spcPts val="0"/>
              </a:spcAft>
              <a:buSzPts val="275"/>
              <a:buNone/>
            </a:pPr>
            <a:r>
              <a:rPr lang="en" sz="925"/>
              <a:t> 11  streams           float64</a:t>
            </a:r>
            <a:endParaRPr sz="925"/>
          </a:p>
          <a:p>
            <a:pPr indent="0" lvl="0" marL="0" rtl="0" algn="l">
              <a:lnSpc>
                <a:spcPct val="95000"/>
              </a:lnSpc>
              <a:spcBef>
                <a:spcPts val="1200"/>
              </a:spcBef>
              <a:spcAft>
                <a:spcPts val="0"/>
              </a:spcAft>
              <a:buSzPts val="275"/>
              <a:buNone/>
            </a:pPr>
            <a:r>
              <a:rPr lang="en" sz="925"/>
              <a:t> 12  week              object </a:t>
            </a:r>
            <a:endParaRPr sz="925"/>
          </a:p>
          <a:p>
            <a:pPr indent="0" lvl="0" marL="0" rtl="0" algn="l">
              <a:lnSpc>
                <a:spcPct val="95000"/>
              </a:lnSpc>
              <a:spcBef>
                <a:spcPts val="1200"/>
              </a:spcBef>
              <a:spcAft>
                <a:spcPts val="0"/>
              </a:spcAft>
              <a:buSzPts val="275"/>
              <a:buNone/>
            </a:pPr>
            <a:r>
              <a:rPr lang="en" sz="925"/>
              <a:t> 13  danceability      float64</a:t>
            </a:r>
            <a:endParaRPr sz="925"/>
          </a:p>
          <a:p>
            <a:pPr indent="0" lvl="0" marL="0" rtl="0" algn="l">
              <a:lnSpc>
                <a:spcPct val="95000"/>
              </a:lnSpc>
              <a:spcBef>
                <a:spcPts val="1200"/>
              </a:spcBef>
              <a:spcAft>
                <a:spcPts val="0"/>
              </a:spcAft>
              <a:buSzPts val="275"/>
              <a:buNone/>
            </a:pPr>
            <a:r>
              <a:rPr lang="en" sz="925"/>
              <a:t> 14  energy            float64</a:t>
            </a:r>
            <a:endParaRPr sz="925"/>
          </a:p>
          <a:p>
            <a:pPr indent="0" lvl="0" marL="0" rtl="0" algn="l">
              <a:lnSpc>
                <a:spcPct val="95000"/>
              </a:lnSpc>
              <a:spcBef>
                <a:spcPts val="1200"/>
              </a:spcBef>
              <a:spcAft>
                <a:spcPts val="0"/>
              </a:spcAft>
              <a:buSzPts val="275"/>
              <a:buNone/>
            </a:pPr>
            <a:r>
              <a:rPr lang="en" sz="925"/>
              <a:t> 15  key               float64</a:t>
            </a:r>
            <a:endParaRPr sz="925"/>
          </a:p>
          <a:p>
            <a:pPr indent="0" lvl="0" marL="0" rtl="0" algn="l">
              <a:lnSpc>
                <a:spcPct val="95000"/>
              </a:lnSpc>
              <a:spcBef>
                <a:spcPts val="1200"/>
              </a:spcBef>
              <a:spcAft>
                <a:spcPts val="0"/>
              </a:spcAft>
              <a:buSzPts val="275"/>
              <a:buNone/>
            </a:pPr>
            <a:r>
              <a:rPr lang="en" sz="925"/>
              <a:t> 16  mode              float64</a:t>
            </a:r>
            <a:endParaRPr sz="925"/>
          </a:p>
          <a:p>
            <a:pPr indent="0" lvl="0" marL="0" rtl="0" algn="l">
              <a:lnSpc>
                <a:spcPct val="95000"/>
              </a:lnSpc>
              <a:spcBef>
                <a:spcPts val="1200"/>
              </a:spcBef>
              <a:spcAft>
                <a:spcPts val="0"/>
              </a:spcAft>
              <a:buSzPts val="275"/>
              <a:buNone/>
            </a:pPr>
            <a:r>
              <a:rPr lang="en" sz="925"/>
              <a:t> 17  loudness          float64</a:t>
            </a:r>
            <a:endParaRPr sz="925"/>
          </a:p>
          <a:p>
            <a:pPr indent="0" lvl="0" marL="0" rtl="0" algn="l">
              <a:lnSpc>
                <a:spcPct val="95000"/>
              </a:lnSpc>
              <a:spcBef>
                <a:spcPts val="1200"/>
              </a:spcBef>
              <a:spcAft>
                <a:spcPts val="0"/>
              </a:spcAft>
              <a:buSzPts val="275"/>
              <a:buNone/>
            </a:pPr>
            <a:r>
              <a:rPr lang="en" sz="925"/>
              <a:t> 18  speechiness       float64</a:t>
            </a:r>
            <a:endParaRPr sz="925"/>
          </a:p>
          <a:p>
            <a:pPr indent="0" lvl="0" marL="0" rtl="0" algn="l">
              <a:lnSpc>
                <a:spcPct val="95000"/>
              </a:lnSpc>
              <a:spcBef>
                <a:spcPts val="1200"/>
              </a:spcBef>
              <a:spcAft>
                <a:spcPts val="1200"/>
              </a:spcAft>
              <a:buSzPts val="275"/>
              <a:buNone/>
            </a:pPr>
            <a:r>
              <a:rPr lang="en" sz="925"/>
              <a:t> 19  acousticness      object </a:t>
            </a:r>
            <a:endParaRPr sz="925"/>
          </a:p>
        </p:txBody>
      </p:sp>
      <p:sp>
        <p:nvSpPr>
          <p:cNvPr id="306" name="Google Shape;306;p17"/>
          <p:cNvSpPr txBox="1"/>
          <p:nvPr>
            <p:ph idx="1" type="body"/>
          </p:nvPr>
        </p:nvSpPr>
        <p:spPr>
          <a:xfrm>
            <a:off x="4847700" y="1743800"/>
            <a:ext cx="2989800" cy="278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925"/>
              <a:t> 20  instrumentalness  float64</a:t>
            </a:r>
            <a:endParaRPr sz="925"/>
          </a:p>
          <a:p>
            <a:pPr indent="0" lvl="0" marL="0" rtl="0" algn="l">
              <a:lnSpc>
                <a:spcPct val="95000"/>
              </a:lnSpc>
              <a:spcBef>
                <a:spcPts val="1200"/>
              </a:spcBef>
              <a:spcAft>
                <a:spcPts val="0"/>
              </a:spcAft>
              <a:buSzPts val="275"/>
              <a:buNone/>
            </a:pPr>
            <a:r>
              <a:rPr lang="en" sz="925"/>
              <a:t> 21  liveness          float64</a:t>
            </a:r>
            <a:endParaRPr sz="925"/>
          </a:p>
          <a:p>
            <a:pPr indent="0" lvl="0" marL="0" rtl="0" algn="l">
              <a:lnSpc>
                <a:spcPct val="95000"/>
              </a:lnSpc>
              <a:spcBef>
                <a:spcPts val="1200"/>
              </a:spcBef>
              <a:spcAft>
                <a:spcPts val="0"/>
              </a:spcAft>
              <a:buSzPts val="275"/>
              <a:buNone/>
            </a:pPr>
            <a:r>
              <a:rPr lang="en" sz="925"/>
              <a:t> 22  valence           float64</a:t>
            </a:r>
            <a:endParaRPr sz="925"/>
          </a:p>
          <a:p>
            <a:pPr indent="0" lvl="0" marL="0" rtl="0" algn="l">
              <a:lnSpc>
                <a:spcPct val="95000"/>
              </a:lnSpc>
              <a:spcBef>
                <a:spcPts val="1200"/>
              </a:spcBef>
              <a:spcAft>
                <a:spcPts val="0"/>
              </a:spcAft>
              <a:buSzPts val="275"/>
              <a:buNone/>
            </a:pPr>
            <a:r>
              <a:rPr lang="en" sz="925"/>
              <a:t> 23  tempo             float64</a:t>
            </a:r>
            <a:endParaRPr sz="925"/>
          </a:p>
          <a:p>
            <a:pPr indent="0" lvl="0" marL="0" rtl="0" algn="l">
              <a:lnSpc>
                <a:spcPct val="95000"/>
              </a:lnSpc>
              <a:spcBef>
                <a:spcPts val="1200"/>
              </a:spcBef>
              <a:spcAft>
                <a:spcPts val="0"/>
              </a:spcAft>
              <a:buSzPts val="275"/>
              <a:buNone/>
            </a:pPr>
            <a:r>
              <a:rPr lang="en" sz="925"/>
              <a:t> 24  duration          float64</a:t>
            </a:r>
            <a:endParaRPr sz="925"/>
          </a:p>
          <a:p>
            <a:pPr indent="0" lvl="0" marL="0" rtl="0" algn="l">
              <a:lnSpc>
                <a:spcPct val="95000"/>
              </a:lnSpc>
              <a:spcBef>
                <a:spcPts val="1200"/>
              </a:spcBef>
              <a:spcAft>
                <a:spcPts val="0"/>
              </a:spcAft>
              <a:buSzPts val="275"/>
              <a:buNone/>
            </a:pPr>
            <a:r>
              <a:rPr lang="en" sz="925"/>
              <a:t> 25  country           object </a:t>
            </a:r>
            <a:endParaRPr sz="925"/>
          </a:p>
          <a:p>
            <a:pPr indent="0" lvl="0" marL="0" rtl="0" algn="l">
              <a:lnSpc>
                <a:spcPct val="95000"/>
              </a:lnSpc>
              <a:spcBef>
                <a:spcPts val="1200"/>
              </a:spcBef>
              <a:spcAft>
                <a:spcPts val="0"/>
              </a:spcAft>
              <a:buSzPts val="275"/>
              <a:buNone/>
            </a:pPr>
            <a:r>
              <a:rPr lang="en" sz="925"/>
              <a:t> 26  region            object </a:t>
            </a:r>
            <a:endParaRPr sz="925"/>
          </a:p>
          <a:p>
            <a:pPr indent="0" lvl="0" marL="0" rtl="0" algn="l">
              <a:lnSpc>
                <a:spcPct val="95000"/>
              </a:lnSpc>
              <a:spcBef>
                <a:spcPts val="1200"/>
              </a:spcBef>
              <a:spcAft>
                <a:spcPts val="1200"/>
              </a:spcAft>
              <a:buSzPts val="275"/>
              <a:buNone/>
            </a:pPr>
            <a:r>
              <a:rPr lang="en" sz="925"/>
              <a:t> 27  language          object </a:t>
            </a:r>
            <a:endParaRPr sz="925"/>
          </a:p>
        </p:txBody>
      </p:sp>
      <p:pic>
        <p:nvPicPr>
          <p:cNvPr id="307" name="Google Shape;307;p17"/>
          <p:cNvPicPr preferRelativeResize="0"/>
          <p:nvPr/>
        </p:nvPicPr>
        <p:blipFill>
          <a:blip r:embed="rId3">
            <a:alphaModFix/>
          </a:blip>
          <a:stretch>
            <a:fillRect/>
          </a:stretch>
        </p:blipFill>
        <p:spPr>
          <a:xfrm>
            <a:off x="6933475" y="2471063"/>
            <a:ext cx="2120125" cy="133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we dropped</a:t>
            </a:r>
            <a:endParaRPr/>
          </a:p>
        </p:txBody>
      </p:sp>
      <p:sp>
        <p:nvSpPr>
          <p:cNvPr id="313" name="Google Shape;313;p18"/>
          <p:cNvSpPr txBox="1"/>
          <p:nvPr>
            <p:ph idx="1" type="body"/>
          </p:nvPr>
        </p:nvSpPr>
        <p:spPr>
          <a:xfrm>
            <a:off x="1303800" y="1990050"/>
            <a:ext cx="17370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'Unnamed: 0'</a:t>
            </a:r>
            <a:endParaRPr/>
          </a:p>
          <a:p>
            <a:pPr indent="0" lvl="0" marL="0" rtl="0" algn="l">
              <a:spcBef>
                <a:spcPts val="1200"/>
              </a:spcBef>
              <a:spcAft>
                <a:spcPts val="0"/>
              </a:spcAft>
              <a:buNone/>
            </a:pPr>
            <a:r>
              <a:rPr lang="en"/>
              <a:t>'</a:t>
            </a:r>
            <a:r>
              <a:rPr lang="en"/>
              <a:t>s</a:t>
            </a:r>
            <a:r>
              <a:rPr lang="en"/>
              <a:t>ource'</a:t>
            </a:r>
            <a:endParaRPr/>
          </a:p>
          <a:p>
            <a:pPr indent="0" lvl="0" marL="0" rtl="0" algn="l">
              <a:spcBef>
                <a:spcPts val="1200"/>
              </a:spcBef>
              <a:spcAft>
                <a:spcPts val="0"/>
              </a:spcAft>
              <a:buNone/>
            </a:pPr>
            <a:r>
              <a:rPr lang="en"/>
              <a:t>'</a:t>
            </a:r>
            <a:r>
              <a:rPr lang="en"/>
              <a:t>u</a:t>
            </a:r>
            <a:r>
              <a:rPr lang="en"/>
              <a:t>ri'</a:t>
            </a:r>
            <a:endParaRPr/>
          </a:p>
          <a:p>
            <a:pPr indent="0" lvl="0" marL="0" rtl="0" algn="l">
              <a:spcBef>
                <a:spcPts val="1200"/>
              </a:spcBef>
              <a:spcAft>
                <a:spcPts val="0"/>
              </a:spcAft>
              <a:buNone/>
            </a:pPr>
            <a:r>
              <a:rPr lang="en"/>
              <a:t>'</a:t>
            </a:r>
            <a:r>
              <a:rPr lang="en"/>
              <a:t>a</a:t>
            </a:r>
            <a:r>
              <a:rPr lang="en"/>
              <a:t>rtist_id'</a:t>
            </a:r>
            <a:endParaRPr/>
          </a:p>
          <a:p>
            <a:pPr indent="0" lvl="0" marL="0" rtl="0" algn="l">
              <a:spcBef>
                <a:spcPts val="1200"/>
              </a:spcBef>
              <a:spcAft>
                <a:spcPts val="0"/>
              </a:spcAft>
              <a:buNone/>
            </a:pPr>
            <a:r>
              <a:rPr lang="en"/>
              <a:t>'</a:t>
            </a:r>
            <a:r>
              <a:rPr lang="en"/>
              <a:t>a</a:t>
            </a:r>
            <a:r>
              <a:rPr lang="en"/>
              <a:t>rtist_img'</a:t>
            </a:r>
            <a:endParaRPr/>
          </a:p>
          <a:p>
            <a:pPr indent="0" lvl="0" marL="0" rtl="0" algn="l">
              <a:spcBef>
                <a:spcPts val="1200"/>
              </a:spcBef>
              <a:spcAft>
                <a:spcPts val="0"/>
              </a:spcAft>
              <a:buNone/>
            </a:pPr>
            <a:r>
              <a:rPr lang="en"/>
              <a:t>'</a:t>
            </a:r>
            <a:r>
              <a:rPr lang="en"/>
              <a:t>a</a:t>
            </a:r>
            <a:r>
              <a:rPr lang="en"/>
              <a:t>lbum_cover'</a:t>
            </a:r>
            <a:endParaRPr/>
          </a:p>
          <a:p>
            <a:pPr indent="0" lvl="0" marL="0" rtl="0" algn="l">
              <a:spcBef>
                <a:spcPts val="1200"/>
              </a:spcBef>
              <a:spcAft>
                <a:spcPts val="0"/>
              </a:spcAft>
              <a:buNone/>
            </a:pPr>
            <a:r>
              <a:rPr lang="en"/>
              <a:t>'</a:t>
            </a:r>
            <a:r>
              <a:rPr lang="en"/>
              <a:t>a</a:t>
            </a:r>
            <a:r>
              <a:rPr lang="en"/>
              <a:t>rtist_individual'</a:t>
            </a:r>
            <a:endParaRPr/>
          </a:p>
          <a:p>
            <a:pPr indent="0" lvl="0" marL="0" rtl="0" algn="l">
              <a:spcBef>
                <a:spcPts val="1200"/>
              </a:spcBef>
              <a:spcAft>
                <a:spcPts val="1200"/>
              </a:spcAft>
              <a:buNone/>
            </a:pPr>
            <a:r>
              <a:rPr lang="en"/>
              <a:t>'pivot'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Audio Features</a:t>
            </a:r>
            <a:endParaRPr/>
          </a:p>
        </p:txBody>
      </p:sp>
      <p:sp>
        <p:nvSpPr>
          <p:cNvPr id="319" name="Google Shape;319;p19"/>
          <p:cNvSpPr txBox="1"/>
          <p:nvPr>
            <p:ph idx="1" type="body"/>
          </p:nvPr>
        </p:nvSpPr>
        <p:spPr>
          <a:xfrm>
            <a:off x="1303800" y="1597875"/>
            <a:ext cx="2022600" cy="22470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SzPts val="688"/>
              <a:buNone/>
            </a:pPr>
            <a:r>
              <a:rPr lang="en" sz="1112"/>
              <a:t>'</a:t>
            </a:r>
            <a:r>
              <a:rPr lang="en" sz="1112"/>
              <a:t>d</a:t>
            </a:r>
            <a:r>
              <a:rPr lang="en" sz="1112"/>
              <a:t>anceability'</a:t>
            </a:r>
            <a:endParaRPr sz="1112"/>
          </a:p>
          <a:p>
            <a:pPr indent="0" lvl="0" marL="0" rtl="0" algn="l">
              <a:lnSpc>
                <a:spcPct val="95000"/>
              </a:lnSpc>
              <a:spcBef>
                <a:spcPts val="1200"/>
              </a:spcBef>
              <a:spcAft>
                <a:spcPts val="0"/>
              </a:spcAft>
              <a:buSzPts val="688"/>
              <a:buNone/>
            </a:pPr>
            <a:r>
              <a:rPr lang="en" sz="1112"/>
              <a:t>'</a:t>
            </a:r>
            <a:r>
              <a:rPr lang="en" sz="1112"/>
              <a:t>e</a:t>
            </a:r>
            <a:r>
              <a:rPr lang="en" sz="1112"/>
              <a:t>nergy'</a:t>
            </a:r>
            <a:endParaRPr sz="1112"/>
          </a:p>
          <a:p>
            <a:pPr indent="0" lvl="0" marL="0" rtl="0" algn="l">
              <a:lnSpc>
                <a:spcPct val="95000"/>
              </a:lnSpc>
              <a:spcBef>
                <a:spcPts val="1200"/>
              </a:spcBef>
              <a:spcAft>
                <a:spcPts val="0"/>
              </a:spcAft>
              <a:buSzPts val="688"/>
              <a:buNone/>
            </a:pPr>
            <a:r>
              <a:rPr lang="en" sz="1112"/>
              <a:t>'</a:t>
            </a:r>
            <a:r>
              <a:rPr lang="en" sz="1112"/>
              <a:t>k</a:t>
            </a:r>
            <a:r>
              <a:rPr lang="en" sz="1112"/>
              <a:t>ey'</a:t>
            </a:r>
            <a:endParaRPr sz="1112"/>
          </a:p>
          <a:p>
            <a:pPr indent="0" lvl="0" marL="0" rtl="0" algn="l">
              <a:lnSpc>
                <a:spcPct val="95000"/>
              </a:lnSpc>
              <a:spcBef>
                <a:spcPts val="1200"/>
              </a:spcBef>
              <a:spcAft>
                <a:spcPts val="0"/>
              </a:spcAft>
              <a:buSzPts val="688"/>
              <a:buNone/>
            </a:pPr>
            <a:r>
              <a:rPr lang="en" sz="1112"/>
              <a:t>'</a:t>
            </a:r>
            <a:r>
              <a:rPr lang="en" sz="1112"/>
              <a:t>m</a:t>
            </a:r>
            <a:r>
              <a:rPr lang="en" sz="1112"/>
              <a:t>ode'</a:t>
            </a:r>
            <a:endParaRPr sz="1112"/>
          </a:p>
          <a:p>
            <a:pPr indent="0" lvl="0" marL="0" rtl="0" algn="l">
              <a:lnSpc>
                <a:spcPct val="95000"/>
              </a:lnSpc>
              <a:spcBef>
                <a:spcPts val="1200"/>
              </a:spcBef>
              <a:spcAft>
                <a:spcPts val="0"/>
              </a:spcAft>
              <a:buSzPts val="688"/>
              <a:buNone/>
            </a:pPr>
            <a:r>
              <a:rPr lang="en" sz="1112"/>
              <a:t>'</a:t>
            </a:r>
            <a:r>
              <a:rPr lang="en" sz="1112"/>
              <a:t>l</a:t>
            </a:r>
            <a:r>
              <a:rPr lang="en" sz="1112"/>
              <a:t>oudness'</a:t>
            </a:r>
            <a:endParaRPr sz="1112"/>
          </a:p>
          <a:p>
            <a:pPr indent="0" lvl="0" marL="0" rtl="0" algn="l">
              <a:lnSpc>
                <a:spcPct val="95000"/>
              </a:lnSpc>
              <a:spcBef>
                <a:spcPts val="1200"/>
              </a:spcBef>
              <a:spcAft>
                <a:spcPts val="0"/>
              </a:spcAft>
              <a:buSzPts val="688"/>
              <a:buNone/>
            </a:pPr>
            <a:r>
              <a:rPr lang="en" sz="1112"/>
              <a:t>'</a:t>
            </a:r>
            <a:r>
              <a:rPr lang="en" sz="1112"/>
              <a:t>s</a:t>
            </a:r>
            <a:r>
              <a:rPr lang="en" sz="1112"/>
              <a:t>peechiness'</a:t>
            </a:r>
            <a:endParaRPr sz="1112"/>
          </a:p>
          <a:p>
            <a:pPr indent="0" lvl="0" marL="0" rtl="0" algn="l">
              <a:lnSpc>
                <a:spcPct val="95000"/>
              </a:lnSpc>
              <a:spcBef>
                <a:spcPts val="1200"/>
              </a:spcBef>
              <a:spcAft>
                <a:spcPts val="1200"/>
              </a:spcAft>
              <a:buSzPts val="688"/>
              <a:buNone/>
            </a:pPr>
            <a:r>
              <a:t/>
            </a:r>
            <a:endParaRPr sz="1112"/>
          </a:p>
        </p:txBody>
      </p:sp>
      <p:sp>
        <p:nvSpPr>
          <p:cNvPr id="320" name="Google Shape;320;p19"/>
          <p:cNvSpPr txBox="1"/>
          <p:nvPr>
            <p:ph idx="1" type="body"/>
          </p:nvPr>
        </p:nvSpPr>
        <p:spPr>
          <a:xfrm>
            <a:off x="3163375" y="1597875"/>
            <a:ext cx="2022600" cy="25635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SzPts val="688"/>
              <a:buNone/>
            </a:pPr>
            <a:r>
              <a:rPr lang="en" sz="1112"/>
              <a:t>'acousticness'</a:t>
            </a:r>
            <a:endParaRPr sz="1112"/>
          </a:p>
          <a:p>
            <a:pPr indent="0" lvl="0" marL="0" rtl="0" algn="l">
              <a:lnSpc>
                <a:spcPct val="95000"/>
              </a:lnSpc>
              <a:spcBef>
                <a:spcPts val="1200"/>
              </a:spcBef>
              <a:spcAft>
                <a:spcPts val="0"/>
              </a:spcAft>
              <a:buSzPts val="688"/>
              <a:buNone/>
            </a:pPr>
            <a:r>
              <a:rPr lang="en" sz="1112"/>
              <a:t>'instrumentalness'</a:t>
            </a:r>
            <a:endParaRPr sz="1112"/>
          </a:p>
          <a:p>
            <a:pPr indent="0" lvl="0" marL="0" rtl="0" algn="l">
              <a:lnSpc>
                <a:spcPct val="95000"/>
              </a:lnSpc>
              <a:spcBef>
                <a:spcPts val="1200"/>
              </a:spcBef>
              <a:spcAft>
                <a:spcPts val="0"/>
              </a:spcAft>
              <a:buSzPts val="688"/>
              <a:buNone/>
            </a:pPr>
            <a:r>
              <a:rPr lang="en" sz="1112"/>
              <a:t>'liveness'</a:t>
            </a:r>
            <a:endParaRPr sz="1112"/>
          </a:p>
          <a:p>
            <a:pPr indent="0" lvl="0" marL="0" rtl="0" algn="l">
              <a:lnSpc>
                <a:spcPct val="95000"/>
              </a:lnSpc>
              <a:spcBef>
                <a:spcPts val="1200"/>
              </a:spcBef>
              <a:spcAft>
                <a:spcPts val="0"/>
              </a:spcAft>
              <a:buSzPts val="688"/>
              <a:buNone/>
            </a:pPr>
            <a:r>
              <a:rPr lang="en" sz="1112"/>
              <a:t>'valence'</a:t>
            </a:r>
            <a:endParaRPr sz="1112"/>
          </a:p>
          <a:p>
            <a:pPr indent="0" lvl="0" marL="0" rtl="0" algn="l">
              <a:lnSpc>
                <a:spcPct val="95000"/>
              </a:lnSpc>
              <a:spcBef>
                <a:spcPts val="1200"/>
              </a:spcBef>
              <a:spcAft>
                <a:spcPts val="0"/>
              </a:spcAft>
              <a:buSzPts val="688"/>
              <a:buNone/>
            </a:pPr>
            <a:r>
              <a:rPr lang="en" sz="1112"/>
              <a:t>'tempo'</a:t>
            </a:r>
            <a:endParaRPr sz="1112"/>
          </a:p>
          <a:p>
            <a:pPr indent="0" lvl="0" marL="0" rtl="0" algn="l">
              <a:lnSpc>
                <a:spcPct val="95000"/>
              </a:lnSpc>
              <a:spcBef>
                <a:spcPts val="1200"/>
              </a:spcBef>
              <a:spcAft>
                <a:spcPts val="0"/>
              </a:spcAft>
              <a:buSzPts val="688"/>
              <a:buNone/>
            </a:pPr>
            <a:r>
              <a:rPr lang="en" sz="1112"/>
              <a:t>'duration'</a:t>
            </a:r>
            <a:endParaRPr sz="1112"/>
          </a:p>
          <a:p>
            <a:pPr indent="0" lvl="0" marL="0" rtl="0" algn="l">
              <a:lnSpc>
                <a:spcPct val="95000"/>
              </a:lnSpc>
              <a:spcBef>
                <a:spcPts val="1200"/>
              </a:spcBef>
              <a:spcAft>
                <a:spcPts val="0"/>
              </a:spcAft>
              <a:buSzPts val="688"/>
              <a:buNone/>
            </a:pPr>
            <a:r>
              <a:t/>
            </a:r>
            <a:endParaRPr sz="1112"/>
          </a:p>
          <a:p>
            <a:pPr indent="0" lvl="0" marL="0" rtl="0" algn="l">
              <a:lnSpc>
                <a:spcPct val="95000"/>
              </a:lnSpc>
              <a:spcBef>
                <a:spcPts val="1200"/>
              </a:spcBef>
              <a:spcAft>
                <a:spcPts val="1200"/>
              </a:spcAft>
              <a:buSzPts val="688"/>
              <a:buNone/>
            </a:pPr>
            <a:r>
              <a:t/>
            </a:r>
            <a:endParaRPr sz="1112"/>
          </a:p>
        </p:txBody>
      </p:sp>
      <p:sp>
        <p:nvSpPr>
          <p:cNvPr id="321" name="Google Shape;321;p19"/>
          <p:cNvSpPr txBox="1"/>
          <p:nvPr>
            <p:ph idx="1" type="body"/>
          </p:nvPr>
        </p:nvSpPr>
        <p:spPr>
          <a:xfrm>
            <a:off x="2271525" y="3657650"/>
            <a:ext cx="1261800" cy="3474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1200"/>
              </a:spcAft>
              <a:buSzPts val="688"/>
              <a:buNone/>
            </a:pPr>
            <a:r>
              <a:rPr lang="en" sz="1112"/>
              <a:t>'streams'</a:t>
            </a:r>
            <a:endParaRPr sz="1112"/>
          </a:p>
        </p:txBody>
      </p:sp>
      <p:pic>
        <p:nvPicPr>
          <p:cNvPr id="322" name="Google Shape;322;p19"/>
          <p:cNvPicPr preferRelativeResize="0"/>
          <p:nvPr/>
        </p:nvPicPr>
        <p:blipFill>
          <a:blip r:embed="rId3">
            <a:alphaModFix/>
          </a:blip>
          <a:stretch>
            <a:fillRect/>
          </a:stretch>
        </p:blipFill>
        <p:spPr>
          <a:xfrm>
            <a:off x="5456925" y="2931225"/>
            <a:ext cx="2824625" cy="1537275"/>
          </a:xfrm>
          <a:prstGeom prst="rect">
            <a:avLst/>
          </a:prstGeom>
          <a:noFill/>
          <a:ln>
            <a:noFill/>
          </a:ln>
        </p:spPr>
      </p:pic>
      <p:pic>
        <p:nvPicPr>
          <p:cNvPr id="323" name="Google Shape;323;p19"/>
          <p:cNvPicPr preferRelativeResize="0"/>
          <p:nvPr/>
        </p:nvPicPr>
        <p:blipFill>
          <a:blip r:embed="rId4">
            <a:alphaModFix/>
          </a:blip>
          <a:stretch>
            <a:fillRect/>
          </a:stretch>
        </p:blipFill>
        <p:spPr>
          <a:xfrm>
            <a:off x="5555450" y="1471550"/>
            <a:ext cx="2726101" cy="145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Genres</a:t>
            </a:r>
            <a:endParaRPr/>
          </a:p>
        </p:txBody>
      </p:sp>
      <p:pic>
        <p:nvPicPr>
          <p:cNvPr id="329" name="Google Shape;329;p20"/>
          <p:cNvPicPr preferRelativeResize="0"/>
          <p:nvPr/>
        </p:nvPicPr>
        <p:blipFill>
          <a:blip r:embed="rId3">
            <a:alphaModFix/>
          </a:blip>
          <a:stretch>
            <a:fillRect/>
          </a:stretch>
        </p:blipFill>
        <p:spPr>
          <a:xfrm>
            <a:off x="1303800" y="2907074"/>
            <a:ext cx="6216243" cy="1614650"/>
          </a:xfrm>
          <a:prstGeom prst="rect">
            <a:avLst/>
          </a:prstGeom>
          <a:noFill/>
          <a:ln>
            <a:noFill/>
          </a:ln>
        </p:spPr>
      </p:pic>
      <p:pic>
        <p:nvPicPr>
          <p:cNvPr id="330" name="Google Shape;330;p20"/>
          <p:cNvPicPr preferRelativeResize="0"/>
          <p:nvPr/>
        </p:nvPicPr>
        <p:blipFill>
          <a:blip r:embed="rId4">
            <a:alphaModFix/>
          </a:blip>
          <a:stretch>
            <a:fillRect/>
          </a:stretch>
        </p:blipFill>
        <p:spPr>
          <a:xfrm>
            <a:off x="1303800" y="1292417"/>
            <a:ext cx="6174977" cy="161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Audio Feature Correlation</a:t>
            </a:r>
            <a:endParaRPr/>
          </a:p>
        </p:txBody>
      </p:sp>
      <p:pic>
        <p:nvPicPr>
          <p:cNvPr id="336" name="Google Shape;336;p21"/>
          <p:cNvPicPr preferRelativeResize="0"/>
          <p:nvPr/>
        </p:nvPicPr>
        <p:blipFill>
          <a:blip r:embed="rId3">
            <a:alphaModFix/>
          </a:blip>
          <a:stretch>
            <a:fillRect/>
          </a:stretch>
        </p:blipFill>
        <p:spPr>
          <a:xfrm>
            <a:off x="1855300" y="1597875"/>
            <a:ext cx="5572803" cy="3240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