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84" r:id="rId7"/>
    <p:sldId id="297" r:id="rId8"/>
    <p:sldId id="300" r:id="rId9"/>
    <p:sldId id="301" r:id="rId10"/>
    <p:sldId id="299" r:id="rId11"/>
    <p:sldId id="302" r:id="rId12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2C625-1920-797F-F2AB-FBB993D5ADAE}" v="566" dt="2020-05-23T13:37:26.468"/>
    <p1510:client id="{5A968CEF-11ED-E071-D532-BD58D7667D81}" v="287" dt="2020-05-19T18:38:25.266"/>
    <p1510:client id="{6FF0D3D8-D23C-B9DD-6FDB-8EE27EAD9A66}" v="2" dt="2020-05-20T10:13:53.257"/>
    <p1510:client id="{7F244C83-8374-F582-B4F5-CF7199899D36}" v="2" dt="2020-05-23T13:39:35.116"/>
    <p1510:client id="{9F41A07D-FEB6-C8B5-F386-40911CDECB34}" v="303" dt="2020-05-20T11:28:00.049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noProof="0"/>
              <a:t>Bruttointäkter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kr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cs-CZ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Företagsförsäljning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8.597760077042162E-3"/>
                  <c:y val="0.30576938611434806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66621229730037"/>
                      <c:h val="9.20737347720027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6.6799377927031223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17191714073029"/>
                      <c:h val="9.20737347720027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sv-SE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sv-S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noProof="0"/>
              <a:t>Intäkter över tid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20ÅÅ</c:v>
                </c:pt>
                <c:pt idx="1">
                  <c:v>20ÅÅ</c:v>
                </c:pt>
                <c:pt idx="2">
                  <c:v>20ÅÅ</c:v>
                </c:pt>
                <c:pt idx="3">
                  <c:v>20ÅÅ</c:v>
                </c:pt>
                <c:pt idx="4">
                  <c:v>20ÅÅ</c:v>
                </c:pt>
              </c:strCache>
            </c:strRef>
          </c:cat>
          <c:val>
            <c:numRef>
              <c:f>Sheet1!$B$2:$B$6</c:f>
              <c:numCache>
                <c:formatCode>#,##0\ "kr"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kr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sv-S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sv-SE" noProof="0"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F658DF-8D75-4F80-AAA3-1DE1AE16B85A}" type="datetime1">
              <a:rPr lang="sv-SE" smtClean="0"/>
              <a:t>2020-05-23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B4A6C-E3FD-4252-804F-65A7F258BBE6}" type="datetime1">
              <a:rPr lang="sv-SE" smtClean="0"/>
              <a:pPr/>
              <a:t>2020-05-23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3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78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87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med fotograf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för att ändra rubrik på presentationen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Tack</a:t>
            </a:r>
          </a:p>
        </p:txBody>
      </p:sp>
      <p:sp>
        <p:nvSpPr>
          <p:cNvPr id="9" name="Platshållare för tex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Fullständigt namn</a:t>
            </a:r>
          </a:p>
        </p:txBody>
      </p:sp>
      <p:sp>
        <p:nvSpPr>
          <p:cNvPr id="10" name="Platshållare för tex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Telefonnummer</a:t>
            </a:r>
          </a:p>
        </p:txBody>
      </p:sp>
      <p:sp>
        <p:nvSpPr>
          <p:cNvPr id="11" name="Platshållare för tex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E-postadress eller användarnamn på sociala medier</a:t>
            </a:r>
          </a:p>
        </p:txBody>
      </p:sp>
      <p:sp>
        <p:nvSpPr>
          <p:cNvPr id="12" name="Platshållare för tex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Företagets webbplats</a:t>
            </a:r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tex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1" name="Platshållare för tex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3" name="Platshållare för tex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5" name="Platshållare för tex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7" name="Platshållare för tex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noProof="0" smtClean="0"/>
              <a:pPr rtl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för att ändra rubrik på presentationen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om du vill redigera avsnittsavdelaren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Platshållare för innehåll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2" name="Rektangulär 11" descr="Accentblock – högerjustera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6" name="Platshållare för text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innehåll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8" name="Platshållare för innehåll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Ändra rubrik på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4" name="Platshållare för innehåll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5" name="Platshållare för text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om du vill ändra rubrik för sidan</a:t>
            </a:r>
          </a:p>
        </p:txBody>
      </p:sp>
      <p:sp>
        <p:nvSpPr>
          <p:cNvPr id="4" name="Platshållare 3 för sidfot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1" name="Rektangulär 10" descr="Accentblock – vänsterjustera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0" name="Platshållare för bild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graphicFrame>
        <p:nvGraphicFramePr>
          <p:cNvPr id="8" name="Diagram 7" title="Platshållare för diagram över bruttointäkter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87547390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 title="Platshållare för diagram över bruttointäkter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50956087"/>
              </p:ext>
            </p:extLst>
          </p:nvPr>
        </p:nvGraphicFramePr>
        <p:xfrm>
          <a:off x="4401343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Diagram 9" title="Platshållare för diagram över bruttointäkter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1576105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jebild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</a:t>
            </a:r>
            <a:br>
              <a:rPr lang="sv-SE" noProof="0"/>
            </a:br>
            <a:r>
              <a:rPr lang="sv-SE" noProof="0"/>
              <a:t>fotot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sv-SE" noProof="0"/>
              <a:t>Klicka om du vill redigera avsnittavdelaren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med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Jämförelse vänster platshålla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 rtlCol="0"/>
          <a:lstStyle>
            <a:lvl1pPr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Jämförelse vänster platshålla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Platshållare för tex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0" name="Rektangulär 9" descr="Accentblock – vänsterjustera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1" name="Rektangulär 10" descr="Accentblock – högerjustera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jebild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tshållare för bild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</a:t>
            </a:r>
            <a:br>
              <a:rPr lang="sv-SE" noProof="0"/>
            </a:br>
            <a:r>
              <a:rPr lang="sv-SE" noProof="0"/>
              <a:t>fotot här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sv-SE" noProof="0"/>
              <a:t>Klicka om du vill redigera avsnittavdelaren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om du vill redigera mall för underrubriksformat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 noProof="0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3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innehåll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innehåll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sv-SE" noProof="0"/>
              <a:t>Underrubrik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sv-SE" noProof="0"/>
              <a:t>Infoga eller dra och släpp fotot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Ange bildtext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8" name="Rektangulär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31" name="Frihandsfigur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sv-SE" noProof="0"/>
              <a:t>Klicka för att ändra rubrik för sidan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9" name="Rektangulär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cxnSp>
        <p:nvCxnSpPr>
          <p:cNvPr id="18" name="Rak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tshållare för bild 11" descr="Händer som kommer samman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r>
              <a:rPr lang="sv-SE"/>
              <a:t>The P.A.C.M.A.N Project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Madrid in Black</a:t>
            </a: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304484"/>
            <a:ext cx="1402741" cy="34309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800"/>
              </a:lnSpc>
            </a:pPr>
            <a:endParaRPr lang="sv-SE" b="0" i="0" spc="14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604" y="2798082"/>
            <a:ext cx="5472000" cy="2999426"/>
          </a:xfrm>
        </p:spPr>
        <p:txBody>
          <a:bodyPr rtlCol="0"/>
          <a:lstStyle/>
          <a:p>
            <a:r>
              <a:rPr lang="en-US" sz="2800"/>
              <a:t>What</a:t>
            </a:r>
            <a:r>
              <a:rPr lang="sv-SE" sz="2800"/>
              <a:t> is P.A.C.M.A.N?</a:t>
            </a:r>
          </a:p>
          <a:p>
            <a:r>
              <a:rPr lang="sv-SE" sz="2800" err="1"/>
              <a:t>Purpose</a:t>
            </a:r>
            <a:r>
              <a:rPr lang="sv-SE" sz="2800"/>
              <a:t> </a:t>
            </a:r>
            <a:r>
              <a:rPr lang="sv-SE" sz="2800" err="1"/>
              <a:t>of</a:t>
            </a:r>
            <a:r>
              <a:rPr lang="sv-SE" sz="2800"/>
              <a:t> the Project</a:t>
            </a:r>
          </a:p>
          <a:p>
            <a:r>
              <a:rPr lang="sv-SE" sz="2800"/>
              <a:t>The </a:t>
            </a:r>
            <a:r>
              <a:rPr lang="sv-SE" sz="2800" err="1"/>
              <a:t>Idea</a:t>
            </a:r>
          </a:p>
          <a:p>
            <a:endParaRPr lang="sv-SE" sz="2800"/>
          </a:p>
          <a:p>
            <a:endParaRPr lang="sv-SE"/>
          </a:p>
        </p:txBody>
      </p:sp>
      <p:pic>
        <p:nvPicPr>
          <p:cNvPr id="9" name="Platshållare för bild 8" descr="Hand som rör vid en mobiltelefon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ktangulär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Introduction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The P.A.C.M.A.N Project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6544DFA1-CE2D-4DC3-88EC-DED4D0F2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4" y="675287"/>
            <a:ext cx="1434322" cy="16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/>
              <a:t>Schools and Students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v-SE"/>
              <a:t>Madrid in Black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sv-SE"/>
              <a:t>Schools and Countries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 sz="1600">
                <a:latin typeface="Caranda"/>
              </a:rPr>
              <a:t>Carlow Institute of Further Education and Training from Carlow, Ireland.</a:t>
            </a:r>
          </a:p>
          <a:p>
            <a:r>
              <a:rPr lang="en-GB" sz="1600">
                <a:ea typeface="+mn-lt"/>
                <a:cs typeface="+mn-lt"/>
              </a:rPr>
              <a:t>IES El Lago from Madrid, Spain</a:t>
            </a:r>
          </a:p>
          <a:p>
            <a:r>
              <a:rPr lang="en-GB" sz="1600">
                <a:ea typeface="+mn-lt"/>
                <a:cs typeface="+mn-lt"/>
              </a:rPr>
              <a:t>SPS Na Proseku from Prague, Czech Republic</a:t>
            </a:r>
          </a:p>
          <a:p>
            <a:r>
              <a:rPr lang="en-GB" sz="1600">
                <a:ea typeface="+mn-lt"/>
                <a:cs typeface="+mn-lt"/>
              </a:rPr>
              <a:t>Hälsinglands Utbildningsförbund from Sörderhamn, Sweden</a:t>
            </a:r>
            <a:endParaRPr lang="en-GB" sz="1600">
              <a:latin typeface="Candara"/>
            </a:endParaRP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rtl="0"/>
            <a:r>
              <a:rPr lang="sv-SE"/>
              <a:t>Students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sv-SE" dirty="0"/>
              <a:t>Ireland – Dan Besleaga and Shane Pitman</a:t>
            </a:r>
          </a:p>
          <a:p>
            <a:r>
              <a:rPr lang="sv-SE" dirty="0"/>
              <a:t>Spain - </a:t>
            </a:r>
            <a:r>
              <a:rPr lang="es" dirty="0">
                <a:ea typeface="+mn-lt"/>
                <a:cs typeface="+mn-lt"/>
              </a:rPr>
              <a:t>Sergio Castillo and Mateo Sagaseta</a:t>
            </a:r>
            <a:endParaRPr lang="sv-SE" dirty="0">
              <a:ea typeface="+mn-lt"/>
              <a:cs typeface="+mn-lt"/>
            </a:endParaRPr>
          </a:p>
          <a:p>
            <a:r>
              <a:rPr lang="cs-CZ" dirty="0" err="1"/>
              <a:t>Czechia</a:t>
            </a:r>
            <a:r>
              <a:rPr lang="es" dirty="0"/>
              <a:t> - </a:t>
            </a:r>
            <a:r>
              <a:rPr lang="en-GB" dirty="0">
                <a:ea typeface="+mn-lt"/>
                <a:cs typeface="+mn-lt"/>
              </a:rPr>
              <a:t>Michael </a:t>
            </a:r>
            <a:r>
              <a:rPr lang="en-GB" dirty="0" err="1">
                <a:ea typeface="+mn-lt"/>
                <a:cs typeface="+mn-lt"/>
              </a:rPr>
              <a:t>Kazda</a:t>
            </a:r>
            <a:r>
              <a:rPr lang="en-GB" dirty="0">
                <a:ea typeface="+mn-lt"/>
                <a:cs typeface="+mn-lt"/>
              </a:rPr>
              <a:t> and Michal </a:t>
            </a:r>
            <a:r>
              <a:rPr lang="en-GB" dirty="0" err="1">
                <a:ea typeface="+mn-lt"/>
                <a:cs typeface="+mn-lt"/>
              </a:rPr>
              <a:t>Dvořák</a:t>
            </a:r>
            <a:endParaRPr lang="en-GB" dirty="0">
              <a:ea typeface="+mn-lt"/>
              <a:cs typeface="+mn-lt"/>
            </a:endParaRPr>
          </a:p>
          <a:p>
            <a:r>
              <a:rPr lang="en-GB" dirty="0"/>
              <a:t>Sweden – Johan Larm and Knut Lundgren</a:t>
            </a:r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ulär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sv-SE"/>
              <a:t>The </a:t>
            </a:r>
            <a:r>
              <a:rPr lang="en-US"/>
              <a:t>Companies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BInfluencer and Grupo OneTec</a:t>
            </a:r>
          </a:p>
        </p:txBody>
      </p:sp>
      <p:pic>
        <p:nvPicPr>
          <p:cNvPr id="9" name="Bildobjekt 9" descr="En bild som visar ritning&#10;&#10;Beskrivning genererad med mycket hög exakthet">
            <a:extLst>
              <a:ext uri="{FF2B5EF4-FFF2-40B4-BE49-F238E27FC236}">
                <a16:creationId xmlns:a16="http://schemas.microsoft.com/office/drawing/2014/main" id="{96209EA1-C2D6-4651-9233-BC945F51E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0896" y="-337"/>
            <a:ext cx="3759679" cy="3745301"/>
          </a:xfrm>
        </p:spPr>
      </p:pic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DF2F33C1-D83B-4CFE-9C2B-C97535A11C14}"/>
              </a:ext>
            </a:extLst>
          </p:cNvPr>
          <p:cNvSpPr/>
          <p:nvPr/>
        </p:nvSpPr>
        <p:spPr>
          <a:xfrm>
            <a:off x="448572" y="3949461"/>
            <a:ext cx="4738778" cy="583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Bildobjekt 14" descr="En bild som visar ritning&#10;&#10;Beskrivning genererad med mycket hög exakthet">
            <a:extLst>
              <a:ext uri="{FF2B5EF4-FFF2-40B4-BE49-F238E27FC236}">
                <a16:creationId xmlns:a16="http://schemas.microsoft.com/office/drawing/2014/main" id="{871CEC39-4BE5-41D4-9578-170114B1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70" y="3787284"/>
            <a:ext cx="4698520" cy="893698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FCD15EE8-CAEE-4B3E-BE14-8BD354729523}"/>
              </a:ext>
            </a:extLst>
          </p:cNvPr>
          <p:cNvSpPr txBox="1"/>
          <p:nvPr/>
        </p:nvSpPr>
        <p:spPr>
          <a:xfrm>
            <a:off x="5370482" y="3932747"/>
            <a:ext cx="6567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400"/>
              <a:t>Support and Supervision</a:t>
            </a:r>
          </a:p>
          <a:p>
            <a:pPr marL="285750" indent="-285750">
              <a:buFont typeface="Arial"/>
              <a:buChar char="•"/>
            </a:pPr>
            <a:r>
              <a:rPr lang="sv-SE" sz="2400" err="1"/>
              <a:t>BInfluencer</a:t>
            </a:r>
          </a:p>
          <a:p>
            <a:pPr marL="285750" indent="-285750">
              <a:buFont typeface="Arial"/>
              <a:buChar char="•"/>
            </a:pPr>
            <a:r>
              <a:rPr lang="sv-SE" sz="2400" err="1"/>
              <a:t>Grupo</a:t>
            </a:r>
            <a:r>
              <a:rPr lang="sv-SE" sz="2400"/>
              <a:t> </a:t>
            </a:r>
            <a:r>
              <a:rPr lang="sv-SE" sz="2400" err="1"/>
              <a:t>OneTec</a:t>
            </a: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svart, redskap, klocka, bil&#10;&#10;Beskrivning genererad med mycket hög exakthet">
            <a:extLst>
              <a:ext uri="{FF2B5EF4-FFF2-40B4-BE49-F238E27FC236}">
                <a16:creationId xmlns:a16="http://schemas.microsoft.com/office/drawing/2014/main" id="{419C4CBD-EED0-4062-9F5F-5B02800A9C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D2C11248-B1DA-478E-8739-63E85BA5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07" y="3802899"/>
            <a:ext cx="4648200" cy="985000"/>
          </a:xfrm>
        </p:spPr>
        <p:txBody>
          <a:bodyPr/>
          <a:lstStyle/>
          <a:p>
            <a:r>
              <a:rPr lang="sv-SE" sz="4000" err="1"/>
              <a:t>Organization</a:t>
            </a:r>
            <a:r>
              <a:rPr lang="sv-SE" sz="4000"/>
              <a:t> and </a:t>
            </a:r>
            <a:r>
              <a:rPr lang="sv-SE" sz="4000" err="1"/>
              <a:t>Skills</a:t>
            </a:r>
            <a:endParaRPr lang="sv-SE" sz="400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0911FA4-A869-485F-A299-B5117B4130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sv-SE" err="1"/>
              <a:t>Organization</a:t>
            </a:r>
            <a:r>
              <a:rPr lang="sv-SE"/>
              <a:t> and </a:t>
            </a:r>
            <a:r>
              <a:rPr lang="sv-SE" err="1"/>
              <a:t>Responsibility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376BDFAE-ED59-47B7-8100-20E151C3E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966051"/>
            <a:ext cx="1773513" cy="2544085"/>
          </a:xfrm>
        </p:spPr>
        <p:txBody>
          <a:bodyPr/>
          <a:lstStyle/>
          <a:p>
            <a:pPr marL="0" indent="0">
              <a:buNone/>
            </a:pPr>
            <a:r>
              <a:rPr lang="sv-SE" b="1" err="1"/>
              <a:t>Organization</a:t>
            </a:r>
          </a:p>
          <a:p>
            <a:r>
              <a:rPr lang="en-US"/>
              <a:t>First Stage</a:t>
            </a:r>
          </a:p>
          <a:p>
            <a:r>
              <a:rPr lang="en-US"/>
              <a:t>Second Stage</a:t>
            </a:r>
          </a:p>
          <a:p>
            <a:r>
              <a:rPr lang="en-US"/>
              <a:t>Third Stage</a:t>
            </a:r>
          </a:p>
          <a:p>
            <a:r>
              <a:rPr lang="en-US"/>
              <a:t>Fourth Stage</a:t>
            </a:r>
          </a:p>
          <a:p>
            <a:r>
              <a:rPr lang="en-US"/>
              <a:t>Fifth Stage</a:t>
            </a:r>
          </a:p>
          <a:p>
            <a:r>
              <a:rPr lang="en-US"/>
              <a:t>Final Stage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872B0B4-8F69-4517-AD50-069001C1401B}"/>
              </a:ext>
            </a:extLst>
          </p:cNvPr>
          <p:cNvSpPr txBox="1"/>
          <p:nvPr/>
        </p:nvSpPr>
        <p:spPr>
          <a:xfrm>
            <a:off x="2412271" y="2930585"/>
            <a:ext cx="2724615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Responsibility</a:t>
            </a:r>
            <a:endParaRPr lang="sv-SE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</a:t>
            </a: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sv-SE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Make the Spider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Store it in </a:t>
            </a:r>
            <a:r>
              <a:rPr lang="sv-SE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sv-SE">
                <a:solidFill>
                  <a:schemeClr val="tx1">
                    <a:lumMod val="75000"/>
                    <a:lumOff val="25000"/>
                  </a:schemeClr>
                </a:solidFill>
              </a:rPr>
              <a:t>Make Graphs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sv-SE">
              <a:solidFill>
                <a:srgbClr val="404040"/>
              </a:solidFill>
            </a:endParaRPr>
          </a:p>
          <a:p>
            <a:pPr marL="285750" indent="-285750">
              <a:buFont typeface="Arial"/>
              <a:buChar char="•"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75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9" descr="En bild som visar klocka&#10;&#10;Beskrivning genererad med mycket hög exakthet">
            <a:extLst>
              <a:ext uri="{FF2B5EF4-FFF2-40B4-BE49-F238E27FC236}">
                <a16:creationId xmlns:a16="http://schemas.microsoft.com/office/drawing/2014/main" id="{C89D246E-8E33-4AE7-8776-DFB7749240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DAA91CFA-7038-44D0-B270-EE8ACF48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8" y="1219533"/>
            <a:ext cx="4648200" cy="985000"/>
          </a:xfrm>
        </p:spPr>
        <p:txBody>
          <a:bodyPr/>
          <a:lstStyle/>
          <a:p>
            <a:r>
              <a:rPr lang="sv-SE" sz="4000" err="1"/>
              <a:t>Organization</a:t>
            </a:r>
            <a:r>
              <a:rPr lang="sv-SE" sz="4000"/>
              <a:t> and </a:t>
            </a:r>
            <a:r>
              <a:rPr lang="sv-SE" sz="4000" err="1"/>
              <a:t>Skills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7BE595EA-9531-46BD-9459-A513516D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634" y="2938174"/>
            <a:ext cx="5303639" cy="3083060"/>
          </a:xfrm>
        </p:spPr>
        <p:txBody>
          <a:bodyPr/>
          <a:lstStyle/>
          <a:p>
            <a:pPr marL="285750" indent="-285750"/>
            <a:r>
              <a:rPr lang="sv-SE" b="1"/>
              <a:t>Communication</a:t>
            </a:r>
          </a:p>
          <a:p>
            <a:pPr marL="285750" indent="-285750"/>
            <a:r>
              <a:rPr lang="sv-SE" b="1" err="1"/>
              <a:t>Initiative</a:t>
            </a:r>
            <a:endParaRPr lang="sv-SE" b="1"/>
          </a:p>
          <a:p>
            <a:pPr marL="285750" indent="-285750"/>
            <a:r>
              <a:rPr lang="sv-SE" b="1"/>
              <a:t>Problem </a:t>
            </a:r>
            <a:r>
              <a:rPr lang="sv-SE" b="1" err="1"/>
              <a:t>Solving</a:t>
            </a:r>
            <a:endParaRPr lang="sv-SE" b="1"/>
          </a:p>
          <a:p>
            <a:pPr marL="285750" indent="-285750"/>
            <a:r>
              <a:rPr lang="sv-SE" b="1" err="1"/>
              <a:t>Conflict</a:t>
            </a:r>
            <a:r>
              <a:rPr lang="sv-SE" b="1"/>
              <a:t> </a:t>
            </a:r>
            <a:r>
              <a:rPr lang="sv-SE" b="1" err="1"/>
              <a:t>Result</a:t>
            </a:r>
            <a:r>
              <a:rPr lang="sv-SE" b="1"/>
              <a:t> &amp; </a:t>
            </a:r>
            <a:r>
              <a:rPr lang="sv-SE" b="1" err="1"/>
              <a:t>Critical</a:t>
            </a:r>
            <a:r>
              <a:rPr lang="sv-SE" b="1"/>
              <a:t> </a:t>
            </a:r>
            <a:r>
              <a:rPr lang="sv-SE" b="1" err="1"/>
              <a:t>Thinking</a:t>
            </a:r>
            <a:endParaRPr lang="sv-SE" b="1"/>
          </a:p>
          <a:p>
            <a:pPr marL="285750" indent="-285750"/>
            <a:r>
              <a:rPr lang="sv-SE" b="1"/>
              <a:t>Decision </a:t>
            </a:r>
            <a:r>
              <a:rPr lang="sv-SE" b="1" err="1"/>
              <a:t>Making</a:t>
            </a:r>
            <a:endParaRPr lang="sv-SE" b="1"/>
          </a:p>
          <a:p>
            <a:pPr marL="285750" indent="-285750"/>
            <a:r>
              <a:rPr lang="sv-SE" b="1" err="1"/>
              <a:t>Willingess</a:t>
            </a:r>
            <a:r>
              <a:rPr lang="sv-SE" b="1"/>
              <a:t> to </a:t>
            </a:r>
            <a:r>
              <a:rPr lang="sv-SE" b="1" err="1"/>
              <a:t>Learn</a:t>
            </a:r>
            <a:r>
              <a:rPr lang="sv-SE" b="1"/>
              <a:t> &amp; </a:t>
            </a:r>
            <a:r>
              <a:rPr lang="sv-SE" b="1" err="1"/>
              <a:t>Enthusiasm</a:t>
            </a:r>
            <a:endParaRPr lang="sv-SE" b="1"/>
          </a:p>
          <a:p>
            <a:pPr marL="285750" indent="-285750"/>
            <a:r>
              <a:rPr lang="sv-SE" b="1"/>
              <a:t>Teamwork &amp; </a:t>
            </a:r>
            <a:r>
              <a:rPr lang="sv-SE" b="1" err="1"/>
              <a:t>Cooperation</a:t>
            </a:r>
            <a:endParaRPr lang="sv-SE" b="1"/>
          </a:p>
          <a:p>
            <a:pPr marL="285750" indent="-285750"/>
            <a:r>
              <a:rPr lang="sv-SE" b="1" err="1"/>
              <a:t>European</a:t>
            </a:r>
            <a:r>
              <a:rPr lang="sv-SE" b="1"/>
              <a:t> Culture</a:t>
            </a:r>
          </a:p>
        </p:txBody>
      </p:sp>
    </p:spTree>
    <p:extLst>
      <p:ext uri="{BB962C8B-B14F-4D97-AF65-F5344CB8AC3E}">
        <p14:creationId xmlns:p14="http://schemas.microsoft.com/office/powerpoint/2010/main" val="213110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person, inomhus, bärbar dator, dator&#10;&#10;Beskrivning genererad med mycket hög exakthet">
            <a:extLst>
              <a:ext uri="{FF2B5EF4-FFF2-40B4-BE49-F238E27FC236}">
                <a16:creationId xmlns:a16="http://schemas.microsoft.com/office/drawing/2014/main" id="{31C3E411-17AB-439C-B339-D25B3E1AF3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1" r="18111"/>
          <a:stretch/>
        </p:blipFill>
        <p:spPr/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1D9404A2-DDBC-4D5F-B444-5A1DC7AB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590210"/>
            <a:ext cx="6641900" cy="1124345"/>
          </a:xfrm>
        </p:spPr>
        <p:txBody>
          <a:bodyPr/>
          <a:lstStyle/>
          <a:p>
            <a:r>
              <a:rPr lang="sv-SE"/>
              <a:t>The </a:t>
            </a:r>
            <a:r>
              <a:rPr lang="sv-SE" err="1"/>
              <a:t>Objective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4B17932-9596-4F99-ADAA-D6B7891AA4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5843" y="1714556"/>
            <a:ext cx="6641626" cy="590155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/>
              <a:t>Tasks, </a:t>
            </a:r>
            <a:r>
              <a:rPr lang="sv-SE" err="1"/>
              <a:t>Ideas</a:t>
            </a:r>
            <a:r>
              <a:rPr lang="sv-SE"/>
              <a:t> and Teamwork.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9F92CDB3-66A7-4BA1-BD13-90DD0A797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613459"/>
            <a:ext cx="5472000" cy="333412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v-SE" sz="2400"/>
              <a:t>The Main </a:t>
            </a:r>
            <a:r>
              <a:rPr lang="sv-SE" sz="2400" err="1"/>
              <a:t>Goal</a:t>
            </a:r>
            <a:endParaRPr lang="sv-SE" sz="2400"/>
          </a:p>
          <a:p>
            <a:r>
              <a:rPr lang="sv-SE" sz="2400" err="1"/>
              <a:t>Crawler</a:t>
            </a:r>
            <a:r>
              <a:rPr lang="sv-SE" sz="2400"/>
              <a:t>/Spider</a:t>
            </a:r>
          </a:p>
          <a:p>
            <a:r>
              <a:rPr lang="sv-SE" sz="2400" err="1"/>
              <a:t>TiKToK</a:t>
            </a:r>
            <a:endParaRPr lang="sv-SE" sz="2400"/>
          </a:p>
          <a:p>
            <a:r>
              <a:rPr lang="sv-SE" sz="2400" err="1"/>
              <a:t>Scraping</a:t>
            </a:r>
            <a:endParaRPr lang="sv-SE" sz="2400"/>
          </a:p>
          <a:p>
            <a:r>
              <a:rPr lang="sv-SE" sz="2400" err="1"/>
              <a:t>MongoDB</a:t>
            </a:r>
          </a:p>
          <a:p>
            <a:r>
              <a:rPr lang="sv-SE" sz="2400"/>
              <a:t>Pandas and </a:t>
            </a:r>
            <a:r>
              <a:rPr lang="sv-SE" sz="2400" err="1"/>
              <a:t>Matplotlib</a:t>
            </a:r>
            <a:endParaRPr lang="sv-SE" sz="2400"/>
          </a:p>
          <a:p>
            <a:r>
              <a:rPr lang="sv-SE" sz="2400"/>
              <a:t>Creating Bridges</a:t>
            </a:r>
          </a:p>
          <a:p>
            <a:endParaRPr lang="sv-SE" sz="240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F406B4F-96C4-42AA-83DC-466E29B2FB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911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8" descr="En bild som visar sitter, dator, bord&#10;&#10;Beskrivning genererad med mycket hög exakthet">
            <a:extLst>
              <a:ext uri="{FF2B5EF4-FFF2-40B4-BE49-F238E27FC236}">
                <a16:creationId xmlns:a16="http://schemas.microsoft.com/office/drawing/2014/main" id="{C151510A-968E-4E27-9A4F-9D0E735297C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8119" r="18119"/>
          <a:stretch/>
        </p:blipFill>
        <p:spPr>
          <a:xfrm>
            <a:off x="6096000" y="101600"/>
            <a:ext cx="6096000" cy="6372225"/>
          </a:xfrm>
        </p:spPr>
      </p:pic>
      <p:sp>
        <p:nvSpPr>
          <p:cNvPr id="3" name="Rubrik 2">
            <a:extLst>
              <a:ext uri="{FF2B5EF4-FFF2-40B4-BE49-F238E27FC236}">
                <a16:creationId xmlns:a16="http://schemas.microsoft.com/office/drawing/2014/main" id="{5182CA56-371F-4D06-B1AA-C4B92C93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8" y="1944136"/>
            <a:ext cx="6641900" cy="1124345"/>
          </a:xfrm>
        </p:spPr>
        <p:txBody>
          <a:bodyPr/>
          <a:lstStyle/>
          <a:p>
            <a:r>
              <a:rPr lang="sv-SE"/>
              <a:t>Technologies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CEDA12-3819-4DF8-A1D6-B44D0CF175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-1934" y="3068482"/>
            <a:ext cx="6641626" cy="590155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sv-SE" err="1">
                <a:ea typeface="+mn-lt"/>
                <a:cs typeface="+mn-lt"/>
              </a:rPr>
              <a:t>We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have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used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several</a:t>
            </a:r>
            <a:r>
              <a:rPr lang="sv-SE">
                <a:ea typeface="+mn-lt"/>
                <a:cs typeface="+mn-lt"/>
              </a:rPr>
              <a:t> kinds </a:t>
            </a:r>
            <a:r>
              <a:rPr lang="sv-SE" err="1">
                <a:ea typeface="+mn-lt"/>
                <a:cs typeface="+mn-lt"/>
              </a:rPr>
              <a:t>of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technology</a:t>
            </a:r>
            <a:r>
              <a:rPr lang="sv-SE">
                <a:ea typeface="+mn-lt"/>
                <a:cs typeface="+mn-lt"/>
              </a:rPr>
              <a:t> in </a:t>
            </a:r>
            <a:r>
              <a:rPr lang="sv-SE" err="1">
                <a:ea typeface="+mn-lt"/>
                <a:cs typeface="+mn-lt"/>
              </a:rPr>
              <a:t>this</a:t>
            </a:r>
            <a:r>
              <a:rPr lang="sv-SE">
                <a:ea typeface="+mn-lt"/>
                <a:cs typeface="+mn-lt"/>
              </a:rPr>
              <a:t> </a:t>
            </a:r>
            <a:r>
              <a:rPr lang="sv-SE" err="1">
                <a:ea typeface="+mn-lt"/>
                <a:cs typeface="+mn-lt"/>
              </a:rPr>
              <a:t>project</a:t>
            </a:r>
            <a:r>
              <a:rPr lang="sv-SE">
                <a:ea typeface="+mn-lt"/>
                <a:cs typeface="+mn-lt"/>
              </a:rPr>
              <a:t>.</a:t>
            </a:r>
            <a:endParaRPr lang="sv-SE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E1C332A-CD07-4E14-98C4-30A6B6F4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3728372"/>
            <a:ext cx="5472000" cy="289314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sv-SE" dirty="0"/>
              <a:t>Python</a:t>
            </a:r>
            <a:endParaRPr lang="cs-CZ" dirty="0"/>
          </a:p>
          <a:p>
            <a:r>
              <a:rPr lang="cs-CZ" dirty="0" err="1"/>
              <a:t>Scrapy</a:t>
            </a:r>
            <a:endParaRPr lang="sv-SE" dirty="0"/>
          </a:p>
          <a:p>
            <a:r>
              <a:rPr lang="sv-SE" dirty="0"/>
              <a:t>MongoDB</a:t>
            </a:r>
          </a:p>
          <a:p>
            <a:r>
              <a:rPr lang="sv-SE" dirty="0"/>
              <a:t>Pandas</a:t>
            </a:r>
          </a:p>
          <a:p>
            <a:r>
              <a:rPr lang="sv-SE" dirty="0"/>
              <a:t>Matplotlib</a:t>
            </a:r>
          </a:p>
          <a:p>
            <a:r>
              <a:rPr lang="sv-SE" dirty="0"/>
              <a:t>Jupyter Notebook</a:t>
            </a:r>
          </a:p>
          <a:p>
            <a:r>
              <a:rPr lang="sv-SE" dirty="0"/>
              <a:t>GitHub</a:t>
            </a:r>
          </a:p>
          <a:p>
            <a:r>
              <a:rPr lang="sv-SE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68278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EDE6-EADC-4C51-A618-17CCFAE3C12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F07EC-B350-49E7-B6F3-FED47ED1C91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236</Words>
  <Application>Microsoft Office PowerPoint</Application>
  <PresentationFormat>Širokoúhlá obrazovka</PresentationFormat>
  <Paragraphs>70</Paragraphs>
  <Slides>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Caranda</vt:lpstr>
      <vt:lpstr>Corbel</vt:lpstr>
      <vt:lpstr>Times New Roman</vt:lpstr>
      <vt:lpstr>Office-tema</vt:lpstr>
      <vt:lpstr>The P.A.C.M.A.N Project</vt:lpstr>
      <vt:lpstr>Introduction</vt:lpstr>
      <vt:lpstr>Schools and Students</vt:lpstr>
      <vt:lpstr>The Companies</vt:lpstr>
      <vt:lpstr>Organization and Skills</vt:lpstr>
      <vt:lpstr>Organization and Skills</vt:lpstr>
      <vt:lpstr>The Objective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Presentationens namn</dc:title>
  <dc:creator/>
  <cp:revision>1</cp:revision>
  <dcterms:created xsi:type="dcterms:W3CDTF">2020-05-19T16:27:28Z</dcterms:created>
  <dcterms:modified xsi:type="dcterms:W3CDTF">2020-05-23T15:44:36Z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