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2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5" r:id="rId15"/>
    <p:sldId id="276" r:id="rId16"/>
    <p:sldId id="277" r:id="rId17"/>
    <p:sldId id="279" r:id="rId18"/>
    <p:sldId id="281" r:id="rId19"/>
    <p:sldId id="282" r:id="rId20"/>
    <p:sldId id="283" r:id="rId21"/>
    <p:sldId id="284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libri Light" panose="020F0302020204030204" pitchFamily="34" charset="0"/>
      <p:regular r:id="rId28"/>
      <p:italic r:id="rId29"/>
    </p:embeddedFont>
    <p:embeddedFont>
      <p:font typeface="Cambria" panose="02040503050406030204" pitchFamily="18" charset="0"/>
      <p:regular r:id="rId30"/>
      <p:bold r:id="rId31"/>
      <p:italic r:id="rId32"/>
      <p:boldItalic r:id="rId33"/>
    </p:embeddedFont>
    <p:embeddedFont>
      <p:font typeface="Consolas" panose="020B0609020204030204" pitchFamily="49" charset="0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DF8459-AF5C-427A-9FBE-7BE710CC3EB3}">
  <a:tblStyle styleId="{A0DF8459-AF5C-427A-9FBE-7BE710CC3E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eadd3160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eadd3160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2eadd3160d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2eadd3160d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2eadd3160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2eadd3160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eadd3160d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eadd3160d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2eadd3160d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2eadd3160d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2eadd3160d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2eadd3160d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eadd3160d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eadd3160d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eadd3160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eadd3160d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eadd3160d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2eadd3160d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eadd3160d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2eadd3160d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eadd3160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eadd3160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2eadd3160d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2eadd3160d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eadd3160d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2eadd3160d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eadd3160d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eadd3160d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eadd3160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2eadd3160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eadd3160d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2eadd3160d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eadd3160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eadd3160d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2eadd3160d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2eadd3160d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eadd3160d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2eadd3160d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eadd3160d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eadd3160d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A964-27E8-4635-B445-C960870AA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7E898-6578-442C-987E-CA7351863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29228-6F94-441F-9B3B-0D965B5A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622-6D4A-4E63-BCAD-B92729BE5F2E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2EFC-9CA9-428E-A891-15ACDE8CC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6C8D-EBF8-4391-BE4E-C715A524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0072995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C84A-9C44-4E84-A465-2790477F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38045F-3C3C-4470-A225-4172D4DD8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17675-C34F-49E4-A5DE-8CDE40BE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622-6D4A-4E63-BCAD-B92729BE5F2E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EFE1-CA53-4250-828D-0EFA37290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CA004-646E-442C-AED6-8DEBA226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63237941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ED91C-9CE3-42D9-B58F-0FADA85169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14237-B3BE-4E79-82B9-4E90F2306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C00B-4082-4DDC-8171-6E5D3201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622-6D4A-4E63-BCAD-B92729BE5F2E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F2F4E-5DEE-4C0B-B948-E66B91F2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8E71-8035-49D2-B059-A60E8EB8C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3659466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027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557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6ADC-47FB-47B1-9A32-E4AD9A237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1CD2-9201-4CCC-BAC3-ABF7C02D7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A610A-FEB0-4392-9A64-A10922A90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622-6D4A-4E63-BCAD-B92729BE5F2E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49A29-727C-4731-9E89-09F85A81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AE7A6-0002-4F92-9062-031A179E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4021009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1CBE-B5DA-4DDB-BA59-E7C5D23F9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7054E-1111-4631-9770-3C6FF2FE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DDC1-EE79-497F-997E-D0E6C6A5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622-6D4A-4E63-BCAD-B92729BE5F2E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77B41-6FCF-47A0-8D99-7486B79A2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8035-E10D-4865-AC4D-57CDBEBE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1731809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315B-90A9-4F64-A6A3-75D4272D1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5112-2B7E-47E6-B57A-A5B13AFEC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FF481-CED4-4313-BFFE-D584CC228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59AD5-B93A-4056-A9CC-B1B29CF8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622-6D4A-4E63-BCAD-B92729BE5F2E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EE58E-6DF3-4621-90DC-F1687784D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E8A6C-04CE-4711-9E26-F5400C633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374827348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07EF-BF4C-4340-BA77-5241C4CD3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FCF0A-B34E-4821-8021-3FF8ED326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F79924-B63B-48D2-A317-7F969FCCB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98CD3-AB4D-47E0-8A80-792726B86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86CE7-8A40-4F6C-825A-6FDB920713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D0B61-8033-439B-B325-70A6B6A07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622-6D4A-4E63-BCAD-B92729BE5F2E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025B0-FCBD-495B-A971-2DBEB2E9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7AFA7-29AA-474C-BD46-2B2FAA2D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0473957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8C52C-92AF-472F-A174-FBC0D3A0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D1A0E-31D6-4897-BE69-8DDB4D2C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622-6D4A-4E63-BCAD-B92729BE5F2E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7E38-39F7-4AED-A529-CB9052CA0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3531D-D8C3-4CD9-AF0D-648631B3B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70091499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CA92E2-B930-41DE-8806-084C6040E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622-6D4A-4E63-BCAD-B92729BE5F2E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BD598-C4C5-4462-8695-36A6ECB3C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0466D-4D4D-4B52-B4BC-A73A24F8C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97980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2372-9970-42B2-A67F-22FECF386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C650-D03B-4D2F-BF08-B616E2C7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9A32E-1C1B-4135-8161-A83DE8D9C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49DC3-7A4A-4842-9CA7-4ED556D0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622-6D4A-4E63-BCAD-B92729BE5F2E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51D5B-1C91-456F-AB74-157020CC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0E7B80-3C46-4CFA-8432-5E05ED579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7073439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A263-2D06-4A80-B5D4-F1B54D27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518BF-F90F-4EB4-B994-090D6F00C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230D2-908E-46C8-9E18-A50F73782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22E76-868E-4C13-931E-7531060A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AC622-6D4A-4E63-BCAD-B92729BE5F2E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9E0FD-51C1-4E87-960E-C504E5F1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5B174-C1CC-4175-B34A-AF7E9A23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3016605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CBF096-2416-4D4B-84B9-796C26262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B6090-B976-45B1-948B-430D373F9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110A6-DA84-4E85-A028-C1A97EC522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AC622-6D4A-4E63-BCAD-B92729BE5F2E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645B-22E8-497A-A9AB-01C0EC5CC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9C008-1C3B-4B9D-9FE0-9A5ED1626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241356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Расписание и сдача ЕГЭ</a:t>
            </a:r>
            <a:endParaRPr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Колесников Михаил Леонидович</a:t>
            </a:r>
            <a:r>
              <a:rPr lang="ru" dirty="0"/>
              <a:t> Б22-534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КМБД</a:t>
            </a: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446744F-F26F-4D99-AEDA-9559EA92B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575" y="0"/>
            <a:ext cx="349726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Логическое проектирование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CAAE24-BB45-4FC3-9DEC-B61D45657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2871" y="1048871"/>
            <a:ext cx="4198258" cy="4094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Физическая модель БД</a:t>
            </a:r>
            <a:endParaRPr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A438BBB-3FDE-40F9-8270-A98538685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892" y="1173129"/>
            <a:ext cx="4676215" cy="3970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Физическое проектирование</a:t>
            </a:r>
            <a:endParaRPr/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1307" y="2030845"/>
            <a:ext cx="1802127" cy="185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732" y="2030826"/>
            <a:ext cx="1802125" cy="179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28183" y="2176883"/>
            <a:ext cx="1830651" cy="15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БД</a:t>
            </a:r>
            <a:endParaRPr/>
          </a:p>
        </p:txBody>
      </p:sp>
      <p:sp>
        <p:nvSpPr>
          <p:cNvPr id="194" name="Google Shape;194;p32"/>
          <p:cNvSpPr txBox="1"/>
          <p:nvPr/>
        </p:nvSpPr>
        <p:spPr>
          <a:xfrm>
            <a:off x="1398494" y="1196652"/>
            <a:ext cx="5343599" cy="3474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Настройка контейнера с СУБД PostgreSQL</a:t>
            </a:r>
          </a:p>
          <a:p>
            <a:pPr marL="198755" marR="1610995" indent="-137160">
              <a:spcBef>
                <a:spcPts val="1245"/>
              </a:spcBef>
              <a:spcAft>
                <a:spcPts val="0"/>
              </a:spcAft>
            </a:pPr>
            <a:r>
              <a:rPr lang="ru-RU" sz="1400" b="1" spc="50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services</a:t>
            </a:r>
            <a:r>
              <a:rPr lang="ru-RU" sz="1400" b="1" spc="-18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ru-RU" sz="140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ru-RU" sz="1400" spc="4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postgres</a:t>
            </a:r>
            <a:r>
              <a:rPr lang="ru-RU" sz="1400" spc="45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GB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35280">
              <a:lnSpc>
                <a:spcPts val="1095"/>
              </a:lnSpc>
              <a:spcBef>
                <a:spcPts val="40"/>
              </a:spcBef>
              <a:spcAft>
                <a:spcPts val="0"/>
              </a:spcAft>
            </a:pPr>
            <a:r>
              <a:rPr lang="ru-RU" sz="1400" b="1" spc="55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container_name</a:t>
            </a:r>
            <a:r>
              <a:rPr lang="ru-RU" sz="1400" b="1" spc="-11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ru-RU" sz="140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ru-RU" sz="1400" spc="215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ru-RU" sz="14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postgres-</a:t>
            </a:r>
            <a:r>
              <a:rPr lang="ru-RU" sz="14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db2</a:t>
            </a:r>
            <a:endParaRPr lang="en-GB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34645">
              <a:lnSpc>
                <a:spcPts val="1095"/>
              </a:lnSpc>
            </a:pPr>
            <a:r>
              <a:rPr lang="ru-RU" sz="1400" b="1" dirty="0" err="1">
                <a:solidFill>
                  <a:srgbClr val="0000FF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image</a:t>
            </a:r>
            <a:r>
              <a:rPr lang="ru-RU" sz="1400" b="1" spc="-15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ru-RU" sz="140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ru-RU" sz="1400" spc="34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ru-RU" sz="1400" spc="4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postgres</a:t>
            </a:r>
            <a:endParaRPr lang="en-GB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71805" marR="690880" indent="-137160">
              <a:lnSpc>
                <a:spcPct val="101000"/>
              </a:lnSpc>
              <a:spcAft>
                <a:spcPts val="0"/>
              </a:spcAft>
            </a:pPr>
            <a:r>
              <a:rPr lang="en-GB" sz="1400" b="1" spc="5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environment</a:t>
            </a:r>
            <a:r>
              <a:rPr lang="en-GB" sz="1400" b="1" spc="-13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en-GB" sz="14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POSTGRES_USER</a:t>
            </a:r>
            <a:r>
              <a:rPr lang="en-GB" sz="1400" spc="55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GB" sz="1400" spc="20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root </a:t>
            </a:r>
            <a:r>
              <a:rPr lang="en-GB" sz="14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POSTGRES_PASSWORD</a:t>
            </a:r>
            <a:r>
              <a:rPr lang="en-GB" sz="1400" spc="45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GB" sz="1400" spc="205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root</a:t>
            </a:r>
            <a:endParaRPr lang="en-GB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71805">
              <a:spcBef>
                <a:spcPts val="15"/>
              </a:spcBef>
              <a:spcAft>
                <a:spcPts val="0"/>
              </a:spcAft>
            </a:pPr>
            <a:r>
              <a:rPr lang="en-GB" sz="14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POSTGRES_DB</a:t>
            </a:r>
            <a:r>
              <a:rPr lang="en-GB" sz="1400" spc="55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GB" sz="1400" spc="225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database</a:t>
            </a:r>
            <a:endParaRPr lang="en-GB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471170">
              <a:spcBef>
                <a:spcPts val="40"/>
              </a:spcBef>
              <a:spcAft>
                <a:spcPts val="0"/>
              </a:spcAft>
            </a:pPr>
            <a:r>
              <a:rPr lang="en-GB" sz="14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PGDATA</a:t>
            </a:r>
            <a:r>
              <a:rPr lang="en-GB" sz="1400" spc="5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GB" sz="1400" spc="17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GB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en-GB" sz="1400" spc="-1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var/</a:t>
            </a:r>
            <a:r>
              <a:rPr lang="en-GB" sz="1400" spc="-1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lib/</a:t>
            </a:r>
            <a:r>
              <a:rPr lang="en-GB" sz="1400" spc="-9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spc="5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postgresql</a:t>
            </a:r>
            <a:r>
              <a:rPr lang="en-GB" sz="14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en-GB" sz="1400" spc="-1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endParaRPr lang="en-GB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35280">
              <a:spcBef>
                <a:spcPts val="40"/>
              </a:spcBef>
              <a:spcAft>
                <a:spcPts val="0"/>
              </a:spcAft>
            </a:pPr>
            <a:r>
              <a:rPr lang="en-GB" sz="1400" b="1" spc="5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volumes</a:t>
            </a:r>
            <a:r>
              <a:rPr lang="en-GB" sz="1400" b="1" spc="-5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GB" sz="1400" b="0" spc="-5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: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68630"/>
            <a:r>
              <a:rPr lang="en-GB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-</a:t>
            </a:r>
            <a:r>
              <a:rPr lang="en-GB" sz="1400" spc="3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</a:t>
            </a:r>
            <a:r>
              <a:rPr lang="en-GB" sz="1400" spc="5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postgres</a:t>
            </a:r>
            <a:r>
              <a:rPr lang="en-GB" sz="1400" spc="55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:/</a:t>
            </a:r>
            <a:r>
              <a:rPr lang="en-GB" sz="1400" spc="-8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var/</a:t>
            </a:r>
            <a:r>
              <a:rPr lang="en-GB" sz="1400" spc="-8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lib/</a:t>
            </a:r>
            <a:r>
              <a:rPr lang="en-GB" sz="1400" spc="-6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spc="55" dirty="0" err="1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postgresql</a:t>
            </a:r>
            <a:r>
              <a:rPr lang="en-GB" sz="1400" spc="55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en-GB" sz="1400" spc="-8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spc="-2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endParaRPr lang="en-GB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34645">
              <a:spcBef>
                <a:spcPts val="40"/>
              </a:spcBef>
              <a:spcAft>
                <a:spcPts val="0"/>
              </a:spcAft>
            </a:pPr>
            <a:r>
              <a:rPr lang="en-GB" sz="1400" b="1" spc="4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ports</a:t>
            </a:r>
            <a:r>
              <a:rPr lang="en-GB" sz="1400" b="0" spc="4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libri" panose="020F0502020204030204" pitchFamily="34" charset="0"/>
              </a:rPr>
              <a:t>:</a:t>
            </a:r>
            <a:endParaRPr lang="en-GB" sz="1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68630"/>
            <a:r>
              <a:rPr lang="en-GB" sz="14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-</a:t>
            </a:r>
            <a:r>
              <a:rPr lang="en-GB" sz="1400" spc="2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r>
              <a:rPr lang="en-GB" sz="1400" spc="-12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spc="5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5432:5432</a:t>
            </a:r>
            <a:r>
              <a:rPr lang="en-GB" sz="1400" spc="-125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spc="-5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"</a:t>
            </a:r>
            <a:endParaRPr lang="en-GB" sz="14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35280">
              <a:lnSpc>
                <a:spcPts val="1095"/>
              </a:lnSpc>
              <a:spcBef>
                <a:spcPts val="35"/>
              </a:spcBef>
              <a:spcAft>
                <a:spcPts val="0"/>
              </a:spcAft>
            </a:pPr>
            <a:r>
              <a:rPr lang="en-GB" sz="1400" b="1" spc="4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restart</a:t>
            </a:r>
            <a:r>
              <a:rPr lang="en-GB" sz="1400" b="1" spc="-18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r>
              <a:rPr lang="en-GB" sz="1400" spc="25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spc="6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unless-</a:t>
            </a:r>
            <a:r>
              <a:rPr lang="en-GB" sz="14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stopped</a:t>
            </a:r>
            <a:endParaRPr lang="en-GB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198755" marR="1610995" indent="-137160">
              <a:spcAft>
                <a:spcPts val="0"/>
              </a:spcAft>
            </a:pPr>
            <a:r>
              <a:rPr lang="en-GB" sz="1400" b="1" spc="45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volumes</a:t>
            </a:r>
            <a:r>
              <a:rPr lang="en-GB" sz="1400" b="1" spc="-19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1400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 </a:t>
            </a:r>
            <a:r>
              <a:rPr lang="en-GB" sz="1400" spc="4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postgres</a:t>
            </a:r>
            <a:r>
              <a:rPr lang="en-GB" sz="1400" spc="45" dirty="0">
                <a:solidFill>
                  <a:srgbClr val="BF003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:</a:t>
            </a:r>
            <a:endParaRPr lang="en-GB" sz="2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59034" y="315675"/>
            <a:ext cx="3399418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Создание таблиц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EC18D-6596-4598-900B-4898AE179D4F}"/>
              </a:ext>
            </a:extLst>
          </p:cNvPr>
          <p:cNvSpPr txBox="1"/>
          <p:nvPr/>
        </p:nvSpPr>
        <p:spPr>
          <a:xfrm>
            <a:off x="665630" y="1734671"/>
            <a:ext cx="3160059" cy="3093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Address (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street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postal_code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endParaRPr lang="en-GB" sz="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School (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school_id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school_name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school_number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Subject (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score_mapping_json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JSONB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person_role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 (</a:t>
            </a:r>
            <a:r>
              <a:rPr lang="en-GB" sz="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SchoolChild</a:t>
            </a:r>
            <a:r>
              <a:rPr lang="en-GB" sz="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'Teacher'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(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passport_series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passport_number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middle_name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birthday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person_role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school_id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address_id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school_id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School(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school_id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endParaRPr lang="en-GB" sz="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GB" sz="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9ABFD6-AF56-459E-9B96-8F05C360D8CE}"/>
              </a:ext>
            </a:extLst>
          </p:cNvPr>
          <p:cNvSpPr txBox="1"/>
          <p:nvPr/>
        </p:nvSpPr>
        <p:spPr>
          <a:xfrm>
            <a:off x="4567965" y="0"/>
            <a:ext cx="4572000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Classroom (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classroom_id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school_id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school_id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School(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school_id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 CASCADE</a:t>
            </a:r>
            <a:endParaRPr lang="en-GB" sz="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 (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classroom_id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 CASCADE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classroom_id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Classroom(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classroom_id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 CASCADE</a:t>
            </a:r>
            <a:endParaRPr lang="en-GB" sz="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Task (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price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variant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 CASCADE</a:t>
            </a:r>
            <a:endParaRPr lang="en-GB" sz="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677F9C-7E37-4721-8A3B-4A9D706720A2}"/>
              </a:ext>
            </a:extLst>
          </p:cNvPr>
          <p:cNvSpPr txBox="1"/>
          <p:nvPr/>
        </p:nvSpPr>
        <p:spPr>
          <a:xfrm>
            <a:off x="4567964" y="1950245"/>
            <a:ext cx="4576035" cy="324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exam_result_status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ENUM (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'Registered'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'Passed'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'Failed'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'Absent'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'Appealed'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5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Canceled</a:t>
            </a:r>
            <a:r>
              <a:rPr lang="en-GB" sz="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'Processing'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'Waiting'</a:t>
            </a:r>
            <a:endParaRPr lang="en-GB" sz="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ExamResult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exam_result_id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score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exam_result_status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comments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 CASCADE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 CASCADE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 CASCADE</a:t>
            </a:r>
            <a:endParaRPr lang="en-GB" sz="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WrittenTask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grade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Task(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task_id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 CASCADE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 CASCADE</a:t>
            </a:r>
            <a:endParaRPr lang="en-GB" sz="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PersonExam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 NULL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person_id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 CASCADE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FOREIGN KEY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REFERENCES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Exam(</a:t>
            </a:r>
            <a:r>
              <a:rPr lang="en-GB" sz="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exam_id</a:t>
            </a:r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 DELETE CASCADE</a:t>
            </a:r>
            <a:endParaRPr lang="en-GB" sz="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title"/>
          </p:nvPr>
        </p:nvSpPr>
        <p:spPr>
          <a:xfrm>
            <a:off x="1276438" y="224340"/>
            <a:ext cx="6591123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Заполнение таблиц и ETL процессы</a:t>
            </a:r>
            <a:endParaRPr dirty="0"/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1"/>
          </p:nvPr>
        </p:nvSpPr>
        <p:spPr>
          <a:xfrm>
            <a:off x="5384513" y="1144125"/>
            <a:ext cx="3256253" cy="2295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В качестве ETL процесса использовалась автогенерация данных с помощью языка Python. Для этого была использована</a:t>
            </a:r>
            <a:r>
              <a:rPr lang="en-GB" dirty="0"/>
              <a:t> </a:t>
            </a:r>
            <a:r>
              <a:rPr lang="ru" dirty="0"/>
              <a:t>библиотека генерации шаблонных данных Faker. </a:t>
            </a:r>
            <a:r>
              <a:rPr lang="ru-RU" dirty="0"/>
              <a:t>Для работы с базой данных из кода была использована библиотека </a:t>
            </a:r>
            <a:r>
              <a:rPr lang="en-GB" dirty="0"/>
              <a:t>psycopg2.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A6F1CD-CCCA-4252-8019-3A7457CBF1CF}"/>
              </a:ext>
            </a:extLst>
          </p:cNvPr>
          <p:cNvSpPr txBox="1"/>
          <p:nvPr/>
        </p:nvSpPr>
        <p:spPr>
          <a:xfrm>
            <a:off x="0" y="1005385"/>
            <a:ext cx="3509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Пример функции для заполнения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F0BCB-26F5-4481-9FF9-469269C92F98}"/>
              </a:ext>
            </a:extLst>
          </p:cNvPr>
          <p:cNvSpPr txBox="1"/>
          <p:nvPr/>
        </p:nvSpPr>
        <p:spPr>
          <a:xfrm>
            <a:off x="0" y="1334015"/>
            <a:ext cx="70126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faker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Faker</a:t>
            </a:r>
          </a:p>
          <a:p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psycopg2</a:t>
            </a: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create_exams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db_config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faker: Faker,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subject_count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classroom_count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psycopg2.connect(**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db_config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conn: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cur: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exam_data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exam_id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classroom_number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classroom_count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range(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subject_count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exam_data.append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(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exam_id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faker.date_time_between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start_date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"-1y"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end_date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"now"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classroom_number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    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exam_id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GB" sz="9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cur.executemany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"insert into exam (</a:t>
            </a:r>
            <a:r>
              <a:rPr lang="en-GB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exam_id</a:t>
            </a:r>
            <a:r>
              <a:rPr lang="en-GB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GB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subject_id</a:t>
            </a:r>
            <a:r>
              <a:rPr lang="en-GB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sz="9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classroom_id</a:t>
            </a:r>
            <a:r>
              <a:rPr lang="en-GB" sz="9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) values (%s, %s, %s, %s);"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exam_data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)</a:t>
            </a:r>
          </a:p>
          <a:p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9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sz="9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9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exam_data</a:t>
            </a:r>
            <a:endParaRPr lang="en-GB" sz="9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Визуализация данных</a:t>
            </a:r>
            <a:endParaRPr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B1CCE8B-4564-4F0B-BE3F-01C69A226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348" y="2329945"/>
            <a:ext cx="5457787" cy="1031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96712" tIns="46023" rIns="485622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Инструментальные средства: </a:t>
            </a:r>
            <a:r>
              <a:rPr kumimoji="0" lang="ru-RU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matplotlib</a:t>
            </a:r>
            <a:r>
              <a:rPr kumimoji="0" lang="ru-RU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kumimoji="0" lang="ru-RU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python</a:t>
            </a:r>
            <a:r>
              <a:rPr kumimoji="0" lang="ru-RU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Дата</a:t>
            </a:r>
            <a:r>
              <a:rPr kumimoji="0" lang="en-GB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 26.05.2025</a:t>
            </a:r>
            <a:endParaRPr kumimoji="0" lang="ru-RU" alt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en-US" sz="9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Arial" panose="020B0604020202020204" pitchFamily="34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SELECT</a:t>
            </a:r>
            <a:endParaRPr kumimoji="0" lang="en-GB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t.price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AS </a:t>
            </a:r>
            <a:r>
              <a:rPr kumimoji="0" lang="en-GB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task_price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, 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AVG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kumimoji="0" lang="en-GB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wt.grade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) 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AS </a:t>
            </a:r>
            <a:r>
              <a:rPr kumimoji="0" lang="en-GB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average_grade</a:t>
            </a:r>
            <a:endParaRPr kumimoji="0" lang="en-GB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FROM </a:t>
            </a:r>
            <a:r>
              <a:rPr kumimoji="0" lang="en-GB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WrittenTask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kumimoji="0" lang="en-GB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wt</a:t>
            </a:r>
            <a:endParaRPr kumimoji="0" lang="en-GB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JOIN 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Task t 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ON 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wt. </a:t>
            </a:r>
            <a:r>
              <a:rPr kumimoji="0" lang="en-GB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task_id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= t. </a:t>
            </a:r>
            <a:r>
              <a:rPr kumimoji="0" lang="en-GB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task_id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GROUP BY </a:t>
            </a:r>
            <a:r>
              <a:rPr kumimoji="0" lang="en-GB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t.price</a:t>
            </a:r>
            <a:endParaRPr kumimoji="0" lang="en-GB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ORDER BY </a:t>
            </a:r>
            <a:r>
              <a:rPr kumimoji="0" lang="en-GB" altLang="en-US" sz="9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t.price</a:t>
            </a:r>
            <a:r>
              <a:rPr kumimoji="0" lang="en-GB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;</a:t>
            </a:r>
            <a:endParaRPr kumimoji="0" lang="ru-RU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5124" name="Image 32">
            <a:extLst>
              <a:ext uri="{FF2B5EF4-FFF2-40B4-BE49-F238E27FC236}">
                <a16:creationId xmlns:a16="http://schemas.microsoft.com/office/drawing/2014/main" id="{D382E3CC-0868-41BF-98D2-6813CFA36081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7" y="1557712"/>
            <a:ext cx="4716463" cy="275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135E8083-BFEA-4075-9E8C-0E7B1B09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46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ru-R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данных</a:t>
            </a:r>
            <a:endParaRPr/>
          </a:p>
        </p:txBody>
      </p:sp>
      <p:pic>
        <p:nvPicPr>
          <p:cNvPr id="6145" name="Image 33">
            <a:extLst>
              <a:ext uri="{FF2B5EF4-FFF2-40B4-BE49-F238E27FC236}">
                <a16:creationId xmlns:a16="http://schemas.microsoft.com/office/drawing/2014/main" id="{0AE35745-A8B8-44F6-9760-79C0B136A93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47" y="990600"/>
            <a:ext cx="48514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50716378-FF13-4E75-8A37-DED04EB85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68188" y="2017527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kumimoji="0" lang="ru-RU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F698A8-8580-44B7-AE98-93EB77C3D196}"/>
              </a:ext>
            </a:extLst>
          </p:cNvPr>
          <p:cNvSpPr txBox="1"/>
          <p:nvPr/>
        </p:nvSpPr>
        <p:spPr>
          <a:xfrm>
            <a:off x="329452" y="2246587"/>
            <a:ext cx="4572000" cy="1288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" marR="485775" indent="-106680">
              <a:lnSpc>
                <a:spcPct val="103000"/>
              </a:lnSpc>
              <a:spcBef>
                <a:spcPts val="670"/>
              </a:spcBef>
              <a:spcAft>
                <a:spcPts val="0"/>
              </a:spcAft>
            </a:pPr>
            <a:r>
              <a:rPr lang="ru-RU" sz="9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Инструментальные</a:t>
            </a:r>
            <a:r>
              <a:rPr lang="ru-RU" sz="9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9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средства:</a:t>
            </a:r>
            <a:r>
              <a:rPr lang="ru-RU" sz="9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900" b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matplotlib</a:t>
            </a:r>
            <a:r>
              <a:rPr lang="ru-RU" sz="9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ru-RU" sz="9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900" b="1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python</a:t>
            </a:r>
            <a:r>
              <a:rPr lang="ru-RU" sz="9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ru-RU" sz="9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9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Дата</a:t>
            </a:r>
            <a:r>
              <a:rPr lang="en-GB" sz="900" b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26.05.2025</a:t>
            </a:r>
            <a:endParaRPr lang="en-GB" sz="9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595">
              <a:spcBef>
                <a:spcPts val="575"/>
              </a:spcBef>
              <a:spcAft>
                <a:spcPts val="0"/>
              </a:spcAft>
            </a:pPr>
            <a:r>
              <a:rPr lang="en-GB" sz="900" spc="35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SELECT</a:t>
            </a:r>
            <a:endParaRPr lang="en-GB" sz="9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34010">
              <a:spcBef>
                <a:spcPts val="40"/>
              </a:spcBef>
              <a:spcAft>
                <a:spcPts val="0"/>
              </a:spcAft>
            </a:pPr>
            <a:r>
              <a:rPr lang="en-GB" sz="900" spc="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status</a:t>
            </a:r>
            <a:r>
              <a:rPr lang="en-GB" sz="9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-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endParaRPr lang="en-GB" sz="9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34645">
              <a:spcBef>
                <a:spcPts val="40"/>
              </a:spcBef>
              <a:spcAft>
                <a:spcPts val="0"/>
              </a:spcAft>
            </a:pPr>
            <a:r>
              <a:rPr lang="en-GB" sz="900" spc="5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COUNT</a:t>
            </a:r>
            <a:r>
              <a:rPr lang="en-GB" sz="9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(*)</a:t>
            </a:r>
            <a:r>
              <a:rPr lang="en-GB" sz="900" spc="3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GB" sz="900" spc="35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4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count</a:t>
            </a:r>
            <a:r>
              <a:rPr lang="en-GB" sz="900" spc="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endParaRPr lang="en-GB" sz="9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0960" marR="1824355" indent="273050">
              <a:lnSpc>
                <a:spcPct val="103000"/>
              </a:lnSpc>
              <a:spcBef>
                <a:spcPts val="40"/>
              </a:spcBef>
              <a:spcAft>
                <a:spcPts val="0"/>
              </a:spcAft>
            </a:pPr>
            <a:r>
              <a:rPr lang="en-GB" sz="9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ROUND(</a:t>
            </a:r>
            <a:r>
              <a:rPr lang="en-GB" sz="900" spc="55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COUNT</a:t>
            </a:r>
            <a:r>
              <a:rPr lang="en-GB" sz="9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(*)</a:t>
            </a:r>
            <a:r>
              <a:rPr lang="en-GB" sz="900" spc="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*</a:t>
            </a:r>
            <a:r>
              <a:rPr lang="en-GB" sz="900" spc="39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100.0</a:t>
            </a:r>
            <a:r>
              <a:rPr lang="en-GB" sz="900" spc="39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/</a:t>
            </a:r>
            <a:r>
              <a:rPr lang="en-GB" sz="900" spc="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5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total.total</a:t>
            </a:r>
            <a:r>
              <a:rPr lang="en-GB" sz="9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</a:t>
            </a:r>
            <a:r>
              <a:rPr lang="en-GB" sz="900" spc="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2)</a:t>
            </a:r>
            <a:r>
              <a:rPr lang="en-GB" sz="900" spc="39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GB" sz="900" spc="4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percentage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FROM</a:t>
            </a:r>
            <a:r>
              <a:rPr lang="en-GB" sz="900" spc="4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5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ExamResult</a:t>
            </a:r>
            <a:endParaRPr lang="en-GB" sz="9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1595" marR="1343025">
              <a:lnSpc>
                <a:spcPct val="103000"/>
              </a:lnSpc>
              <a:spcAft>
                <a:spcPts val="0"/>
              </a:spcAft>
            </a:pP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CROSS</a:t>
            </a:r>
            <a:r>
              <a:rPr lang="en-GB" sz="900" spc="385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JOIN</a:t>
            </a:r>
            <a:r>
              <a:rPr lang="en-GB" sz="900" spc="365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</a:t>
            </a:r>
            <a:r>
              <a:rPr lang="en-GB" sz="900" spc="5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SELECT</a:t>
            </a:r>
            <a:r>
              <a:rPr lang="en-GB" sz="900" spc="39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5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COUNT</a:t>
            </a:r>
            <a:r>
              <a:rPr lang="en-GB" sz="9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(*)</a:t>
            </a:r>
            <a:r>
              <a:rPr lang="en-GB" sz="900" spc="3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GB" sz="900" spc="375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total</a:t>
            </a:r>
            <a:r>
              <a:rPr lang="en-GB" sz="900" spc="38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FROM</a:t>
            </a:r>
            <a:r>
              <a:rPr lang="en-GB" sz="900" spc="39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5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ExamResult</a:t>
            </a:r>
            <a:r>
              <a:rPr lang="en-GB" sz="9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GB" sz="900" spc="3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GB" sz="900" spc="375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total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GROUP</a:t>
            </a:r>
            <a:r>
              <a:rPr lang="en-GB" sz="900" spc="4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GB" sz="900" spc="2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status</a:t>
            </a:r>
            <a:r>
              <a:rPr lang="en-GB" sz="900" spc="-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GB" sz="900" spc="5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total.total</a:t>
            </a:r>
            <a:r>
              <a:rPr lang="en-GB" sz="9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;</a:t>
            </a:r>
            <a:endParaRPr lang="en-GB" sz="9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Визуализация данных</a:t>
            </a:r>
            <a:endParaRPr/>
          </a:p>
        </p:txBody>
      </p:sp>
      <p:pic>
        <p:nvPicPr>
          <p:cNvPr id="5" name="Image 34">
            <a:extLst>
              <a:ext uri="{FF2B5EF4-FFF2-40B4-BE49-F238E27FC236}">
                <a16:creationId xmlns:a16="http://schemas.microsoft.com/office/drawing/2014/main" id="{8C0E7B2B-63EE-4F82-B309-8FBE83D212B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29853" y="1704522"/>
            <a:ext cx="5351929" cy="27733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5D3F5C-820F-4234-BF55-94963704F613}"/>
              </a:ext>
            </a:extLst>
          </p:cNvPr>
          <p:cNvSpPr txBox="1"/>
          <p:nvPr/>
        </p:nvSpPr>
        <p:spPr>
          <a:xfrm>
            <a:off x="166023" y="1903837"/>
            <a:ext cx="35722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900" b="1" dirty="0"/>
              <a:t>Инструментальные средства: </a:t>
            </a:r>
            <a:r>
              <a:rPr lang="ru-RU" sz="900" b="1" dirty="0" err="1"/>
              <a:t>matplotlib</a:t>
            </a:r>
            <a:r>
              <a:rPr lang="ru-RU" sz="900" b="1" dirty="0"/>
              <a:t>, </a:t>
            </a:r>
            <a:r>
              <a:rPr lang="ru-RU" sz="900" b="1" dirty="0" err="1"/>
              <a:t>python</a:t>
            </a:r>
            <a:r>
              <a:rPr lang="ru-RU" sz="900" b="1" dirty="0"/>
              <a:t>. Дата: 26.05.2025</a:t>
            </a:r>
            <a:endParaRPr lang="en-GB" sz="9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C0DD5-C5CF-4E29-B66A-E74324B71E6B}"/>
              </a:ext>
            </a:extLst>
          </p:cNvPr>
          <p:cNvSpPr txBox="1"/>
          <p:nvPr/>
        </p:nvSpPr>
        <p:spPr>
          <a:xfrm>
            <a:off x="387900" y="2476556"/>
            <a:ext cx="4572000" cy="1227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60" marR="1824355">
              <a:lnSpc>
                <a:spcPct val="103000"/>
              </a:lnSpc>
              <a:spcBef>
                <a:spcPts val="575"/>
              </a:spcBef>
              <a:spcAft>
                <a:spcPts val="0"/>
              </a:spcAft>
            </a:pPr>
            <a:r>
              <a:rPr lang="en-GB" sz="900" spc="45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SELECT</a:t>
            </a:r>
            <a:r>
              <a:rPr lang="en-GB" sz="900" spc="215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6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</a:t>
            </a:r>
            <a:r>
              <a:rPr lang="en-GB" sz="900" spc="9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r>
              <a:rPr lang="en-GB" sz="900" spc="5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school_nam</a:t>
            </a:r>
            <a:r>
              <a:rPr lang="en-GB" sz="9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</a:t>
            </a:r>
            <a:r>
              <a:rPr lang="en-GB" sz="900" spc="-8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, </a:t>
            </a:r>
            <a:r>
              <a:rPr lang="en-GB" sz="900" spc="5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COUNT</a:t>
            </a:r>
            <a:r>
              <a:rPr lang="en-GB" sz="9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(p.</a:t>
            </a:r>
            <a:r>
              <a:rPr lang="en-GB" sz="900" spc="-1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5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person_id</a:t>
            </a:r>
            <a:r>
              <a:rPr lang="en-GB" sz="9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)</a:t>
            </a:r>
            <a:r>
              <a:rPr lang="en-GB" sz="900" spc="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</a:t>
            </a:r>
            <a:r>
              <a:rPr lang="en-GB" sz="900" spc="275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5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student_count</a:t>
            </a:r>
            <a:r>
              <a:rPr lang="en-GB" sz="900" spc="5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FROM</a:t>
            </a:r>
            <a:r>
              <a:rPr lang="en-GB" sz="900" spc="2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School</a:t>
            </a:r>
            <a:r>
              <a:rPr lang="en-GB" sz="900" spc="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</a:t>
            </a:r>
          </a:p>
          <a:p>
            <a:pPr marL="61595" marR="2886075" indent="-635">
              <a:lnSpc>
                <a:spcPct val="103000"/>
              </a:lnSpc>
              <a:spcAft>
                <a:spcPts val="0"/>
              </a:spcAft>
            </a:pP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JOIN</a:t>
            </a:r>
            <a:r>
              <a:rPr lang="en-GB" sz="900" spc="16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Person</a:t>
            </a:r>
            <a:r>
              <a:rPr lang="en-GB" sz="900" spc="2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</a:t>
            </a:r>
            <a:r>
              <a:rPr lang="en-GB" sz="900" spc="24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GB" sz="900" spc="14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s.</a:t>
            </a:r>
            <a:r>
              <a:rPr lang="en-GB" sz="900" spc="-2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5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school_id</a:t>
            </a:r>
            <a:r>
              <a:rPr lang="en-GB" sz="900" spc="19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GB" sz="900" spc="1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p.</a:t>
            </a:r>
            <a:r>
              <a:rPr lang="en-GB" sz="900" spc="-20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5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school_id</a:t>
            </a:r>
            <a:r>
              <a:rPr lang="en-GB" sz="900" spc="5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WHERE</a:t>
            </a:r>
            <a:r>
              <a:rPr lang="en-GB" sz="900" spc="2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5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p.</a:t>
            </a:r>
            <a:r>
              <a:rPr lang="en-GB" sz="900" spc="50" dirty="0" err="1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role</a:t>
            </a:r>
            <a:r>
              <a:rPr lang="en-GB" sz="900" spc="2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=</a:t>
            </a:r>
            <a:r>
              <a:rPr lang="en-GB" sz="900" spc="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6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'</a:t>
            </a:r>
            <a:r>
              <a:rPr lang="en-GB" sz="900" spc="60" dirty="0" err="1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SchoolChild</a:t>
            </a:r>
            <a:r>
              <a:rPr lang="en-GB" sz="900" spc="60" dirty="0">
                <a:solidFill>
                  <a:srgbClr val="FF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'</a:t>
            </a:r>
            <a:endParaRPr lang="en-GB" sz="9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1595">
              <a:lnSpc>
                <a:spcPts val="1050"/>
              </a:lnSpc>
            </a:pP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GROUP</a:t>
            </a:r>
            <a:r>
              <a:rPr lang="en-GB" sz="900" spc="395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GB" sz="900" spc="37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s.</a:t>
            </a:r>
            <a:r>
              <a:rPr lang="en-GB" sz="900" spc="-1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-1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school_name</a:t>
            </a:r>
            <a:endParaRPr lang="en-GB" sz="9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61595">
              <a:spcBef>
                <a:spcPts val="40"/>
              </a:spcBef>
              <a:spcAft>
                <a:spcPts val="0"/>
              </a:spcAft>
            </a:pP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ORDER</a:t>
            </a:r>
            <a:r>
              <a:rPr lang="en-GB" sz="900" spc="375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</a:t>
            </a:r>
            <a:r>
              <a:rPr lang="en-GB" sz="900" spc="380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55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student_count</a:t>
            </a:r>
            <a:r>
              <a:rPr lang="en-GB" sz="900" spc="39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GB" sz="900" spc="25" dirty="0">
                <a:solidFill>
                  <a:srgbClr val="0000FF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DESC</a:t>
            </a:r>
            <a:r>
              <a:rPr lang="en-GB" sz="900" spc="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;</a:t>
            </a:r>
            <a:endParaRPr lang="en-GB" sz="9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Постановка задачи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2181274"/>
            <a:ext cx="8368200" cy="14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dirty="0"/>
              <a:t>Спроектировать и затем реализовать базу данных для “</a:t>
            </a:r>
            <a:r>
              <a:rPr lang="ru-RU" dirty="0"/>
              <a:t>Расписания и сдачи ЕГЭ</a:t>
            </a:r>
            <a:r>
              <a:rPr lang="ru" dirty="0"/>
              <a:t>”, позволяющей организаторам ЕГЭ удобно хранить данные о сдаче ЕГЭ, удобно запрашивать нужную информацию из этой базы данных.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>
            <a:spLocks noGrp="1"/>
          </p:cNvSpPr>
          <p:nvPr>
            <p:ph type="title"/>
          </p:nvPr>
        </p:nvSpPr>
        <p:spPr>
          <a:xfrm>
            <a:off x="98788" y="83000"/>
            <a:ext cx="4076524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Оценка размеров БД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00D74-5C2C-400A-ADB3-ADE9F0B6F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82" y="1237129"/>
            <a:ext cx="3993630" cy="32384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2D526B-D5F3-4760-8D2B-1050248FC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25" y="1307186"/>
            <a:ext cx="4660070" cy="29555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>
            <a:spLocks noGrp="1"/>
          </p:cNvSpPr>
          <p:nvPr>
            <p:ph type="title"/>
          </p:nvPr>
        </p:nvSpPr>
        <p:spPr>
          <a:xfrm>
            <a:off x="387900" y="18025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000"/>
              <a:t>Спасибо за внимание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Актуальность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45720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Сегодня школы и вузы сталкиваются с огромным объемом данных: списки учеников и учителей, расписания экзаменов, оценки, задания. Управлять этим вручную неудобно — легко запутаться или потерять информацию.</a:t>
            </a:r>
          </a:p>
          <a:p>
            <a:pPr marL="0" lvl="0" indent="457200" algn="just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-RU" dirty="0"/>
              <a:t>Моя база данных автоматизирует учет: хранит данные о школах, преподавателях, учениках, экзаменах и результатах. Это упрощает работу учителей, помогает быстро находить нужную информацию и избегать ошибок. Такой подход особенно важен сейчас, когда образование становится цифровым, а требования к прозрачности и точности данных растут.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Конкретизация предметной области</a:t>
            </a: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Необходимо создать систему, отражающую информацию о проведении и результатах экзаменов в Москве за последние 5 лет. По каждому предмету есть ежегодная информация, так как Министерство образования ежегодно вносит коррективы в тот или иной экзамен. База данных должна отражать точное расписание экзаменов по всем городам каждый год, а также результаты конкретного ученика по всем выбранным им предметам.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Конкретизация предметной области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Основными пользователями системы являются: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• Администраторы школ - управляют данными учебных заведений, аудиториями, расписанием экзаменов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• Преподаватели - ведут учет предметов, заданий, результатов экзаменов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• Учащиеся - просматривают расписание экзаменов, свои результаты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• Экзаменационная комиссия - вносит результаты экзаменов, проверяет работы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• Технические специалисты - обслуживают систему, обеспечивают целостность данных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Конкретизация предметной области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Сроки хранения информации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• Персональные данные учащихся - хранятся до 5 лет после окончания обучения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• Результаты экзаменов (</a:t>
            </a:r>
            <a:r>
              <a:rPr lang="ru-RU" dirty="0" err="1"/>
              <a:t>ExamResult</a:t>
            </a:r>
            <a:r>
              <a:rPr lang="ru-RU" dirty="0"/>
              <a:t>) - хранятся постоянно в архиве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• Расписание экзаменов (</a:t>
            </a:r>
            <a:r>
              <a:rPr lang="ru-RU" dirty="0" err="1"/>
              <a:t>Exam</a:t>
            </a:r>
            <a:r>
              <a:rPr lang="ru-RU" dirty="0"/>
              <a:t>) - хранится 3 года после даты проведения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• Учебные задания (Task) - хранятся 5 лет для возможного апеллирования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• Справочная информация (школы, адреса, предметы) - хранится постоянно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КМПО</a:t>
            </a: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3B4037-8188-4F26-8ED3-09C102667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25" y="0"/>
            <a:ext cx="396875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КМПО -&gt; КМБД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При переходе от КМПО к КМБД были проделаны следующие шаги:</a:t>
            </a:r>
            <a:endParaRPr dirty="0"/>
          </a:p>
          <a:p>
            <a:pPr marL="914400" lvl="0" indent="-457200" algn="just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ru" dirty="0"/>
              <a:t>Для большенства сущностей введены суррогатные ключи. Ключи, введенные искусственным образом легче обрабатывать.</a:t>
            </a:r>
            <a:endParaRPr lang="ru-RU" dirty="0"/>
          </a:p>
          <a:p>
            <a:pPr marL="914400" lvl="0" indent="-457200" algn="just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ru-RU" dirty="0"/>
              <a:t>Назначены уникальные атрибуты</a:t>
            </a:r>
          </a:p>
          <a:p>
            <a:pPr marL="914400" lvl="0" indent="-457200" algn="just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ru" dirty="0"/>
              <a:t>Произведено разделение атрибута ФИО у пользователя на три – фамилия, имя, отчество;</a:t>
            </a:r>
          </a:p>
          <a:p>
            <a:pPr marL="914400" lvl="0" indent="-457200" algn="just" rtl="0">
              <a:spcBef>
                <a:spcPts val="1200"/>
              </a:spcBef>
              <a:spcAft>
                <a:spcPts val="0"/>
              </a:spcAft>
              <a:buAutoNum type="arabicPeriod"/>
            </a:pPr>
            <a:r>
              <a:rPr lang="ru" dirty="0"/>
              <a:t>Кодификаторы вынесены в отдельные сущности.</a:t>
            </a:r>
            <a:endParaRPr dirty="0"/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кодификаторы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CCA64-4B3B-4404-8882-5C215A48D9CB}"/>
              </a:ext>
            </a:extLst>
          </p:cNvPr>
          <p:cNvSpPr txBox="1"/>
          <p:nvPr/>
        </p:nvSpPr>
        <p:spPr>
          <a:xfrm>
            <a:off x="387900" y="1165421"/>
            <a:ext cx="652854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Кодификатор предметов (</a:t>
            </a:r>
            <a:r>
              <a:rPr lang="en-GB" dirty="0">
                <a:solidFill>
                  <a:schemeClr val="tx1"/>
                </a:solidFill>
              </a:rPr>
              <a:t>Subject):</a:t>
            </a:r>
          </a:p>
          <a:p>
            <a:r>
              <a:rPr lang="en-GB" dirty="0">
                <a:solidFill>
                  <a:schemeClr val="tx1"/>
                </a:solidFill>
              </a:rPr>
              <a:t>–</a:t>
            </a:r>
            <a:r>
              <a:rPr lang="ru-RU" dirty="0">
                <a:solidFill>
                  <a:schemeClr val="tx1"/>
                </a:solidFill>
              </a:rPr>
              <a:t> Цифровой код (например, 01 - Математика, 02 - Физика) Соответствует официальным кодам ЕГЭ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Кодификатор статусов экзамена (</a:t>
            </a:r>
            <a:r>
              <a:rPr lang="en-GB" dirty="0" err="1">
                <a:solidFill>
                  <a:schemeClr val="tx1"/>
                </a:solidFill>
              </a:rPr>
              <a:t>ExamResult</a:t>
            </a:r>
            <a:r>
              <a:rPr lang="en-GB" dirty="0">
                <a:solidFill>
                  <a:schemeClr val="tx1"/>
                </a:solidFill>
              </a:rPr>
              <a:t>):</a:t>
            </a:r>
          </a:p>
          <a:p>
            <a:r>
              <a:rPr lang="en-GB" dirty="0">
                <a:solidFill>
                  <a:schemeClr val="tx1"/>
                </a:solidFill>
              </a:rPr>
              <a:t>–</a:t>
            </a: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Registered - </a:t>
            </a:r>
            <a:r>
              <a:rPr lang="ru-RU" dirty="0">
                <a:solidFill>
                  <a:schemeClr val="tx1"/>
                </a:solidFill>
              </a:rPr>
              <a:t>Зарегистрирован на экзамен</a:t>
            </a:r>
          </a:p>
          <a:p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en-GB" dirty="0">
                <a:solidFill>
                  <a:schemeClr val="tx1"/>
                </a:solidFill>
              </a:rPr>
              <a:t>Passed - </a:t>
            </a:r>
            <a:r>
              <a:rPr lang="ru-RU" dirty="0">
                <a:solidFill>
                  <a:schemeClr val="tx1"/>
                </a:solidFill>
              </a:rPr>
              <a:t>Экзамен сдан успешно</a:t>
            </a:r>
          </a:p>
          <a:p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en-GB" dirty="0">
                <a:solidFill>
                  <a:schemeClr val="tx1"/>
                </a:solidFill>
              </a:rPr>
              <a:t>Failed - </a:t>
            </a:r>
            <a:r>
              <a:rPr lang="ru-RU" dirty="0">
                <a:solidFill>
                  <a:schemeClr val="tx1"/>
                </a:solidFill>
              </a:rPr>
              <a:t>Экзамен не сдан</a:t>
            </a:r>
          </a:p>
          <a:p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en-GB" dirty="0">
                <a:solidFill>
                  <a:schemeClr val="tx1"/>
                </a:solidFill>
              </a:rPr>
              <a:t>Absent - </a:t>
            </a:r>
            <a:r>
              <a:rPr lang="ru-RU" dirty="0">
                <a:solidFill>
                  <a:schemeClr val="tx1"/>
                </a:solidFill>
              </a:rPr>
              <a:t>Отсутствовал на экзамене</a:t>
            </a:r>
          </a:p>
          <a:p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en-GB" dirty="0">
                <a:solidFill>
                  <a:schemeClr val="tx1"/>
                </a:solidFill>
              </a:rPr>
              <a:t>Appealed - </a:t>
            </a:r>
            <a:r>
              <a:rPr lang="ru-RU" dirty="0">
                <a:solidFill>
                  <a:schemeClr val="tx1"/>
                </a:solidFill>
              </a:rPr>
              <a:t>Подана апелляция</a:t>
            </a:r>
          </a:p>
          <a:p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en-GB" dirty="0" err="1">
                <a:solidFill>
                  <a:schemeClr val="tx1"/>
                </a:solidFill>
              </a:rPr>
              <a:t>Canceled</a:t>
            </a:r>
            <a:r>
              <a:rPr lang="en-GB" dirty="0">
                <a:solidFill>
                  <a:schemeClr val="tx1"/>
                </a:solidFill>
              </a:rPr>
              <a:t> - </a:t>
            </a:r>
            <a:r>
              <a:rPr lang="ru-RU" dirty="0">
                <a:solidFill>
                  <a:schemeClr val="tx1"/>
                </a:solidFill>
              </a:rPr>
              <a:t>Экзамен отменен</a:t>
            </a:r>
          </a:p>
          <a:p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en-GB" dirty="0">
                <a:solidFill>
                  <a:schemeClr val="tx1"/>
                </a:solidFill>
              </a:rPr>
              <a:t>Processing - </a:t>
            </a:r>
            <a:r>
              <a:rPr lang="ru-RU" dirty="0">
                <a:solidFill>
                  <a:schemeClr val="tx1"/>
                </a:solidFill>
              </a:rPr>
              <a:t>В процессе проверки</a:t>
            </a:r>
          </a:p>
          <a:p>
            <a:r>
              <a:rPr lang="ru-RU" dirty="0">
                <a:solidFill>
                  <a:schemeClr val="tx1"/>
                </a:solidFill>
              </a:rPr>
              <a:t>– </a:t>
            </a:r>
            <a:r>
              <a:rPr lang="en-GB" dirty="0">
                <a:solidFill>
                  <a:schemeClr val="tx1"/>
                </a:solidFill>
              </a:rPr>
              <a:t>Waiting - </a:t>
            </a:r>
            <a:r>
              <a:rPr lang="ru-RU" dirty="0">
                <a:solidFill>
                  <a:schemeClr val="tx1"/>
                </a:solidFill>
              </a:rPr>
              <a:t>Ожидает проверки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9096E2-CED3-4BD6-A98A-BC96FBAFACC2}"/>
              </a:ext>
            </a:extLst>
          </p:cNvPr>
          <p:cNvSpPr txBox="1"/>
          <p:nvPr/>
        </p:nvSpPr>
        <p:spPr>
          <a:xfrm>
            <a:off x="5009030" y="364977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Типы ролей (</a:t>
            </a:r>
            <a:r>
              <a:rPr lang="en-GB" dirty="0" err="1"/>
              <a:t>person_role</a:t>
            </a:r>
            <a:r>
              <a:rPr lang="en-GB" dirty="0"/>
              <a:t>):</a:t>
            </a:r>
          </a:p>
          <a:p>
            <a:r>
              <a:rPr lang="en-GB" dirty="0"/>
              <a:t>– </a:t>
            </a:r>
            <a:r>
              <a:rPr lang="en-GB" dirty="0" err="1"/>
              <a:t>SchoolChild</a:t>
            </a:r>
            <a:r>
              <a:rPr lang="en-GB" dirty="0"/>
              <a:t> - </a:t>
            </a:r>
            <a:r>
              <a:rPr lang="ru-RU" dirty="0"/>
              <a:t>Ученик школы</a:t>
            </a:r>
          </a:p>
          <a:p>
            <a:r>
              <a:rPr lang="ru-RU" dirty="0"/>
              <a:t>– </a:t>
            </a:r>
            <a:r>
              <a:rPr lang="en-GB" dirty="0"/>
              <a:t>Teacher - </a:t>
            </a:r>
            <a:r>
              <a:rPr lang="ru-RU" dirty="0"/>
              <a:t>Учитель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</TotalTime>
  <Words>2277</Words>
  <Application>Microsoft Office PowerPoint</Application>
  <PresentationFormat>On-screen Show (16:9)</PresentationFormat>
  <Paragraphs>210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Calibri Light</vt:lpstr>
      <vt:lpstr>Calibri</vt:lpstr>
      <vt:lpstr>Cambria</vt:lpstr>
      <vt:lpstr>Consolas</vt:lpstr>
      <vt:lpstr>Roboto</vt:lpstr>
      <vt:lpstr>Arial</vt:lpstr>
      <vt:lpstr>Times New Roman</vt:lpstr>
      <vt:lpstr>Office Theme</vt:lpstr>
      <vt:lpstr>Расписание и сдача ЕГЭ</vt:lpstr>
      <vt:lpstr>Постановка задачи</vt:lpstr>
      <vt:lpstr>Актуальность</vt:lpstr>
      <vt:lpstr>Конкретизация предметной области</vt:lpstr>
      <vt:lpstr>Конкретизация предметной области</vt:lpstr>
      <vt:lpstr>Конкретизация предметной области</vt:lpstr>
      <vt:lpstr>КМПО</vt:lpstr>
      <vt:lpstr>КМПО -&gt; КМБД</vt:lpstr>
      <vt:lpstr>Используемые кодификаторы</vt:lpstr>
      <vt:lpstr>КМБД</vt:lpstr>
      <vt:lpstr>Логическое проектирование</vt:lpstr>
      <vt:lpstr>Физическая модель БД</vt:lpstr>
      <vt:lpstr>Физическое проектирование</vt:lpstr>
      <vt:lpstr>Создание БД</vt:lpstr>
      <vt:lpstr>Создание таблиц</vt:lpstr>
      <vt:lpstr>Заполнение таблиц и ETL процессы</vt:lpstr>
      <vt:lpstr>Визуализация данных</vt:lpstr>
      <vt:lpstr>Визуализация данных</vt:lpstr>
      <vt:lpstr>Визуализация данных</vt:lpstr>
      <vt:lpstr>Оценка размеров БД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Каталог CASE-средств</dc:title>
  <cp:lastModifiedBy>User</cp:lastModifiedBy>
  <cp:revision>34</cp:revision>
  <dcterms:modified xsi:type="dcterms:W3CDTF">2025-06-04T11:50:12Z</dcterms:modified>
</cp:coreProperties>
</file>