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3" r:id="rId6"/>
    <p:sldId id="276" r:id="rId7"/>
    <p:sldId id="277" r:id="rId8"/>
    <p:sldId id="278" r:id="rId9"/>
    <p:sldId id="279" r:id="rId10"/>
    <p:sldId id="280" r:id="rId11"/>
    <p:sldId id="275" r:id="rId12"/>
    <p:sldId id="274" r:id="rId13"/>
    <p:sldId id="261" r:id="rId14"/>
    <p:sldId id="262" r:id="rId15"/>
    <p:sldId id="266" r:id="rId16"/>
    <p:sldId id="267" r:id="rId17"/>
    <p:sldId id="268" r:id="rId18"/>
    <p:sldId id="269" r:id="rId19"/>
    <p:sldId id="270" r:id="rId20"/>
    <p:sldId id="271" r:id="rId21"/>
    <p:sldId id="284" r:id="rId22"/>
    <p:sldId id="272" r:id="rId23"/>
    <p:sldId id="285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 varScale="1">
        <p:scale>
          <a:sx n="110" d="100"/>
          <a:sy n="110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182C2-B323-488C-A245-41D990E4F72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8A09A39-8B29-4470-814E-D3D26A4A66A6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600" dirty="0" smtClean="0">
              <a:solidFill>
                <a:schemeClr val="accent3">
                  <a:lumMod val="75000"/>
                </a:schemeClr>
              </a:solidFill>
            </a:rPr>
            <a:t>Управляющая подсистема может воздействовать на объект управления с помощью альтернативных управляющих воздействий: УВ1, УВ2,   УВ</a:t>
          </a:r>
          <a:r>
            <a:rPr lang="en-US" sz="1600" dirty="0" smtClean="0">
              <a:solidFill>
                <a:schemeClr val="accent3">
                  <a:lumMod val="75000"/>
                </a:schemeClr>
              </a:solidFill>
            </a:rPr>
            <a:t>n</a:t>
          </a:r>
          <a:endParaRPr lang="ru-RU" sz="1600" dirty="0">
            <a:solidFill>
              <a:schemeClr val="accent3">
                <a:lumMod val="75000"/>
              </a:schemeClr>
            </a:solidFill>
          </a:endParaRPr>
        </a:p>
      </dgm:t>
    </dgm:pt>
    <dgm:pt modelId="{268C9E24-3049-4292-B593-8CF5F7B4E869}" type="parTrans" cxnId="{DA41E5B3-9EA6-4025-8E6E-18435F6BE4C2}">
      <dgm:prSet/>
      <dgm:spPr/>
      <dgm:t>
        <a:bodyPr/>
        <a:lstStyle/>
        <a:p>
          <a:endParaRPr lang="ru-RU"/>
        </a:p>
      </dgm:t>
    </dgm:pt>
    <dgm:pt modelId="{FE4F75E2-DCBD-458C-A464-2B96C46546A0}" type="sibTrans" cxnId="{DA41E5B3-9EA6-4025-8E6E-18435F6BE4C2}">
      <dgm:prSet/>
      <dgm:spPr/>
      <dgm:t>
        <a:bodyPr/>
        <a:lstStyle/>
        <a:p>
          <a:endParaRPr lang="ru-RU"/>
        </a:p>
      </dgm:t>
    </dgm:pt>
    <dgm:pt modelId="{50590168-B358-4206-B97C-55DC0C8E46F2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600" dirty="0" smtClean="0">
              <a:solidFill>
                <a:schemeClr val="accent3">
                  <a:lumMod val="75000"/>
                </a:schemeClr>
              </a:solidFill>
            </a:rPr>
            <a:t>Состояние Объекта управления определяется двумя факторами: выбранным УВ; состоянием среды</a:t>
          </a:r>
          <a:endParaRPr lang="ru-RU" sz="1600" dirty="0">
            <a:solidFill>
              <a:schemeClr val="accent3">
                <a:lumMod val="75000"/>
              </a:schemeClr>
            </a:solidFill>
          </a:endParaRPr>
        </a:p>
      </dgm:t>
    </dgm:pt>
    <dgm:pt modelId="{3895C805-6193-49DC-8F92-B69B1A50CA06}" type="parTrans" cxnId="{05601CE0-1B4C-4C9C-9E01-4C09372BC540}">
      <dgm:prSet/>
      <dgm:spPr/>
      <dgm:t>
        <a:bodyPr/>
        <a:lstStyle/>
        <a:p>
          <a:endParaRPr lang="ru-RU"/>
        </a:p>
      </dgm:t>
    </dgm:pt>
    <dgm:pt modelId="{6E6AEA4C-6CD8-47D4-AB28-C745B020229A}" type="sibTrans" cxnId="{05601CE0-1B4C-4C9C-9E01-4C09372BC540}">
      <dgm:prSet/>
      <dgm:spPr/>
      <dgm:t>
        <a:bodyPr/>
        <a:lstStyle/>
        <a:p>
          <a:endParaRPr lang="ru-RU"/>
        </a:p>
      </dgm:t>
    </dgm:pt>
    <dgm:pt modelId="{521E637C-7FA7-4357-A606-A9B4FBC0A84B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600" dirty="0" smtClean="0">
              <a:solidFill>
                <a:schemeClr val="accent3">
                  <a:lumMod val="75000"/>
                </a:schemeClr>
              </a:solidFill>
            </a:rPr>
            <a:t>Выбор Управляющей подсистемой конкретного УВ (допустимой альтернативы, допустимого решения) называется </a:t>
          </a:r>
          <a:r>
            <a:rPr lang="ru-RU" sz="1600" dirty="0" smtClean="0">
              <a:solidFill>
                <a:schemeClr val="tx2">
                  <a:lumMod val="50000"/>
                </a:schemeClr>
              </a:solidFill>
            </a:rPr>
            <a:t>принятием решения</a:t>
          </a:r>
          <a:endParaRPr lang="ru-RU" sz="1600" dirty="0">
            <a:solidFill>
              <a:schemeClr val="tx2">
                <a:lumMod val="50000"/>
              </a:schemeClr>
            </a:solidFill>
          </a:endParaRPr>
        </a:p>
      </dgm:t>
    </dgm:pt>
    <dgm:pt modelId="{A8635264-3517-4782-BCA8-6C5C0148234B}" type="parTrans" cxnId="{A164B347-ED4E-4F5F-B42D-04C3144A6896}">
      <dgm:prSet/>
      <dgm:spPr/>
      <dgm:t>
        <a:bodyPr/>
        <a:lstStyle/>
        <a:p>
          <a:endParaRPr lang="ru-RU"/>
        </a:p>
      </dgm:t>
    </dgm:pt>
    <dgm:pt modelId="{43DE7BEE-38D6-4688-B18E-8690007A6A15}" type="sibTrans" cxnId="{A164B347-ED4E-4F5F-B42D-04C3144A6896}">
      <dgm:prSet/>
      <dgm:spPr/>
      <dgm:t>
        <a:bodyPr/>
        <a:lstStyle/>
        <a:p>
          <a:endParaRPr lang="ru-RU"/>
        </a:p>
      </dgm:t>
    </dgm:pt>
    <dgm:pt modelId="{5186B086-99BC-4AB7-8AA4-52371C7DDE96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600" dirty="0" smtClean="0">
              <a:solidFill>
                <a:schemeClr val="accent3">
                  <a:lumMod val="75000"/>
                </a:schemeClr>
              </a:solidFill>
            </a:rPr>
            <a:t>Цель Управляющей подсистемы: перевести объект управления в наиболее предпочтительное для себя состояние, используя для этого любое УВ, имеющееся в ее распоряжении</a:t>
          </a:r>
          <a:endParaRPr lang="ru-RU" sz="1600" dirty="0">
            <a:solidFill>
              <a:schemeClr val="accent3">
                <a:lumMod val="75000"/>
              </a:schemeClr>
            </a:solidFill>
          </a:endParaRPr>
        </a:p>
      </dgm:t>
    </dgm:pt>
    <dgm:pt modelId="{ECAD0CBD-D67D-497A-A2A7-CBF7A41F235B}" type="parTrans" cxnId="{4A5006EA-36FF-453C-9EC1-C245702DF6C3}">
      <dgm:prSet/>
      <dgm:spPr/>
      <dgm:t>
        <a:bodyPr/>
        <a:lstStyle/>
        <a:p>
          <a:endParaRPr lang="ru-RU"/>
        </a:p>
      </dgm:t>
    </dgm:pt>
    <dgm:pt modelId="{DABE7497-5FEE-4710-90C3-4B9291EC2409}" type="sibTrans" cxnId="{4A5006EA-36FF-453C-9EC1-C245702DF6C3}">
      <dgm:prSet/>
      <dgm:spPr/>
      <dgm:t>
        <a:bodyPr/>
        <a:lstStyle/>
        <a:p>
          <a:endParaRPr lang="ru-RU"/>
        </a:p>
      </dgm:t>
    </dgm:pt>
    <dgm:pt modelId="{74D4E7FD-9EA3-4FF0-933F-5E966B70BCA9}">
      <dgm:prSet phldrT="[Текст]"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pPr algn="l"/>
          <a:r>
            <a:rPr lang="ru-RU" sz="1600" dirty="0" smtClean="0">
              <a:solidFill>
                <a:schemeClr val="accent3">
                  <a:lumMod val="75000"/>
                </a:schemeClr>
              </a:solidFill>
            </a:rPr>
            <a:t>Принципиальным является следующее обстоятельство: Управляющая подсистема не может воздействовать на среду, более того, она, как правило, не имеет полной информации о состоянии среды</a:t>
          </a:r>
          <a:endParaRPr lang="ru-RU" sz="1600" dirty="0">
            <a:solidFill>
              <a:schemeClr val="accent3">
                <a:lumMod val="75000"/>
              </a:schemeClr>
            </a:solidFill>
          </a:endParaRPr>
        </a:p>
      </dgm:t>
    </dgm:pt>
    <dgm:pt modelId="{528C8E8C-388A-46BD-9D91-F8EAA4A4702C}" type="parTrans" cxnId="{D56D82F8-B337-4CD8-8E20-3E6DDFA28C0D}">
      <dgm:prSet/>
      <dgm:spPr/>
      <dgm:t>
        <a:bodyPr/>
        <a:lstStyle/>
        <a:p>
          <a:endParaRPr lang="ru-RU"/>
        </a:p>
      </dgm:t>
    </dgm:pt>
    <dgm:pt modelId="{9DF68CA6-A9C2-4827-897B-ADF578B88EAC}" type="sibTrans" cxnId="{D56D82F8-B337-4CD8-8E20-3E6DDFA28C0D}">
      <dgm:prSet/>
      <dgm:spPr/>
      <dgm:t>
        <a:bodyPr/>
        <a:lstStyle/>
        <a:p>
          <a:endParaRPr lang="ru-RU"/>
        </a:p>
      </dgm:t>
    </dgm:pt>
    <dgm:pt modelId="{8EBAF147-1991-4D2E-BE17-B187A439D648}" type="pres">
      <dgm:prSet presAssocID="{DE4182C2-B323-488C-A245-41D990E4F72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D728B47-F954-46B3-822F-22373870D023}" type="pres">
      <dgm:prSet presAssocID="{18A09A39-8B29-4470-814E-D3D26A4A66A6}" presName="composite" presStyleCnt="0"/>
      <dgm:spPr/>
    </dgm:pt>
    <dgm:pt modelId="{E9319ACE-38A4-44B8-952E-96EAF6B00F9C}" type="pres">
      <dgm:prSet presAssocID="{18A09A39-8B29-4470-814E-D3D26A4A66A6}" presName="imgShp" presStyleLbl="fgImgPlace1" presStyleIdx="0" presStyleCnt="5" custScaleX="167778" custScaleY="164508" custLinFactNeighborX="-88293" custLinFactNeighborY="-8093"/>
      <dgm:spPr>
        <a:solidFill>
          <a:schemeClr val="bg2"/>
        </a:solidFill>
      </dgm:spPr>
    </dgm:pt>
    <dgm:pt modelId="{9115F1CA-EC7A-445C-AAA0-0522122E4AB6}" type="pres">
      <dgm:prSet presAssocID="{18A09A39-8B29-4470-814E-D3D26A4A66A6}" presName="txShp" presStyleLbl="node1" presStyleIdx="0" presStyleCnt="5" custScaleX="133206" custScaleY="192385" custLinFactNeighborX="17851" custLinFactNeighborY="-102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4280EB-DCA4-4E40-9D56-BF6546BD9EB4}" type="pres">
      <dgm:prSet presAssocID="{FE4F75E2-DCBD-458C-A464-2B96C46546A0}" presName="spacing" presStyleCnt="0"/>
      <dgm:spPr/>
    </dgm:pt>
    <dgm:pt modelId="{04704BF1-7D85-4F6C-85FE-18A139D3B10F}" type="pres">
      <dgm:prSet presAssocID="{50590168-B358-4206-B97C-55DC0C8E46F2}" presName="composite" presStyleCnt="0"/>
      <dgm:spPr/>
    </dgm:pt>
    <dgm:pt modelId="{512F9553-B14A-4A71-9D78-51830531FEB7}" type="pres">
      <dgm:prSet presAssocID="{50590168-B358-4206-B97C-55DC0C8E46F2}" presName="imgShp" presStyleLbl="fgImgPlace1" presStyleIdx="1" presStyleCnt="5" custScaleX="187331" custScaleY="161958" custLinFactNeighborX="-68328" custLinFactNeighborY="-23090"/>
      <dgm:spPr>
        <a:solidFill>
          <a:schemeClr val="bg2"/>
        </a:solidFill>
      </dgm:spPr>
    </dgm:pt>
    <dgm:pt modelId="{BEFED5A4-E5F4-41EB-AD52-001830B64173}" type="pres">
      <dgm:prSet presAssocID="{50590168-B358-4206-B97C-55DC0C8E46F2}" presName="txShp" presStyleLbl="node1" presStyleIdx="1" presStyleCnt="5" custScaleX="129462" custScaleY="123071" custLinFactNeighborX="11025" custLinFactNeighborY="-144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8C9112-A7AD-425E-8525-1651BD1208D7}" type="pres">
      <dgm:prSet presAssocID="{6E6AEA4C-6CD8-47D4-AB28-C745B020229A}" presName="spacing" presStyleCnt="0"/>
      <dgm:spPr/>
    </dgm:pt>
    <dgm:pt modelId="{93F18241-E079-4AD1-9217-54504D27ED7D}" type="pres">
      <dgm:prSet presAssocID="{74D4E7FD-9EA3-4FF0-933F-5E966B70BCA9}" presName="composite" presStyleCnt="0"/>
      <dgm:spPr/>
    </dgm:pt>
    <dgm:pt modelId="{E67934C2-AE3B-469D-81EC-5DBA3B8E690F}" type="pres">
      <dgm:prSet presAssocID="{74D4E7FD-9EA3-4FF0-933F-5E966B70BCA9}" presName="imgShp" presStyleLbl="fgImgPlace1" presStyleIdx="2" presStyleCnt="5" custScaleX="173858" custScaleY="162170" custLinFactNeighborX="-78482" custLinFactNeighborY="-28702"/>
      <dgm:spPr>
        <a:solidFill>
          <a:schemeClr val="bg2"/>
        </a:solidFill>
      </dgm:spPr>
    </dgm:pt>
    <dgm:pt modelId="{1FBFF6D7-4BB1-4CEA-9DE6-99CA5F5302D0}" type="pres">
      <dgm:prSet presAssocID="{74D4E7FD-9EA3-4FF0-933F-5E966B70BCA9}" presName="txShp" presStyleLbl="node1" presStyleIdx="2" presStyleCnt="5" custScaleX="137486" custScaleY="208148" custLinFactNeighborX="8593" custLinFactNeighborY="-1064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F8A0491-7EB8-4783-89E1-AC04F1133357}" type="pres">
      <dgm:prSet presAssocID="{9DF68CA6-A9C2-4827-897B-ADF578B88EAC}" presName="spacing" presStyleCnt="0"/>
      <dgm:spPr/>
    </dgm:pt>
    <dgm:pt modelId="{2853908B-4D83-4657-86C6-E02B4CC3C35C}" type="pres">
      <dgm:prSet presAssocID="{5186B086-99BC-4AB7-8AA4-52371C7DDE96}" presName="composite" presStyleCnt="0"/>
      <dgm:spPr/>
    </dgm:pt>
    <dgm:pt modelId="{DC876638-DAC2-4E55-B4E5-232D8C0863B5}" type="pres">
      <dgm:prSet presAssocID="{5186B086-99BC-4AB7-8AA4-52371C7DDE96}" presName="imgShp" presStyleLbl="fgImgPlace1" presStyleIdx="3" presStyleCnt="5" custScaleX="188688" custScaleY="175623" custLinFactNeighborX="-78482" custLinFactNeighborY="-14849"/>
      <dgm:spPr>
        <a:solidFill>
          <a:schemeClr val="bg2"/>
        </a:solidFill>
      </dgm:spPr>
    </dgm:pt>
    <dgm:pt modelId="{0D8CE20D-A658-4483-92AC-8702A95EE345}" type="pres">
      <dgm:prSet presAssocID="{5186B086-99BC-4AB7-8AA4-52371C7DDE96}" presName="txShp" presStyleLbl="node1" presStyleIdx="3" presStyleCnt="5" custScaleX="132008" custScaleY="201342" custLinFactNeighborX="8002" custLinFactNeighborY="-130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29F98DC-99B7-4722-A835-87044C18DA8D}" type="pres">
      <dgm:prSet presAssocID="{DABE7497-5FEE-4710-90C3-4B9291EC2409}" presName="spacing" presStyleCnt="0"/>
      <dgm:spPr/>
    </dgm:pt>
    <dgm:pt modelId="{040CC444-2923-4CCA-962C-5B1A6E6153C7}" type="pres">
      <dgm:prSet presAssocID="{521E637C-7FA7-4357-A606-A9B4FBC0A84B}" presName="composite" presStyleCnt="0"/>
      <dgm:spPr/>
    </dgm:pt>
    <dgm:pt modelId="{4AF981AF-EBC5-497D-B1A6-DC2E080E2C77}" type="pres">
      <dgm:prSet presAssocID="{521E637C-7FA7-4357-A606-A9B4FBC0A84B}" presName="imgShp" presStyleLbl="fgImgPlace1" presStyleIdx="4" presStyleCnt="5" custScaleX="178922" custScaleY="166865" custLinFactNeighborX="-68946" custLinFactNeighborY="11231"/>
      <dgm:spPr>
        <a:solidFill>
          <a:schemeClr val="bg2"/>
        </a:solidFill>
      </dgm:spPr>
    </dgm:pt>
    <dgm:pt modelId="{9F43F3C6-056F-44C7-8EE1-4BF230A256E0}" type="pres">
      <dgm:prSet presAssocID="{521E637C-7FA7-4357-A606-A9B4FBC0A84B}" presName="txShp" presStyleLbl="node1" presStyleIdx="4" presStyleCnt="5" custScaleX="136105" custScaleY="165861" custLinFactNeighborX="7902" custLinFactNeighborY="-77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41E5B3-9EA6-4025-8E6E-18435F6BE4C2}" srcId="{DE4182C2-B323-488C-A245-41D990E4F72A}" destId="{18A09A39-8B29-4470-814E-D3D26A4A66A6}" srcOrd="0" destOrd="0" parTransId="{268C9E24-3049-4292-B593-8CF5F7B4E869}" sibTransId="{FE4F75E2-DCBD-458C-A464-2B96C46546A0}"/>
    <dgm:cxn modelId="{E0E4981D-AB05-4AC8-BC4C-1D3283B6F149}" type="presOf" srcId="{521E637C-7FA7-4357-A606-A9B4FBC0A84B}" destId="{9F43F3C6-056F-44C7-8EE1-4BF230A256E0}" srcOrd="0" destOrd="0" presId="urn:microsoft.com/office/officeart/2005/8/layout/vList3"/>
    <dgm:cxn modelId="{D56D82F8-B337-4CD8-8E20-3E6DDFA28C0D}" srcId="{DE4182C2-B323-488C-A245-41D990E4F72A}" destId="{74D4E7FD-9EA3-4FF0-933F-5E966B70BCA9}" srcOrd="2" destOrd="0" parTransId="{528C8E8C-388A-46BD-9D91-F8EAA4A4702C}" sibTransId="{9DF68CA6-A9C2-4827-897B-ADF578B88EAC}"/>
    <dgm:cxn modelId="{AA974CEA-337F-41A1-9334-F18A862E53CC}" type="presOf" srcId="{18A09A39-8B29-4470-814E-D3D26A4A66A6}" destId="{9115F1CA-EC7A-445C-AAA0-0522122E4AB6}" srcOrd="0" destOrd="0" presId="urn:microsoft.com/office/officeart/2005/8/layout/vList3"/>
    <dgm:cxn modelId="{A8B56D2E-ACCF-4F7F-9358-AF72BCDA80CB}" type="presOf" srcId="{50590168-B358-4206-B97C-55DC0C8E46F2}" destId="{BEFED5A4-E5F4-41EB-AD52-001830B64173}" srcOrd="0" destOrd="0" presId="urn:microsoft.com/office/officeart/2005/8/layout/vList3"/>
    <dgm:cxn modelId="{A76CAC73-E5C7-4107-943A-3D290B528465}" type="presOf" srcId="{DE4182C2-B323-488C-A245-41D990E4F72A}" destId="{8EBAF147-1991-4D2E-BE17-B187A439D648}" srcOrd="0" destOrd="0" presId="urn:microsoft.com/office/officeart/2005/8/layout/vList3"/>
    <dgm:cxn modelId="{E16ECC21-EC0F-4C8B-9F42-8471DCFAD53A}" type="presOf" srcId="{5186B086-99BC-4AB7-8AA4-52371C7DDE96}" destId="{0D8CE20D-A658-4483-92AC-8702A95EE345}" srcOrd="0" destOrd="0" presId="urn:microsoft.com/office/officeart/2005/8/layout/vList3"/>
    <dgm:cxn modelId="{FD544837-05CE-4627-BA9B-8C3C5E529F6D}" type="presOf" srcId="{74D4E7FD-9EA3-4FF0-933F-5E966B70BCA9}" destId="{1FBFF6D7-4BB1-4CEA-9DE6-99CA5F5302D0}" srcOrd="0" destOrd="0" presId="urn:microsoft.com/office/officeart/2005/8/layout/vList3"/>
    <dgm:cxn modelId="{A164B347-ED4E-4F5F-B42D-04C3144A6896}" srcId="{DE4182C2-B323-488C-A245-41D990E4F72A}" destId="{521E637C-7FA7-4357-A606-A9B4FBC0A84B}" srcOrd="4" destOrd="0" parTransId="{A8635264-3517-4782-BCA8-6C5C0148234B}" sibTransId="{43DE7BEE-38D6-4688-B18E-8690007A6A15}"/>
    <dgm:cxn modelId="{4A5006EA-36FF-453C-9EC1-C245702DF6C3}" srcId="{DE4182C2-B323-488C-A245-41D990E4F72A}" destId="{5186B086-99BC-4AB7-8AA4-52371C7DDE96}" srcOrd="3" destOrd="0" parTransId="{ECAD0CBD-D67D-497A-A2A7-CBF7A41F235B}" sibTransId="{DABE7497-5FEE-4710-90C3-4B9291EC2409}"/>
    <dgm:cxn modelId="{05601CE0-1B4C-4C9C-9E01-4C09372BC540}" srcId="{DE4182C2-B323-488C-A245-41D990E4F72A}" destId="{50590168-B358-4206-B97C-55DC0C8E46F2}" srcOrd="1" destOrd="0" parTransId="{3895C805-6193-49DC-8F92-B69B1A50CA06}" sibTransId="{6E6AEA4C-6CD8-47D4-AB28-C745B020229A}"/>
    <dgm:cxn modelId="{EBC4A33C-9B3A-4D0D-B48E-7D85C762789D}" type="presParOf" srcId="{8EBAF147-1991-4D2E-BE17-B187A439D648}" destId="{FD728B47-F954-46B3-822F-22373870D023}" srcOrd="0" destOrd="0" presId="urn:microsoft.com/office/officeart/2005/8/layout/vList3"/>
    <dgm:cxn modelId="{5E4BDE98-6991-48EE-AF05-670C2470F749}" type="presParOf" srcId="{FD728B47-F954-46B3-822F-22373870D023}" destId="{E9319ACE-38A4-44B8-952E-96EAF6B00F9C}" srcOrd="0" destOrd="0" presId="urn:microsoft.com/office/officeart/2005/8/layout/vList3"/>
    <dgm:cxn modelId="{E49848DA-2FAB-4084-97D7-F1B734DE78E2}" type="presParOf" srcId="{FD728B47-F954-46B3-822F-22373870D023}" destId="{9115F1CA-EC7A-445C-AAA0-0522122E4AB6}" srcOrd="1" destOrd="0" presId="urn:microsoft.com/office/officeart/2005/8/layout/vList3"/>
    <dgm:cxn modelId="{7D6A4BE1-CCC4-477D-88D4-0BFEAFB57FDC}" type="presParOf" srcId="{8EBAF147-1991-4D2E-BE17-B187A439D648}" destId="{3F4280EB-DCA4-4E40-9D56-BF6546BD9EB4}" srcOrd="1" destOrd="0" presId="urn:microsoft.com/office/officeart/2005/8/layout/vList3"/>
    <dgm:cxn modelId="{4F8F0370-5D23-4EF4-802C-873D1970BEE7}" type="presParOf" srcId="{8EBAF147-1991-4D2E-BE17-B187A439D648}" destId="{04704BF1-7D85-4F6C-85FE-18A139D3B10F}" srcOrd="2" destOrd="0" presId="urn:microsoft.com/office/officeart/2005/8/layout/vList3"/>
    <dgm:cxn modelId="{F98381AA-C4C6-489A-9255-71A8A48E4506}" type="presParOf" srcId="{04704BF1-7D85-4F6C-85FE-18A139D3B10F}" destId="{512F9553-B14A-4A71-9D78-51830531FEB7}" srcOrd="0" destOrd="0" presId="urn:microsoft.com/office/officeart/2005/8/layout/vList3"/>
    <dgm:cxn modelId="{0B6B04F0-093C-4045-8016-25CF6438F0A7}" type="presParOf" srcId="{04704BF1-7D85-4F6C-85FE-18A139D3B10F}" destId="{BEFED5A4-E5F4-41EB-AD52-001830B64173}" srcOrd="1" destOrd="0" presId="urn:microsoft.com/office/officeart/2005/8/layout/vList3"/>
    <dgm:cxn modelId="{D873095F-A8DD-41AA-83E6-32ADF16BC3CF}" type="presParOf" srcId="{8EBAF147-1991-4D2E-BE17-B187A439D648}" destId="{DE8C9112-A7AD-425E-8525-1651BD1208D7}" srcOrd="3" destOrd="0" presId="urn:microsoft.com/office/officeart/2005/8/layout/vList3"/>
    <dgm:cxn modelId="{A6D454D6-9AE8-4868-9E51-4523C05762D8}" type="presParOf" srcId="{8EBAF147-1991-4D2E-BE17-B187A439D648}" destId="{93F18241-E079-4AD1-9217-54504D27ED7D}" srcOrd="4" destOrd="0" presId="urn:microsoft.com/office/officeart/2005/8/layout/vList3"/>
    <dgm:cxn modelId="{B6777B02-A57E-40D4-ABB7-EB4DFBFD21CC}" type="presParOf" srcId="{93F18241-E079-4AD1-9217-54504D27ED7D}" destId="{E67934C2-AE3B-469D-81EC-5DBA3B8E690F}" srcOrd="0" destOrd="0" presId="urn:microsoft.com/office/officeart/2005/8/layout/vList3"/>
    <dgm:cxn modelId="{31561579-FDEB-49BE-9F18-AA1E59E016D0}" type="presParOf" srcId="{93F18241-E079-4AD1-9217-54504D27ED7D}" destId="{1FBFF6D7-4BB1-4CEA-9DE6-99CA5F5302D0}" srcOrd="1" destOrd="0" presId="urn:microsoft.com/office/officeart/2005/8/layout/vList3"/>
    <dgm:cxn modelId="{54C20D79-3A3B-4A3A-AD1C-87A47C0B6C23}" type="presParOf" srcId="{8EBAF147-1991-4D2E-BE17-B187A439D648}" destId="{0F8A0491-7EB8-4783-89E1-AC04F1133357}" srcOrd="5" destOrd="0" presId="urn:microsoft.com/office/officeart/2005/8/layout/vList3"/>
    <dgm:cxn modelId="{A42C92F8-3023-4CF7-A784-59DD48175DE6}" type="presParOf" srcId="{8EBAF147-1991-4D2E-BE17-B187A439D648}" destId="{2853908B-4D83-4657-86C6-E02B4CC3C35C}" srcOrd="6" destOrd="0" presId="urn:microsoft.com/office/officeart/2005/8/layout/vList3"/>
    <dgm:cxn modelId="{9723B674-A9F7-49EC-B482-E7B61D2C66CA}" type="presParOf" srcId="{2853908B-4D83-4657-86C6-E02B4CC3C35C}" destId="{DC876638-DAC2-4E55-B4E5-232D8C0863B5}" srcOrd="0" destOrd="0" presId="urn:microsoft.com/office/officeart/2005/8/layout/vList3"/>
    <dgm:cxn modelId="{7E1AD2DE-8BE2-4232-A832-E54F288FC746}" type="presParOf" srcId="{2853908B-4D83-4657-86C6-E02B4CC3C35C}" destId="{0D8CE20D-A658-4483-92AC-8702A95EE345}" srcOrd="1" destOrd="0" presId="urn:microsoft.com/office/officeart/2005/8/layout/vList3"/>
    <dgm:cxn modelId="{6905004D-1693-4B2A-A96C-6D923DCABAFB}" type="presParOf" srcId="{8EBAF147-1991-4D2E-BE17-B187A439D648}" destId="{129F98DC-99B7-4722-A835-87044C18DA8D}" srcOrd="7" destOrd="0" presId="urn:microsoft.com/office/officeart/2005/8/layout/vList3"/>
    <dgm:cxn modelId="{2F21D7D4-6846-415C-B555-B097266AF5DF}" type="presParOf" srcId="{8EBAF147-1991-4D2E-BE17-B187A439D648}" destId="{040CC444-2923-4CCA-962C-5B1A6E6153C7}" srcOrd="8" destOrd="0" presId="urn:microsoft.com/office/officeart/2005/8/layout/vList3"/>
    <dgm:cxn modelId="{9539F056-EA38-40A9-877D-4BC6570C1685}" type="presParOf" srcId="{040CC444-2923-4CCA-962C-5B1A6E6153C7}" destId="{4AF981AF-EBC5-497D-B1A6-DC2E080E2C77}" srcOrd="0" destOrd="0" presId="urn:microsoft.com/office/officeart/2005/8/layout/vList3"/>
    <dgm:cxn modelId="{69E65FF1-079E-4F3F-AAE4-3A73B1F5E3F8}" type="presParOf" srcId="{040CC444-2923-4CCA-962C-5B1A6E6153C7}" destId="{9F43F3C6-056F-44C7-8EE1-4BF230A256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64199D2-1DB5-497C-86EF-2AE81262A32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7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3B56395-1AC5-49D6-974D-0D0A20DF2928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56BA01-F747-494A-B5E2-2C43B26EC947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96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0B8C020-360E-40A2-9FA0-7FEE892BF6FB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FAE1A0-4165-4FDF-B1B8-E6D01A2BD0FB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1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E0EF8-6D3F-4553-8879-97A7AB95CA6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C114111-DB42-4DC9-82F2-1C3B301BBF6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2B4E950-9F64-4EFF-A6DE-3ACF6FBA0F55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F76BD58-5A27-45E1-9424-8DAD0983ACC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9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AB497B-6768-4F4E-91CF-73E7142ECC41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75714C-C001-4639-8934-E38D47DB5F2E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B3053C-6C18-47FC-85F0-8A1B5F3AC04E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D42F4C6-0783-42CC-911C-7A78B182B1D6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8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9958E51-E0E1-4B2A-9994-D05DF82E07C0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05CC8DF-5CD3-48D4-9219-677A81B51AC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0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3677458-2891-456B-93EA-6FC8DF09FAB6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EB40D7D-9A20-4543-8A33-544854DBF62C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33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492153D-8C73-4D3A-B41B-3620B6D88DAC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A8B7AB8-4DDB-4EFC-A485-F6B424E5AED9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5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3183774-564D-45AC-89EC-55761AE0892F}" type="datetime1">
              <a:rPr lang="ru-RU" smtClean="0">
                <a:solidFill>
                  <a:srgbClr val="000000"/>
                </a:solidFill>
              </a:rPr>
              <a:pPr>
                <a:defRPr/>
              </a:pPr>
              <a:t>22.12.2020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505A5FA-3451-4B5E-B1F2-8C033FAC0714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 altLang="en-US">
              <a:solidFill>
                <a:srgbClr val="0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31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2A403D1-8240-4F45-8799-69BAAC6653B6}" type="datetime1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22.12.2020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4F6502-3A1A-4769-B452-FE69BA137E09}" type="slidenum">
              <a:rPr lang="ru-RU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ru-RU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1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26.w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9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1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4.bin"/><Relationship Id="rId2" Type="http://schemas.openxmlformats.org/officeDocument/2006/relationships/tags" Target="../tags/tag3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9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772958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</a:t>
            </a:r>
            <a:br>
              <a:rPr lang="ru-RU" dirty="0" smtClean="0"/>
            </a:br>
            <a:r>
              <a:rPr lang="ru-RU" sz="3100" dirty="0" smtClean="0"/>
              <a:t>Введение</a:t>
            </a:r>
            <a:br>
              <a:rPr lang="ru-RU" sz="3100" dirty="0" smtClean="0"/>
            </a:br>
            <a:r>
              <a:rPr lang="ru-RU" sz="3100" dirty="0" smtClean="0"/>
              <a:t>Задачи линейного программирования</a:t>
            </a:r>
            <a:endParaRPr lang="ru-RU" sz="31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068960"/>
            <a:ext cx="7406640" cy="1752600"/>
          </a:xfrm>
        </p:spPr>
        <p:txBody>
          <a:bodyPr/>
          <a:lstStyle/>
          <a:p>
            <a:r>
              <a:rPr lang="ru-RU" dirty="0" smtClean="0"/>
              <a:t>Домашова Д.В.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F50F0-A327-4013-BC5C-7143A53CC230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4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Классификация задач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6" y="1556792"/>
            <a:ext cx="8135106" cy="4752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141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99592"/>
          </a:xfrm>
        </p:spPr>
        <p:txBody>
          <a:bodyPr>
            <a:normAutofit/>
          </a:bodyPr>
          <a:lstStyle/>
          <a:p>
            <a:r>
              <a:rPr lang="ru-RU" sz="3200" dirty="0"/>
              <a:t>Задача </a:t>
            </a:r>
            <a:r>
              <a:rPr lang="ru-RU" sz="3200" dirty="0" smtClean="0"/>
              <a:t>об оптимальном плане производства продукции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5132" name="Picture 1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5279"/>
            <a:ext cx="7344816" cy="48854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5264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Задача о диете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(</a:t>
            </a:r>
            <a:r>
              <a:rPr lang="ru-RU" sz="3200" dirty="0"/>
              <a:t>исторически </a:t>
            </a:r>
            <a:r>
              <a:rPr lang="ru-RU" sz="3200" dirty="0" smtClean="0"/>
              <a:t>одна </a:t>
            </a:r>
            <a:r>
              <a:rPr lang="ru-RU" sz="3200" dirty="0"/>
              <a:t>из самых первых)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8102405" cy="42484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94" y="3343263"/>
            <a:ext cx="257211" cy="1714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394" y="3271815"/>
            <a:ext cx="257211" cy="3143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672" y="5301208"/>
            <a:ext cx="219106" cy="1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6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200" dirty="0" smtClean="0"/>
              <a:t>Линейное программирование</a:t>
            </a:r>
            <a:endParaRPr lang="ru-RU" sz="32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3" y="1556792"/>
            <a:ext cx="8386418" cy="47525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661248"/>
            <a:ext cx="428685" cy="3238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97" y="5972946"/>
            <a:ext cx="635743" cy="3222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4" y="6134059"/>
            <a:ext cx="82166" cy="13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/>
          <a:p>
            <a:r>
              <a:rPr lang="ru-RU" sz="3200" dirty="0" smtClean="0"/>
              <a:t>Линейное программирование</a:t>
            </a:r>
            <a:endParaRPr lang="ru-RU" sz="3200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628800"/>
            <a:ext cx="8444616" cy="40324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03159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35280" cy="811560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Геометрическая интерпретация решения двумерной задачи линейного программирования</a:t>
            </a:r>
            <a:endParaRPr lang="ru-RU" sz="2800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527033"/>
            <a:ext cx="7920880" cy="4794534"/>
          </a:xfrm>
          <a:prstGeom prst="rect">
            <a:avLst/>
          </a:prstGeom>
          <a:solidFill>
            <a:schemeClr val="bg2">
              <a:alpha val="63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32284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523528"/>
          </a:xfrm>
        </p:spPr>
        <p:txBody>
          <a:bodyPr/>
          <a:lstStyle/>
          <a:p>
            <a:r>
              <a:rPr lang="ru-RU" sz="2800" dirty="0">
                <a:solidFill>
                  <a:srgbClr val="000000"/>
                </a:solidFill>
              </a:rPr>
              <a:t>Геометрическая интерпретация</a:t>
            </a:r>
            <a:endParaRPr lang="ru-R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5"/>
          <a:stretch/>
        </p:blipFill>
        <p:spPr bwMode="auto">
          <a:xfrm>
            <a:off x="683568" y="764704"/>
            <a:ext cx="3996409" cy="2631661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140968"/>
            <a:ext cx="7085130" cy="345638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73477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31117" y="188640"/>
            <a:ext cx="8351838" cy="719137"/>
          </a:xfrm>
          <a:noFill/>
        </p:spPr>
        <p:txBody>
          <a:bodyPr/>
          <a:lstStyle/>
          <a:p>
            <a:pPr eaLnBrk="1" hangingPunct="1">
              <a:tabLst>
                <a:tab pos="8520113" algn="r"/>
              </a:tabLst>
            </a:pPr>
            <a:r>
              <a:rPr lang="ru-RU" sz="2800" dirty="0" smtClean="0"/>
              <a:t>Геометрическая интерпретация ЗЛП</a:t>
            </a:r>
          </a:p>
        </p:txBody>
      </p:sp>
      <p:grpSp>
        <p:nvGrpSpPr>
          <p:cNvPr id="2" name="Group 3"/>
          <p:cNvGrpSpPr>
            <a:grpSpLocks noChangeAspect="1"/>
          </p:cNvGrpSpPr>
          <p:nvPr/>
        </p:nvGrpSpPr>
        <p:grpSpPr bwMode="auto">
          <a:xfrm>
            <a:off x="1871663" y="2074863"/>
            <a:ext cx="3644900" cy="3700462"/>
            <a:chOff x="1209" y="1344"/>
            <a:chExt cx="1530" cy="1553"/>
          </a:xfrm>
        </p:grpSpPr>
        <p:grpSp>
          <p:nvGrpSpPr>
            <p:cNvPr id="43129" name="Group 4"/>
            <p:cNvGrpSpPr>
              <a:grpSpLocks noChangeAspect="1"/>
            </p:cNvGrpSpPr>
            <p:nvPr/>
          </p:nvGrpSpPr>
          <p:grpSpPr bwMode="auto">
            <a:xfrm>
              <a:off x="1241" y="1440"/>
              <a:ext cx="1441" cy="1440"/>
              <a:chOff x="2211" y="1134"/>
              <a:chExt cx="3600" cy="3600"/>
            </a:xfrm>
          </p:grpSpPr>
          <p:grpSp>
            <p:nvGrpSpPr>
              <p:cNvPr id="43132" name="Group 5"/>
              <p:cNvGrpSpPr>
                <a:grpSpLocks noChangeAspect="1"/>
              </p:cNvGrpSpPr>
              <p:nvPr/>
            </p:nvGrpSpPr>
            <p:grpSpPr bwMode="auto">
              <a:xfrm>
                <a:off x="2421" y="1134"/>
                <a:ext cx="180" cy="3600"/>
                <a:chOff x="6381" y="954"/>
                <a:chExt cx="145" cy="2160"/>
              </a:xfrm>
            </p:grpSpPr>
            <p:sp>
              <p:nvSpPr>
                <p:cNvPr id="43146" name="Line 6"/>
                <p:cNvSpPr>
                  <a:spLocks noChangeAspect="1" noChangeShapeType="1"/>
                </p:cNvSpPr>
                <p:nvPr/>
              </p:nvSpPr>
              <p:spPr bwMode="auto">
                <a:xfrm>
                  <a:off x="6456" y="954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43147" name="Group 7"/>
                <p:cNvGrpSpPr>
                  <a:grpSpLocks noChangeAspect="1"/>
                </p:cNvGrpSpPr>
                <p:nvPr/>
              </p:nvGrpSpPr>
              <p:grpSpPr bwMode="auto">
                <a:xfrm>
                  <a:off x="6381" y="1314"/>
                  <a:ext cx="145" cy="1621"/>
                  <a:chOff x="7281" y="1494"/>
                  <a:chExt cx="145" cy="1621"/>
                </a:xfrm>
              </p:grpSpPr>
              <p:sp>
                <p:nvSpPr>
                  <p:cNvPr id="43148" name="Line 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4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9" name="Line 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6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0" name="Line 1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8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1" name="Line 1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0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2" name="Line 1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2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3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3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4" name="Line 1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5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5" name="Line 1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7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6" name="Line 1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9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57" name="Line 1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31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43133" name="Group 18"/>
              <p:cNvGrpSpPr>
                <a:grpSpLocks noChangeAspect="1"/>
              </p:cNvGrpSpPr>
              <p:nvPr/>
            </p:nvGrpSpPr>
            <p:grpSpPr bwMode="auto">
              <a:xfrm rot="5400000">
                <a:off x="3921" y="2634"/>
                <a:ext cx="180" cy="3600"/>
                <a:chOff x="6381" y="954"/>
                <a:chExt cx="145" cy="2160"/>
              </a:xfrm>
            </p:grpSpPr>
            <p:sp>
              <p:nvSpPr>
                <p:cNvPr id="43134" name="Line 19"/>
                <p:cNvSpPr>
                  <a:spLocks noChangeAspect="1" noChangeShapeType="1"/>
                </p:cNvSpPr>
                <p:nvPr/>
              </p:nvSpPr>
              <p:spPr bwMode="auto">
                <a:xfrm>
                  <a:off x="6456" y="954"/>
                  <a:ext cx="0" cy="216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43135" name="Group 20"/>
                <p:cNvGrpSpPr>
                  <a:grpSpLocks noChangeAspect="1"/>
                </p:cNvGrpSpPr>
                <p:nvPr/>
              </p:nvGrpSpPr>
              <p:grpSpPr bwMode="auto">
                <a:xfrm>
                  <a:off x="6381" y="1314"/>
                  <a:ext cx="145" cy="1621"/>
                  <a:chOff x="7281" y="1494"/>
                  <a:chExt cx="145" cy="1621"/>
                </a:xfrm>
              </p:grpSpPr>
              <p:sp>
                <p:nvSpPr>
                  <p:cNvPr id="43136" name="Line 2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4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37" name="Line 22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6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38" name="Line 2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18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39" name="Line 2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0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0" name="Line 2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2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1" name="Line 26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39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2" name="Line 27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57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3" name="Line 2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75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4" name="Line 2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293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145" name="Line 3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7281" y="3114"/>
                    <a:ext cx="145" cy="1"/>
                  </a:xfrm>
                  <a:prstGeom prst="line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 type="non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43130" name="Rectangle 31"/>
            <p:cNvSpPr>
              <a:spLocks noChangeAspect="1" noChangeArrowheads="1"/>
            </p:cNvSpPr>
            <p:nvPr/>
          </p:nvSpPr>
          <p:spPr bwMode="auto">
            <a:xfrm>
              <a:off x="2566" y="2748"/>
              <a:ext cx="173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>
                  <a:latin typeface="Times New Roman" pitchFamily="18" charset="0"/>
                </a:rPr>
                <a:t>x</a:t>
              </a:r>
              <a:r>
                <a:rPr lang="ru-RU" sz="1400" baseline="-25000">
                  <a:latin typeface="Times New Roman" pitchFamily="18" charset="0"/>
                </a:rPr>
                <a:t>1</a:t>
              </a:r>
              <a:endParaRPr lang="ru-RU" sz="1400">
                <a:latin typeface="Times New Roman" pitchFamily="18" charset="0"/>
              </a:endParaRPr>
            </a:p>
          </p:txBody>
        </p:sp>
        <p:sp>
          <p:nvSpPr>
            <p:cNvPr id="43131" name="Rectangle 32"/>
            <p:cNvSpPr>
              <a:spLocks noChangeAspect="1" noChangeArrowheads="1"/>
            </p:cNvSpPr>
            <p:nvPr/>
          </p:nvSpPr>
          <p:spPr bwMode="auto">
            <a:xfrm>
              <a:off x="1209" y="1344"/>
              <a:ext cx="17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>
                  <a:latin typeface="Times New Roman" pitchFamily="18" charset="0"/>
                </a:rPr>
                <a:t>x</a:t>
              </a:r>
              <a:r>
                <a:rPr lang="ru-RU" sz="1400" baseline="-25000">
                  <a:latin typeface="Times New Roman" pitchFamily="18" charset="0"/>
                </a:rPr>
                <a:t>2</a:t>
              </a:r>
              <a:endParaRPr lang="ru-RU" sz="1400">
                <a:latin typeface="Times New Roman" pitchFamily="18" charset="0"/>
              </a:endParaRPr>
            </a:p>
          </p:txBody>
        </p:sp>
      </p:grpSp>
      <p:sp>
        <p:nvSpPr>
          <p:cNvPr id="216097" name="AutoShape 33"/>
          <p:cNvSpPr>
            <a:spLocks noChangeAspect="1"/>
          </p:cNvSpPr>
          <p:nvPr/>
        </p:nvSpPr>
        <p:spPr bwMode="auto">
          <a:xfrm>
            <a:off x="3024188" y="5818188"/>
            <a:ext cx="688975" cy="342900"/>
          </a:xfrm>
          <a:prstGeom prst="borderCallout2">
            <a:avLst>
              <a:gd name="adj1" fmla="val 55000"/>
              <a:gd name="adj2" fmla="val -16528"/>
              <a:gd name="adj3" fmla="val 55000"/>
              <a:gd name="adj4" fmla="val -34167"/>
              <a:gd name="adj5" fmla="val -109167"/>
              <a:gd name="adj6" fmla="val -51944"/>
            </a:avLst>
          </a:prstGeom>
          <a:noFill/>
          <a:ln w="9525">
            <a:solidFill>
              <a:srgbClr val="000000"/>
            </a:solidFill>
            <a:miter lim="800000"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700" tIns="12700" rIns="12700" bIns="12700"/>
          <a:lstStyle/>
          <a:p>
            <a:r>
              <a:rPr lang="ru-RU" sz="1600" i="1" dirty="0">
                <a:latin typeface="Times New Roman" pitchFamily="18" charset="0"/>
              </a:rPr>
              <a:t>x</a:t>
            </a:r>
            <a:r>
              <a:rPr lang="ru-RU" sz="1400" baseline="-25000" dirty="0">
                <a:latin typeface="Times New Roman" pitchFamily="18" charset="0"/>
              </a:rPr>
              <a:t>2</a:t>
            </a:r>
            <a:r>
              <a:rPr lang="ru-RU" sz="1600" dirty="0">
                <a:latin typeface="Times New Roman" pitchFamily="18" charset="0"/>
              </a:rPr>
              <a:t> </a:t>
            </a:r>
            <a:r>
              <a:rPr lang="ru-RU" sz="16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sz="1600" dirty="0">
                <a:latin typeface="Times New Roman" pitchFamily="18" charset="0"/>
              </a:rPr>
              <a:t> 0</a:t>
            </a:r>
          </a:p>
        </p:txBody>
      </p:sp>
      <p:sp>
        <p:nvSpPr>
          <p:cNvPr id="216098" name="AutoShape 34"/>
          <p:cNvSpPr>
            <a:spLocks noChangeAspect="1"/>
          </p:cNvSpPr>
          <p:nvPr/>
        </p:nvSpPr>
        <p:spPr bwMode="auto">
          <a:xfrm>
            <a:off x="1038225" y="5014913"/>
            <a:ext cx="687388" cy="342900"/>
          </a:xfrm>
          <a:prstGeom prst="borderCallout2">
            <a:avLst>
              <a:gd name="adj1" fmla="val 45000"/>
              <a:gd name="adj2" fmla="val 116528"/>
              <a:gd name="adj3" fmla="val 45000"/>
              <a:gd name="adj4" fmla="val 138333"/>
              <a:gd name="adj5" fmla="val 45000"/>
              <a:gd name="adj6" fmla="val 160556"/>
            </a:avLst>
          </a:prstGeom>
          <a:noFill/>
          <a:ln w="9525">
            <a:solidFill>
              <a:srgbClr val="000000"/>
            </a:solidFill>
            <a:miter lim="800000"/>
            <a:headEnd type="none" w="sm" len="lg"/>
            <a:tailEnd type="arrow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700" tIns="12700" rIns="12700" bIns="12700"/>
          <a:lstStyle/>
          <a:p>
            <a:r>
              <a:rPr lang="ru-RU" sz="1600" i="1" dirty="0">
                <a:latin typeface="Times New Roman" pitchFamily="18" charset="0"/>
              </a:rPr>
              <a:t>x</a:t>
            </a:r>
            <a:r>
              <a:rPr lang="ru-RU" sz="1400" baseline="-25000" dirty="0">
                <a:latin typeface="Times New Roman" pitchFamily="18" charset="0"/>
              </a:rPr>
              <a:t>1</a:t>
            </a:r>
            <a:r>
              <a:rPr lang="ru-RU" sz="1600" dirty="0">
                <a:latin typeface="Times New Roman" pitchFamily="18" charset="0"/>
              </a:rPr>
              <a:t> </a:t>
            </a:r>
            <a:r>
              <a:rPr lang="ru-RU" sz="1600" dirty="0"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sz="1600" dirty="0">
                <a:latin typeface="Times New Roman" pitchFamily="18" charset="0"/>
              </a:rPr>
              <a:t> 0</a:t>
            </a:r>
          </a:p>
        </p:txBody>
      </p:sp>
      <p:grpSp>
        <p:nvGrpSpPr>
          <p:cNvPr id="8" name="Group 35"/>
          <p:cNvGrpSpPr>
            <a:grpSpLocks noChangeAspect="1"/>
          </p:cNvGrpSpPr>
          <p:nvPr/>
        </p:nvGrpSpPr>
        <p:grpSpPr bwMode="auto">
          <a:xfrm>
            <a:off x="2227263" y="4878388"/>
            <a:ext cx="1425575" cy="571500"/>
            <a:chOff x="1353" y="2516"/>
            <a:chExt cx="598" cy="24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3127" name="Freeform 36"/>
            <p:cNvSpPr>
              <a:spLocks noChangeAspect="1"/>
            </p:cNvSpPr>
            <p:nvPr/>
          </p:nvSpPr>
          <p:spPr bwMode="auto">
            <a:xfrm>
              <a:off x="1353" y="2516"/>
              <a:ext cx="598" cy="240"/>
            </a:xfrm>
            <a:custGeom>
              <a:avLst/>
              <a:gdLst>
                <a:gd name="T0" fmla="*/ 0 w 1494"/>
                <a:gd name="T1" fmla="*/ 0 h 600"/>
                <a:gd name="T2" fmla="*/ 6 w 1494"/>
                <a:gd name="T3" fmla="*/ 240 h 600"/>
                <a:gd name="T4" fmla="*/ 598 w 1494"/>
                <a:gd name="T5" fmla="*/ 240 h 600"/>
                <a:gd name="T6" fmla="*/ 564 w 1494"/>
                <a:gd name="T7" fmla="*/ 144 h 600"/>
                <a:gd name="T8" fmla="*/ 0 w 1494"/>
                <a:gd name="T9" fmla="*/ 0 h 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4"/>
                <a:gd name="T16" fmla="*/ 0 h 600"/>
                <a:gd name="T17" fmla="*/ 1494 w 1494"/>
                <a:gd name="T18" fmla="*/ 600 h 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4" h="600">
                  <a:moveTo>
                    <a:pt x="0" y="0"/>
                  </a:moveTo>
                  <a:lnTo>
                    <a:pt x="15" y="600"/>
                  </a:lnTo>
                  <a:lnTo>
                    <a:pt x="1494" y="600"/>
                  </a:lnTo>
                  <a:lnTo>
                    <a:pt x="1410" y="36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3128" name="Rectangle 37"/>
            <p:cNvSpPr>
              <a:spLocks noChangeAspect="1" noChangeArrowheads="1"/>
            </p:cNvSpPr>
            <p:nvPr/>
          </p:nvSpPr>
          <p:spPr bwMode="auto">
            <a:xfrm>
              <a:off x="1419" y="2580"/>
              <a:ext cx="150" cy="14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l"/>
              <a:r>
                <a:rPr lang="ru-RU" i="1">
                  <a:latin typeface="Times New Roman" pitchFamily="18" charset="0"/>
                </a:rPr>
                <a:t>D</a:t>
              </a:r>
              <a:endParaRPr lang="ru-RU">
                <a:latin typeface="Times New Roman" pitchFamily="18" charset="0"/>
              </a:endParaRP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195513" y="2565400"/>
            <a:ext cx="3178175" cy="3325813"/>
            <a:chOff x="1814" y="1653"/>
            <a:chExt cx="2002" cy="2095"/>
          </a:xfrm>
        </p:grpSpPr>
        <p:sp>
          <p:nvSpPr>
            <p:cNvPr id="43073" name="AutoShape 39"/>
            <p:cNvSpPr>
              <a:spLocks noChangeAspect="1"/>
            </p:cNvSpPr>
            <p:nvPr/>
          </p:nvSpPr>
          <p:spPr bwMode="auto">
            <a:xfrm>
              <a:off x="2699" y="2568"/>
              <a:ext cx="1117" cy="227"/>
            </a:xfrm>
            <a:prstGeom prst="borderCallout2">
              <a:avLst>
                <a:gd name="adj1" fmla="val 34801"/>
                <a:gd name="adj2" fmla="val -4296"/>
                <a:gd name="adj3" fmla="val 34801"/>
                <a:gd name="adj4" fmla="val -17634"/>
                <a:gd name="adj5" fmla="val 107491"/>
                <a:gd name="adj6" fmla="val -24889"/>
              </a:avLst>
            </a:prstGeom>
            <a:noFill/>
            <a:ln w="9525">
              <a:solidFill>
                <a:srgbClr val="000000"/>
              </a:solidFill>
              <a:miter lim="800000"/>
              <a:headEnd type="none" w="sm" len="lg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r>
                <a:rPr lang="ru-RU" sz="1600" dirty="0">
                  <a:latin typeface="Times New Roman" pitchFamily="18" charset="0"/>
                </a:rPr>
                <a:t>7</a:t>
              </a:r>
              <a:r>
                <a:rPr lang="ru-RU" sz="1600" i="1" dirty="0">
                  <a:latin typeface="Times New Roman" pitchFamily="18" charset="0"/>
                </a:rPr>
                <a:t>x</a:t>
              </a:r>
              <a:r>
                <a:rPr lang="ru-RU" sz="1400" baseline="-25000" dirty="0">
                  <a:latin typeface="Times New Roman" pitchFamily="18" charset="0"/>
                </a:rPr>
                <a:t>1</a:t>
              </a:r>
              <a:r>
                <a:rPr lang="ru-RU" sz="1600" dirty="0">
                  <a:latin typeface="Times New Roman" pitchFamily="18" charset="0"/>
                </a:rPr>
                <a:t> + 5</a:t>
              </a:r>
              <a:r>
                <a:rPr lang="ru-RU" sz="1600" i="1" dirty="0">
                  <a:latin typeface="Times New Roman" pitchFamily="18" charset="0"/>
                </a:rPr>
                <a:t>x</a:t>
              </a:r>
              <a:r>
                <a:rPr lang="ru-RU" sz="1400" baseline="-25000" dirty="0">
                  <a:latin typeface="Times New Roman" pitchFamily="18" charset="0"/>
                </a:rPr>
                <a:t>2</a:t>
              </a:r>
              <a:r>
                <a:rPr lang="ru-RU" sz="1600" dirty="0">
                  <a:latin typeface="Times New Roman" pitchFamily="18" charset="0"/>
                </a:rPr>
                <a:t> </a:t>
              </a:r>
              <a:r>
                <a:rPr lang="ru-RU" sz="1600" dirty="0">
                  <a:latin typeface="Times New Roman" pitchFamily="18" charset="0"/>
                  <a:sym typeface="Symbol" pitchFamily="18" charset="2"/>
                </a:rPr>
                <a:t></a:t>
              </a:r>
              <a:r>
                <a:rPr lang="ru-RU" sz="1600" dirty="0">
                  <a:latin typeface="Times New Roman" pitchFamily="18" charset="0"/>
                </a:rPr>
                <a:t> 35</a:t>
              </a:r>
            </a:p>
          </p:txBody>
        </p:sp>
        <p:grpSp>
          <p:nvGrpSpPr>
            <p:cNvPr id="43074" name="Group 40"/>
            <p:cNvGrpSpPr>
              <a:grpSpLocks noChangeAspect="1"/>
            </p:cNvGrpSpPr>
            <p:nvPr/>
          </p:nvGrpSpPr>
          <p:grpSpPr bwMode="auto">
            <a:xfrm>
              <a:off x="1814" y="1653"/>
              <a:ext cx="1079" cy="2095"/>
              <a:chOff x="8406" y="2034"/>
              <a:chExt cx="1800" cy="3495"/>
            </a:xfrm>
          </p:grpSpPr>
          <p:sp>
            <p:nvSpPr>
              <p:cNvPr id="43075" name="Freeform 41"/>
              <p:cNvSpPr>
                <a:spLocks noChangeAspect="1"/>
              </p:cNvSpPr>
              <p:nvPr/>
            </p:nvSpPr>
            <p:spPr bwMode="auto">
              <a:xfrm>
                <a:off x="8406" y="2034"/>
                <a:ext cx="1800" cy="3495"/>
              </a:xfrm>
              <a:custGeom>
                <a:avLst/>
                <a:gdLst>
                  <a:gd name="T0" fmla="*/ 0 w 1800"/>
                  <a:gd name="T1" fmla="*/ 0 h 3495"/>
                  <a:gd name="T2" fmla="*/ 1800 w 1800"/>
                  <a:gd name="T3" fmla="*/ 3495 h 3495"/>
                  <a:gd name="T4" fmla="*/ 0 60000 65536"/>
                  <a:gd name="T5" fmla="*/ 0 60000 65536"/>
                  <a:gd name="T6" fmla="*/ 0 w 1800"/>
                  <a:gd name="T7" fmla="*/ 0 h 3495"/>
                  <a:gd name="T8" fmla="*/ 1800 w 1800"/>
                  <a:gd name="T9" fmla="*/ 3495 h 34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00" h="3495">
                    <a:moveTo>
                      <a:pt x="0" y="0"/>
                    </a:moveTo>
                    <a:lnTo>
                      <a:pt x="1800" y="3495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43076" name="Group 42"/>
              <p:cNvGrpSpPr>
                <a:grpSpLocks noChangeAspect="1"/>
              </p:cNvGrpSpPr>
              <p:nvPr/>
            </p:nvGrpSpPr>
            <p:grpSpPr bwMode="auto">
              <a:xfrm rot="2932953">
                <a:off x="7656" y="3399"/>
                <a:ext cx="3285" cy="885"/>
                <a:chOff x="7116" y="5469"/>
                <a:chExt cx="3285" cy="885"/>
              </a:xfrm>
            </p:grpSpPr>
            <p:grpSp>
              <p:nvGrpSpPr>
                <p:cNvPr id="43077" name="Group 43"/>
                <p:cNvGrpSpPr>
                  <a:grpSpLocks noChangeAspect="1"/>
                </p:cNvGrpSpPr>
                <p:nvPr/>
              </p:nvGrpSpPr>
              <p:grpSpPr bwMode="auto">
                <a:xfrm>
                  <a:off x="7116" y="546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103" name="Group 4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22" name="Freeform 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3" name="Freeform 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4" name="Freeform 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5" name="Freeform 4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6" name="Freeform 4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104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17" name="Freeform 5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8" name="Freeform 5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9" name="Freeform 5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0" name="Freeform 5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21" name="Freeform 5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105" name="Group 5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12" name="Freeform 5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3" name="Freeform 5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4" name="Freeform 5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5" name="Freeform 6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6" name="Freeform 6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106" name="Group 6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107" name="Freeform 6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08" name="Freeform 6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09" name="Freeform 6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0" name="Freeform 6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11" name="Freeform 6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43078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8797" y="588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79" name="Group 6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98" name="Freeform 7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9" name="Freeform 7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00" name="Freeform 7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01" name="Freeform 7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102" name="Freeform 7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80" name="Group 7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93" name="Freeform 7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4" name="Freeform 7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5" name="Freeform 7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6" name="Freeform 7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7" name="Freeform 8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81" name="Group 8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88" name="Freeform 8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89" name="Freeform 8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0" name="Freeform 8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1" name="Freeform 8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92" name="Freeform 8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82" name="Group 8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83" name="Freeform 8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84" name="Freeform 8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85" name="Freeform 9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86" name="Freeform 9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87" name="Freeform 9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</p:grpSp>
      <p:grpSp>
        <p:nvGrpSpPr>
          <p:cNvPr id="22" name="Group 93"/>
          <p:cNvGrpSpPr>
            <a:grpSpLocks/>
          </p:cNvGrpSpPr>
          <p:nvPr/>
        </p:nvGrpSpPr>
        <p:grpSpPr bwMode="auto">
          <a:xfrm>
            <a:off x="701292" y="4488769"/>
            <a:ext cx="4322763" cy="1135062"/>
            <a:chOff x="799" y="2838"/>
            <a:chExt cx="2723" cy="715"/>
          </a:xfrm>
        </p:grpSpPr>
        <p:grpSp>
          <p:nvGrpSpPr>
            <p:cNvPr id="43020" name="Group 95"/>
            <p:cNvGrpSpPr>
              <a:grpSpLocks noChangeAspect="1"/>
            </p:cNvGrpSpPr>
            <p:nvPr/>
          </p:nvGrpSpPr>
          <p:grpSpPr bwMode="auto">
            <a:xfrm>
              <a:off x="1466" y="3014"/>
              <a:ext cx="2056" cy="539"/>
              <a:chOff x="4401" y="4509"/>
              <a:chExt cx="3429" cy="900"/>
            </a:xfrm>
          </p:grpSpPr>
          <p:sp>
            <p:nvSpPr>
              <p:cNvPr id="43021" name="Freeform 96"/>
              <p:cNvSpPr>
                <a:spLocks noChangeAspect="1"/>
              </p:cNvSpPr>
              <p:nvPr/>
            </p:nvSpPr>
            <p:spPr bwMode="auto">
              <a:xfrm>
                <a:off x="4401" y="4509"/>
                <a:ext cx="3429" cy="861"/>
              </a:xfrm>
              <a:custGeom>
                <a:avLst/>
                <a:gdLst>
                  <a:gd name="T0" fmla="*/ 0 w 3429"/>
                  <a:gd name="T1" fmla="*/ 0 h 861"/>
                  <a:gd name="T2" fmla="*/ 3429 w 3429"/>
                  <a:gd name="T3" fmla="*/ 861 h 861"/>
                  <a:gd name="T4" fmla="*/ 0 60000 65536"/>
                  <a:gd name="T5" fmla="*/ 0 60000 65536"/>
                  <a:gd name="T6" fmla="*/ 0 w 3429"/>
                  <a:gd name="T7" fmla="*/ 0 h 861"/>
                  <a:gd name="T8" fmla="*/ 3429 w 3429"/>
                  <a:gd name="T9" fmla="*/ 861 h 86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9" h="861">
                    <a:moveTo>
                      <a:pt x="0" y="0"/>
                    </a:moveTo>
                    <a:lnTo>
                      <a:pt x="3429" y="861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43022" name="Group 97"/>
              <p:cNvGrpSpPr>
                <a:grpSpLocks noChangeAspect="1"/>
              </p:cNvGrpSpPr>
              <p:nvPr/>
            </p:nvGrpSpPr>
            <p:grpSpPr bwMode="auto">
              <a:xfrm>
                <a:off x="4416" y="4524"/>
                <a:ext cx="3285" cy="885"/>
                <a:chOff x="7116" y="5469"/>
                <a:chExt cx="3285" cy="885"/>
              </a:xfrm>
            </p:grpSpPr>
            <p:grpSp>
              <p:nvGrpSpPr>
                <p:cNvPr id="43023" name="Group 98"/>
                <p:cNvGrpSpPr>
                  <a:grpSpLocks noChangeAspect="1"/>
                </p:cNvGrpSpPr>
                <p:nvPr/>
              </p:nvGrpSpPr>
              <p:grpSpPr bwMode="auto">
                <a:xfrm>
                  <a:off x="7116" y="546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49" name="Group 9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68" name="Freeform 10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9" name="Freeform 10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70" name="Freeform 10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71" name="Freeform 10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72" name="Freeform 10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50" name="Group 10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63" name="Freeform 10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4" name="Freeform 10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5" name="Freeform 10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6" name="Freeform 10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7" name="Freeform 11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51" name="Group 111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58" name="Freeform 11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59" name="Freeform 11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0" name="Freeform 11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1" name="Freeform 11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62" name="Freeform 11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52" name="Group 117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53" name="Freeform 11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54" name="Freeform 11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55" name="Freeform 12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56" name="Freeform 12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57" name="Freeform 12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43024" name="Group 123"/>
                <p:cNvGrpSpPr>
                  <a:grpSpLocks noChangeAspect="1"/>
                </p:cNvGrpSpPr>
                <p:nvPr/>
              </p:nvGrpSpPr>
              <p:grpSpPr bwMode="auto">
                <a:xfrm>
                  <a:off x="8797" y="5889"/>
                  <a:ext cx="1604" cy="465"/>
                  <a:chOff x="7776" y="4464"/>
                  <a:chExt cx="3360" cy="975"/>
                </a:xfrm>
              </p:grpSpPr>
              <p:grpSp>
                <p:nvGrpSpPr>
                  <p:cNvPr id="43025" name="Group 12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7776" y="446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44" name="Freeform 12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5" name="Freeform 12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6" name="Freeform 12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7" name="Freeform 12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8" name="Freeform 12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26" name="Group 13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8661" y="468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39" name="Freeform 13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0" name="Freeform 132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1" name="Freeform 13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2" name="Freeform 13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43" name="Freeform 13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27" name="Group 136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546" y="4914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34" name="Freeform 13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5" name="Freeform 138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6" name="Freeform 139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7" name="Freeform 140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8" name="Freeform 141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43028" name="Group 142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0416" y="5139"/>
                    <a:ext cx="720" cy="300"/>
                    <a:chOff x="7821" y="4464"/>
                    <a:chExt cx="720" cy="300"/>
                  </a:xfrm>
                </p:grpSpPr>
                <p:sp>
                  <p:nvSpPr>
                    <p:cNvPr id="43029" name="Freeform 143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181" y="455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0" name="Freeform 144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46" y="459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1" name="Freeform 145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1" y="464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2" name="Freeform 146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001" y="4509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033" name="Freeform 147"/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7821" y="4464"/>
                      <a:ext cx="30" cy="120"/>
                    </a:xfrm>
                    <a:custGeom>
                      <a:avLst/>
                      <a:gdLst>
                        <a:gd name="T0" fmla="*/ 30 w 30"/>
                        <a:gd name="T1" fmla="*/ 0 h 120"/>
                        <a:gd name="T2" fmla="*/ 0 w 30"/>
                        <a:gd name="T3" fmla="*/ 120 h 120"/>
                        <a:gd name="T4" fmla="*/ 0 60000 65536"/>
                        <a:gd name="T5" fmla="*/ 0 60000 65536"/>
                        <a:gd name="T6" fmla="*/ 0 w 30"/>
                        <a:gd name="T7" fmla="*/ 0 h 120"/>
                        <a:gd name="T8" fmla="*/ 30 w 30"/>
                        <a:gd name="T9" fmla="*/ 120 h 120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30" h="120">
                          <a:moveTo>
                            <a:pt x="30" y="0"/>
                          </a:moveTo>
                          <a:lnTo>
                            <a:pt x="0" y="12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sp>
          <p:nvSpPr>
            <p:cNvPr id="150" name="AutoShape 94"/>
            <p:cNvSpPr>
              <a:spLocks noChangeAspect="1"/>
            </p:cNvSpPr>
            <p:nvPr/>
          </p:nvSpPr>
          <p:spPr bwMode="auto">
            <a:xfrm>
              <a:off x="799" y="2838"/>
              <a:ext cx="1108" cy="216"/>
            </a:xfrm>
            <a:prstGeom prst="borderCallout2">
              <a:avLst>
                <a:gd name="adj1" fmla="val 45000"/>
                <a:gd name="adj2" fmla="val 106454"/>
                <a:gd name="adj3" fmla="val 45000"/>
                <a:gd name="adj4" fmla="val 115347"/>
                <a:gd name="adj5" fmla="val 184167"/>
                <a:gd name="adj6" fmla="val 121366"/>
              </a:avLst>
            </a:prstGeom>
            <a:noFill/>
            <a:ln w="9525">
              <a:solidFill>
                <a:srgbClr val="000000"/>
              </a:solidFill>
              <a:miter lim="800000"/>
              <a:headEnd type="none" w="sm" len="lg"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2700" tIns="12700" rIns="12700" bIns="12700"/>
            <a:lstStyle/>
            <a:p>
              <a:r>
                <a:rPr lang="ru-RU" sz="1600" i="1" dirty="0">
                  <a:latin typeface="Times New Roman" pitchFamily="18" charset="0"/>
                </a:rPr>
                <a:t>x</a:t>
              </a:r>
              <a:r>
                <a:rPr lang="ru-RU" sz="1400" baseline="-25000" dirty="0">
                  <a:latin typeface="Times New Roman" pitchFamily="18" charset="0"/>
                </a:rPr>
                <a:t>1</a:t>
              </a:r>
              <a:r>
                <a:rPr lang="ru-RU" sz="1600" dirty="0">
                  <a:latin typeface="Times New Roman" pitchFamily="18" charset="0"/>
                </a:rPr>
                <a:t> + 2</a:t>
              </a:r>
              <a:r>
                <a:rPr lang="ru-RU" sz="1600" i="1" dirty="0">
                  <a:latin typeface="Times New Roman" pitchFamily="18" charset="0"/>
                </a:rPr>
                <a:t>x</a:t>
              </a:r>
              <a:r>
                <a:rPr lang="ru-RU" sz="1400" baseline="-25000" dirty="0">
                  <a:latin typeface="Times New Roman" pitchFamily="18" charset="0"/>
                </a:rPr>
                <a:t>2</a:t>
              </a:r>
              <a:r>
                <a:rPr lang="ru-RU" sz="1600" dirty="0">
                  <a:latin typeface="Times New Roman" pitchFamily="18" charset="0"/>
                  <a:sym typeface="Symbol" pitchFamily="18" charset="2"/>
                </a:rPr>
                <a:t></a:t>
              </a:r>
              <a:r>
                <a:rPr lang="ru-RU" sz="1600" dirty="0">
                  <a:latin typeface="Times New Roman" pitchFamily="18" charset="0"/>
                </a:rPr>
                <a:t> 8</a:t>
              </a:r>
            </a:p>
          </p:txBody>
        </p:sp>
      </p:grpSp>
      <p:sp>
        <p:nvSpPr>
          <p:cNvPr id="43018" name="AutoShape 15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459788" y="6381750"/>
            <a:ext cx="465137" cy="279400"/>
          </a:xfrm>
          <a:prstGeom prst="curvedUpArrow">
            <a:avLst>
              <a:gd name="adj1" fmla="val 33295"/>
              <a:gd name="adj2" fmla="val 66591"/>
              <a:gd name="adj3" fmla="val 33333"/>
            </a:avLst>
          </a:prstGeom>
          <a:solidFill>
            <a:srgbClr val="333399">
              <a:alpha val="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02855" y="2396123"/>
            <a:ext cx="11830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1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</a:rPr>
              <a:t> + 2</a:t>
            </a:r>
            <a:r>
              <a:rPr lang="ru-RU" sz="16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ru-RU" sz="1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sz="1600" dirty="0">
                <a:solidFill>
                  <a:srgbClr val="000000"/>
                </a:solidFill>
                <a:latin typeface="Times New Roman" pitchFamily="18" charset="0"/>
              </a:rPr>
              <a:t> 8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1878" y="1892101"/>
            <a:ext cx="1476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itchFamily="18" charset="0"/>
              </a:rPr>
              <a:t>7</a:t>
            </a:r>
            <a:r>
              <a:rPr lang="ru-RU" i="1" dirty="0" smtClean="0">
                <a:latin typeface="Times New Roman" pitchFamily="18" charset="0"/>
              </a:rPr>
              <a:t>x</a:t>
            </a:r>
            <a:r>
              <a:rPr lang="ru-RU" sz="1600" baseline="-25000" dirty="0" smtClean="0">
                <a:latin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</a:rPr>
              <a:t> + 5</a:t>
            </a:r>
            <a:r>
              <a:rPr lang="ru-RU" i="1" dirty="0" smtClean="0">
                <a:latin typeface="Times New Roman" pitchFamily="18" charset="0"/>
              </a:rPr>
              <a:t>x</a:t>
            </a:r>
            <a:r>
              <a:rPr lang="ru-RU" sz="1600" baseline="-25000" dirty="0" smtClean="0">
                <a:latin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sym typeface="Symbol" pitchFamily="18" charset="2"/>
              </a:rPr>
              <a:t></a:t>
            </a:r>
            <a:r>
              <a:rPr lang="ru-RU" dirty="0" smtClean="0">
                <a:latin typeface="Times New Roman" pitchFamily="18" charset="0"/>
              </a:rPr>
              <a:t> 35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417704" y="2889329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itchFamily="18" charset="0"/>
              </a:rPr>
              <a:t>x</a:t>
            </a:r>
            <a:r>
              <a:rPr lang="ru-RU" sz="1600" baseline="-25000" dirty="0" smtClean="0">
                <a:latin typeface="Times New Roman" pitchFamily="18" charset="0"/>
              </a:rPr>
              <a:t>1</a:t>
            </a:r>
            <a:r>
              <a:rPr lang="ru-RU" dirty="0" smtClean="0">
                <a:latin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Times New Roman" pitchFamily="18" charset="0"/>
              </a:rPr>
              <a:t> 0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63135" y="291237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itchFamily="18" charset="0"/>
              </a:rPr>
              <a:t>x</a:t>
            </a:r>
            <a:r>
              <a:rPr lang="ru-RU" sz="1600" baseline="-25000" dirty="0" smtClean="0">
                <a:latin typeface="Times New Roman" pitchFamily="18" charset="0"/>
              </a:rPr>
              <a:t>2</a:t>
            </a:r>
            <a:r>
              <a:rPr lang="ru-RU" dirty="0" smtClean="0">
                <a:latin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ru-RU" dirty="0" smtClean="0">
                <a:latin typeface="Times New Roman" pitchFamily="18" charset="0"/>
              </a:rPr>
              <a:t> 0</a:t>
            </a:r>
            <a:endParaRPr lang="ru-RU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5282537" y="1386136"/>
                <a:ext cx="33885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Times New Roman" pitchFamily="18" charset="0"/>
                  </a:rPr>
                  <a:t>f</a:t>
                </a:r>
                <a:r>
                  <a:rPr lang="en-US" dirty="0" smtClean="0">
                    <a:latin typeface="Times New Roman" pitchFamily="18" charset="0"/>
                  </a:rPr>
                  <a:t>(</a:t>
                </a:r>
                <a:r>
                  <a:rPr lang="ru-RU" i="1" dirty="0" smtClean="0">
                    <a:latin typeface="Times New Roman" pitchFamily="18" charset="0"/>
                  </a:rPr>
                  <a:t>x</a:t>
                </a:r>
                <a:r>
                  <a:rPr lang="ru-RU" sz="1600" baseline="-25000" dirty="0" smtClean="0">
                    <a:latin typeface="Times New Roman" pitchFamily="18" charset="0"/>
                  </a:rPr>
                  <a:t>1</a:t>
                </a:r>
                <a:r>
                  <a:rPr lang="en-US" sz="1600" baseline="-25000" dirty="0" smtClean="0">
                    <a:latin typeface="Times New Roman" pitchFamily="18" charset="0"/>
                  </a:rPr>
                  <a:t>, </a:t>
                </a:r>
                <a:r>
                  <a:rPr lang="ru-RU" i="1" dirty="0" smtClean="0">
                    <a:latin typeface="Times New Roman" pitchFamily="18" charset="0"/>
                  </a:rPr>
                  <a:t>x</a:t>
                </a:r>
                <a:r>
                  <a:rPr lang="ru-RU" sz="1600" baseline="-25000" dirty="0" smtClean="0">
                    <a:latin typeface="Times New Roman" pitchFamily="18" charset="0"/>
                  </a:rPr>
                  <a:t>2</a:t>
                </a:r>
                <a:r>
                  <a:rPr lang="en-US" dirty="0" smtClean="0">
                    <a:latin typeface="Times New Roman" pitchFamily="18" charset="0"/>
                  </a:rPr>
                  <a:t>) = 4</a:t>
                </a:r>
                <a:r>
                  <a:rPr lang="ru-RU" i="1" dirty="0" smtClean="0">
                    <a:latin typeface="Times New Roman" pitchFamily="18" charset="0"/>
                  </a:rPr>
                  <a:t>x</a:t>
                </a:r>
                <a:r>
                  <a:rPr lang="ru-RU" sz="1600" baseline="-25000" dirty="0" smtClean="0">
                    <a:latin typeface="Times New Roman" pitchFamily="18" charset="0"/>
                  </a:rPr>
                  <a:t>1</a:t>
                </a:r>
                <a:r>
                  <a:rPr lang="ru-RU" dirty="0" smtClean="0">
                    <a:latin typeface="Times New Roman" pitchFamily="18" charset="0"/>
                  </a:rPr>
                  <a:t> + 5</a:t>
                </a:r>
                <a:r>
                  <a:rPr lang="ru-RU" i="1" dirty="0" smtClean="0">
                    <a:latin typeface="Times New Roman" pitchFamily="18" charset="0"/>
                  </a:rPr>
                  <a:t>x</a:t>
                </a:r>
                <a:r>
                  <a:rPr lang="ru-RU" sz="1600" baseline="-25000" dirty="0" smtClean="0">
                    <a:latin typeface="Times New Roman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𝑚𝑎𝑥</m:t>
                    </m:r>
                  </m:oMath>
                </a14:m>
                <a:r>
                  <a:rPr lang="en-US" sz="1600" baseline="-25000" dirty="0" smtClean="0">
                    <a:latin typeface="Times New Roman" pitchFamily="18" charset="0"/>
                  </a:rPr>
                  <a:t>   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37" y="1386136"/>
                <a:ext cx="338851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22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54718359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97" grpId="0" animBg="1"/>
      <p:bldP spid="21609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727200" y="1989138"/>
            <a:ext cx="5688013" cy="3662362"/>
            <a:chOff x="1247" y="1480"/>
            <a:chExt cx="3583" cy="2307"/>
          </a:xfrm>
        </p:grpSpPr>
        <p:sp>
          <p:nvSpPr>
            <p:cNvPr id="5141" name="Freeform 3"/>
            <p:cNvSpPr>
              <a:spLocks noChangeAspect="1"/>
            </p:cNvSpPr>
            <p:nvPr/>
          </p:nvSpPr>
          <p:spPr bwMode="auto">
            <a:xfrm>
              <a:off x="1554" y="2432"/>
              <a:ext cx="2702" cy="1080"/>
            </a:xfrm>
            <a:custGeom>
              <a:avLst/>
              <a:gdLst>
                <a:gd name="T0" fmla="*/ 14 w 2702"/>
                <a:gd name="T1" fmla="*/ 0 h 1080"/>
                <a:gd name="T2" fmla="*/ 0 w 2702"/>
                <a:gd name="T3" fmla="*/ 1068 h 1080"/>
                <a:gd name="T4" fmla="*/ 2702 w 2702"/>
                <a:gd name="T5" fmla="*/ 1080 h 1080"/>
                <a:gd name="T6" fmla="*/ 2473 w 2702"/>
                <a:gd name="T7" fmla="*/ 703 h 1080"/>
                <a:gd name="T8" fmla="*/ 14 w 2702"/>
                <a:gd name="T9" fmla="*/ 0 h 10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02"/>
                <a:gd name="T16" fmla="*/ 0 h 1080"/>
                <a:gd name="T17" fmla="*/ 2702 w 2702"/>
                <a:gd name="T18" fmla="*/ 1080 h 10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02" h="1080">
                  <a:moveTo>
                    <a:pt x="14" y="0"/>
                  </a:moveTo>
                  <a:lnTo>
                    <a:pt x="0" y="1068"/>
                  </a:lnTo>
                  <a:lnTo>
                    <a:pt x="2702" y="1080"/>
                  </a:lnTo>
                  <a:lnTo>
                    <a:pt x="2473" y="70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5400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5142" name="Group 4"/>
            <p:cNvGrpSpPr>
              <a:grpSpLocks/>
            </p:cNvGrpSpPr>
            <p:nvPr/>
          </p:nvGrpSpPr>
          <p:grpSpPr bwMode="auto">
            <a:xfrm>
              <a:off x="1247" y="1480"/>
              <a:ext cx="3583" cy="2307"/>
              <a:chOff x="1746" y="1616"/>
              <a:chExt cx="3583" cy="2307"/>
            </a:xfrm>
          </p:grpSpPr>
          <p:sp>
            <p:nvSpPr>
              <p:cNvPr id="5144" name="Rectangle 5"/>
              <p:cNvSpPr>
                <a:spLocks noChangeAspect="1" noChangeArrowheads="1"/>
              </p:cNvSpPr>
              <p:nvPr/>
            </p:nvSpPr>
            <p:spPr bwMode="auto">
              <a:xfrm>
                <a:off x="5012" y="3702"/>
                <a:ext cx="317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r>
                  <a:rPr lang="ru-RU" i="1">
                    <a:latin typeface="Times New Roman" pitchFamily="18" charset="0"/>
                  </a:rPr>
                  <a:t>x</a:t>
                </a:r>
                <a:r>
                  <a:rPr lang="ru-RU" sz="1600" baseline="-25000">
                    <a:latin typeface="Times New Roman" pitchFamily="18" charset="0"/>
                  </a:rPr>
                  <a:t>1</a:t>
                </a:r>
                <a:endParaRPr lang="ru-RU" sz="1600">
                  <a:latin typeface="Times New Roman" pitchFamily="18" charset="0"/>
                </a:endParaRPr>
              </a:p>
            </p:txBody>
          </p:sp>
          <p:grpSp>
            <p:nvGrpSpPr>
              <p:cNvPr id="5145" name="Group 6"/>
              <p:cNvGrpSpPr>
                <a:grpSpLocks/>
              </p:cNvGrpSpPr>
              <p:nvPr/>
            </p:nvGrpSpPr>
            <p:grpSpPr bwMode="auto">
              <a:xfrm>
                <a:off x="1973" y="1616"/>
                <a:ext cx="3324" cy="2106"/>
                <a:chOff x="1966" y="1729"/>
                <a:chExt cx="3324" cy="2106"/>
              </a:xfrm>
            </p:grpSpPr>
            <p:grpSp>
              <p:nvGrpSpPr>
                <p:cNvPr id="5147" name="Group 7"/>
                <p:cNvGrpSpPr>
                  <a:grpSpLocks noChangeAspect="1"/>
                </p:cNvGrpSpPr>
                <p:nvPr/>
              </p:nvGrpSpPr>
              <p:grpSpPr bwMode="auto">
                <a:xfrm>
                  <a:off x="1966" y="1729"/>
                  <a:ext cx="162" cy="2025"/>
                  <a:chOff x="2331" y="7254"/>
                  <a:chExt cx="180" cy="2250"/>
                </a:xfrm>
              </p:grpSpPr>
              <p:sp>
                <p:nvSpPr>
                  <p:cNvPr id="5156" name="Line 8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421" y="7254"/>
                    <a:ext cx="3" cy="225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5157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331" y="8304"/>
                    <a:ext cx="180" cy="602"/>
                    <a:chOff x="2331" y="8304"/>
                    <a:chExt cx="180" cy="602"/>
                  </a:xfrm>
                </p:grpSpPr>
                <p:sp>
                  <p:nvSpPr>
                    <p:cNvPr id="5158" name="Line 1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331" y="830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59" name="Line 11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331" y="890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  <p:grpSp>
              <p:nvGrpSpPr>
                <p:cNvPr id="5148" name="Group 12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3588" y="2132"/>
                  <a:ext cx="162" cy="3243"/>
                  <a:chOff x="2421" y="5274"/>
                  <a:chExt cx="180" cy="3600"/>
                </a:xfrm>
              </p:grpSpPr>
              <p:sp>
                <p:nvSpPr>
                  <p:cNvPr id="5149" name="Line 1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514" y="5274"/>
                    <a:ext cx="0" cy="360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 type="triangle" w="sm" len="lg"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grpSp>
                <p:nvGrpSpPr>
                  <p:cNvPr id="5150" name="Group 1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421" y="5874"/>
                    <a:ext cx="180" cy="2402"/>
                    <a:chOff x="2421" y="5874"/>
                    <a:chExt cx="180" cy="2402"/>
                  </a:xfrm>
                </p:grpSpPr>
                <p:sp>
                  <p:nvSpPr>
                    <p:cNvPr id="5151" name="Line 1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421" y="587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52" name="Line 16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421" y="647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53" name="Line 1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421" y="707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54" name="Line 18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421" y="767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5155" name="Line 1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2421" y="8274"/>
                      <a:ext cx="180" cy="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000000"/>
                      </a:solidFill>
                      <a:round/>
                      <a:headEnd type="none" w="sm" len="lg"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  <p:sp>
            <p:nvSpPr>
              <p:cNvPr id="5146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1746" y="1616"/>
                <a:ext cx="272" cy="2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/>
              <a:p>
                <a:r>
                  <a:rPr lang="ru-RU" i="1">
                    <a:latin typeface="Times New Roman" pitchFamily="18" charset="0"/>
                  </a:rPr>
                  <a:t>x</a:t>
                </a:r>
                <a:r>
                  <a:rPr lang="ru-RU" sz="1600" baseline="-25000">
                    <a:latin typeface="Times New Roman" pitchFamily="18" charset="0"/>
                  </a:rPr>
                  <a:t>2</a:t>
                </a:r>
                <a:endParaRPr lang="ru-RU" sz="1600">
                  <a:latin typeface="Times New Roman" pitchFamily="18" charset="0"/>
                </a:endParaRPr>
              </a:p>
            </p:txBody>
          </p:sp>
        </p:grpSp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1701" y="3067"/>
              <a:ext cx="33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ru-RU" sz="2000" i="1">
                  <a:latin typeface="Times New Roman" pitchFamily="18" charset="0"/>
                </a:rPr>
                <a:t>D</a:t>
              </a:r>
              <a:endParaRPr lang="ru-RU" sz="2000">
                <a:latin typeface="Times New Roman" pitchFamily="18" charset="0"/>
              </a:endParaRPr>
            </a:p>
          </p:txBody>
        </p:sp>
      </p:grpSp>
      <p:sp>
        <p:nvSpPr>
          <p:cNvPr id="210966" name="Freeform 22"/>
          <p:cNvSpPr>
            <a:spLocks noChangeAspect="1"/>
          </p:cNvSpPr>
          <p:nvPr/>
        </p:nvSpPr>
        <p:spPr bwMode="auto">
          <a:xfrm>
            <a:off x="2046288" y="2235200"/>
            <a:ext cx="4718050" cy="4224338"/>
          </a:xfrm>
          <a:custGeom>
            <a:avLst/>
            <a:gdLst>
              <a:gd name="T0" fmla="*/ 0 w 2972"/>
              <a:gd name="T1" fmla="*/ 0 h 2661"/>
              <a:gd name="T2" fmla="*/ 4718050 w 2972"/>
              <a:gd name="T3" fmla="*/ 4224338 h 2661"/>
              <a:gd name="T4" fmla="*/ 0 60000 65536"/>
              <a:gd name="T5" fmla="*/ 0 60000 65536"/>
              <a:gd name="T6" fmla="*/ 0 w 2972"/>
              <a:gd name="T7" fmla="*/ 0 h 2661"/>
              <a:gd name="T8" fmla="*/ 2972 w 2972"/>
              <a:gd name="T9" fmla="*/ 2661 h 26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72" h="2661">
                <a:moveTo>
                  <a:pt x="0" y="0"/>
                </a:moveTo>
                <a:lnTo>
                  <a:pt x="2972" y="2661"/>
                </a:lnTo>
              </a:path>
            </a:pathLst>
          </a:custGeom>
          <a:solidFill>
            <a:srgbClr val="FFFFFF"/>
          </a:solidFill>
          <a:ln w="28575">
            <a:solidFill>
              <a:srgbClr val="000000"/>
            </a:solidFill>
            <a:prstDash val="sysDash"/>
            <a:round/>
            <a:headEnd type="none" w="sm" len="lg"/>
            <a:tailEnd type="none" w="sm" len="lg"/>
          </a:ln>
        </p:spPr>
        <p:txBody>
          <a:bodyPr/>
          <a:lstStyle/>
          <a:p>
            <a:endParaRPr lang="ru-RU"/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2339975" y="2492375"/>
            <a:ext cx="5599113" cy="3273425"/>
            <a:chOff x="295" y="2296"/>
            <a:chExt cx="3346" cy="1880"/>
          </a:xfrm>
        </p:grpSpPr>
        <p:sp>
          <p:nvSpPr>
            <p:cNvPr id="5140" name="Freeform 24"/>
            <p:cNvSpPr>
              <a:spLocks noChangeAspect="1"/>
            </p:cNvSpPr>
            <p:nvPr/>
          </p:nvSpPr>
          <p:spPr bwMode="auto">
            <a:xfrm>
              <a:off x="295" y="2296"/>
              <a:ext cx="2112" cy="1829"/>
            </a:xfrm>
            <a:custGeom>
              <a:avLst/>
              <a:gdLst>
                <a:gd name="T0" fmla="*/ 0 w 2112"/>
                <a:gd name="T1" fmla="*/ 0 h 1829"/>
                <a:gd name="T2" fmla="*/ 2112 w 2112"/>
                <a:gd name="T3" fmla="*/ 1829 h 1829"/>
                <a:gd name="T4" fmla="*/ 0 60000 65536"/>
                <a:gd name="T5" fmla="*/ 0 60000 65536"/>
                <a:gd name="T6" fmla="*/ 0 w 2112"/>
                <a:gd name="T7" fmla="*/ 0 h 1829"/>
                <a:gd name="T8" fmla="*/ 2112 w 2112"/>
                <a:gd name="T9" fmla="*/ 1829 h 18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12" h="1829">
                  <a:moveTo>
                    <a:pt x="0" y="0"/>
                  </a:moveTo>
                  <a:lnTo>
                    <a:pt x="2112" y="1829"/>
                  </a:lnTo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5125" name="Object 25"/>
            <p:cNvGraphicFramePr>
              <a:graphicFrameLocks noChangeAspect="1"/>
            </p:cNvGraphicFramePr>
            <p:nvPr/>
          </p:nvGraphicFramePr>
          <p:xfrm>
            <a:off x="2481" y="3881"/>
            <a:ext cx="11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1" name="Формула" r:id="rId5" imgW="749160" imgH="190440" progId="Equation.3">
                    <p:embed/>
                  </p:oleObj>
                </mc:Choice>
                <mc:Fallback>
                  <p:oleObj name="Формула" r:id="rId5" imgW="7491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3881"/>
                          <a:ext cx="1160" cy="29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9" name="Rectangle 26"/>
          <p:cNvSpPr>
            <a:spLocks noGrp="1" noChangeArrowheads="1"/>
          </p:cNvSpPr>
          <p:nvPr>
            <p:ph type="title"/>
          </p:nvPr>
        </p:nvSpPr>
        <p:spPr>
          <a:xfrm>
            <a:off x="628226" y="332656"/>
            <a:ext cx="8220075" cy="450850"/>
          </a:xfrm>
          <a:noFill/>
        </p:spPr>
        <p:txBody>
          <a:bodyPr>
            <a:normAutofit fontScale="90000"/>
          </a:bodyPr>
          <a:lstStyle/>
          <a:p>
            <a:pPr eaLnBrk="1" hangingPunct="1">
              <a:tabLst>
                <a:tab pos="8520113" algn="r"/>
              </a:tabLst>
            </a:pPr>
            <a:r>
              <a:rPr lang="ru-RU" sz="2800" dirty="0" smtClean="0"/>
              <a:t>Геометрическая интерпретация ЗЛП</a:t>
            </a:r>
            <a:endParaRPr lang="ru-RU" sz="2800" b="1" u="sng" dirty="0" smtClean="0">
              <a:solidFill>
                <a:schemeClr val="hlink"/>
              </a:solidFill>
              <a:latin typeface="Franklin Gothic Demi" pitchFamily="34" charset="0"/>
            </a:endParaRPr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5148263" y="3573463"/>
            <a:ext cx="1028700" cy="1101725"/>
            <a:chOff x="4105" y="1253"/>
            <a:chExt cx="648" cy="694"/>
          </a:xfrm>
        </p:grpSpPr>
        <p:sp>
          <p:nvSpPr>
            <p:cNvPr id="5138" name="Oval 28"/>
            <p:cNvSpPr>
              <a:spLocks noChangeAspect="1" noChangeArrowheads="1"/>
            </p:cNvSpPr>
            <p:nvPr/>
          </p:nvSpPr>
          <p:spPr bwMode="auto">
            <a:xfrm flipH="1">
              <a:off x="4671" y="1865"/>
              <a:ext cx="82" cy="82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39" name="AutoShape 29"/>
            <p:cNvSpPr>
              <a:spLocks noChangeAspect="1"/>
            </p:cNvSpPr>
            <p:nvPr/>
          </p:nvSpPr>
          <p:spPr bwMode="auto">
            <a:xfrm flipH="1">
              <a:off x="4105" y="1253"/>
              <a:ext cx="319" cy="262"/>
            </a:xfrm>
            <a:prstGeom prst="borderCallout2">
              <a:avLst>
                <a:gd name="adj1" fmla="val 54690"/>
                <a:gd name="adj2" fmla="val -22412"/>
                <a:gd name="adj3" fmla="val 54690"/>
                <a:gd name="adj4" fmla="val -53111"/>
                <a:gd name="adj5" fmla="val 231347"/>
                <a:gd name="adj6" fmla="val -843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 type="none" w="sm" len="lg"/>
              <a:tailEnd type="arrow" w="sm" len="lg"/>
            </a:ln>
          </p:spPr>
          <p:txBody>
            <a:bodyPr lIns="12700" tIns="12700" rIns="12700" bIns="12700"/>
            <a:lstStyle/>
            <a:p>
              <a:r>
                <a:rPr lang="ru-RU" sz="2400" b="1" i="1">
                  <a:latin typeface="Times New Roman" pitchFamily="18" charset="0"/>
                </a:rPr>
                <a:t>x</a:t>
              </a:r>
              <a:r>
                <a:rPr lang="ru-RU" sz="2400" b="1" i="1" baseline="30000">
                  <a:latin typeface="Times New Roman" pitchFamily="18" charset="0"/>
                </a:rPr>
                <a:t>*</a:t>
              </a:r>
              <a:endParaRPr lang="ru-RU" sz="2400" b="1">
                <a:latin typeface="Times New Roman" pitchFamily="18" charset="0"/>
              </a:endParaRPr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78145" y="823119"/>
            <a:ext cx="5171036" cy="4379913"/>
            <a:chOff x="340" y="527"/>
            <a:chExt cx="2892" cy="2759"/>
          </a:xfrm>
        </p:grpSpPr>
        <p:sp>
          <p:nvSpPr>
            <p:cNvPr id="5137" name="Freeform 31"/>
            <p:cNvSpPr>
              <a:spLocks noChangeAspect="1"/>
            </p:cNvSpPr>
            <p:nvPr/>
          </p:nvSpPr>
          <p:spPr bwMode="auto">
            <a:xfrm>
              <a:off x="1370" y="933"/>
              <a:ext cx="1862" cy="2353"/>
            </a:xfrm>
            <a:custGeom>
              <a:avLst/>
              <a:gdLst>
                <a:gd name="T0" fmla="*/ 0 w 1862"/>
                <a:gd name="T1" fmla="*/ 2353 h 2353"/>
                <a:gd name="T2" fmla="*/ 1862 w 1862"/>
                <a:gd name="T3" fmla="*/ 0 h 2353"/>
                <a:gd name="T4" fmla="*/ 0 60000 65536"/>
                <a:gd name="T5" fmla="*/ 0 60000 65536"/>
                <a:gd name="T6" fmla="*/ 0 w 1862"/>
                <a:gd name="T7" fmla="*/ 0 h 2353"/>
                <a:gd name="T8" fmla="*/ 1862 w 1862"/>
                <a:gd name="T9" fmla="*/ 2353 h 235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62" h="2353">
                  <a:moveTo>
                    <a:pt x="0" y="2353"/>
                  </a:moveTo>
                  <a:lnTo>
                    <a:pt x="1862" y="0"/>
                  </a:lnTo>
                </a:path>
              </a:pathLst>
            </a:custGeom>
            <a:solidFill>
              <a:srgbClr val="FFFFFF"/>
            </a:solidFill>
            <a:ln w="38100">
              <a:solidFill>
                <a:srgbClr val="FF0000"/>
              </a:solidFill>
              <a:round/>
              <a:headEnd type="none" w="sm" len="lg"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5124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858373"/>
                </p:ext>
              </p:extLst>
            </p:nvPr>
          </p:nvGraphicFramePr>
          <p:xfrm>
            <a:off x="340" y="527"/>
            <a:ext cx="2814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Формула" r:id="rId7" imgW="2781000" imgH="419040" progId="Equation.3">
                    <p:embed/>
                  </p:oleObj>
                </mc:Choice>
                <mc:Fallback>
                  <p:oleObj name="Формула" r:id="rId7" imgW="27810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527"/>
                          <a:ext cx="2814" cy="422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611188" y="3789363"/>
            <a:ext cx="3352800" cy="2903537"/>
            <a:chOff x="385" y="2387"/>
            <a:chExt cx="2112" cy="1829"/>
          </a:xfrm>
        </p:grpSpPr>
        <p:sp>
          <p:nvSpPr>
            <p:cNvPr id="5136" name="Freeform 34"/>
            <p:cNvSpPr>
              <a:spLocks noChangeAspect="1"/>
            </p:cNvSpPr>
            <p:nvPr/>
          </p:nvSpPr>
          <p:spPr bwMode="auto">
            <a:xfrm>
              <a:off x="385" y="2387"/>
              <a:ext cx="2112" cy="1829"/>
            </a:xfrm>
            <a:custGeom>
              <a:avLst/>
              <a:gdLst>
                <a:gd name="T0" fmla="*/ 0 w 2112"/>
                <a:gd name="T1" fmla="*/ 0 h 1829"/>
                <a:gd name="T2" fmla="*/ 2112 w 2112"/>
                <a:gd name="T3" fmla="*/ 1829 h 1829"/>
                <a:gd name="T4" fmla="*/ 0 60000 65536"/>
                <a:gd name="T5" fmla="*/ 0 60000 65536"/>
                <a:gd name="T6" fmla="*/ 0 w 2112"/>
                <a:gd name="T7" fmla="*/ 0 h 1829"/>
                <a:gd name="T8" fmla="*/ 2112 w 2112"/>
                <a:gd name="T9" fmla="*/ 1829 h 18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12" h="1829">
                  <a:moveTo>
                    <a:pt x="0" y="0"/>
                  </a:moveTo>
                  <a:lnTo>
                    <a:pt x="2112" y="1829"/>
                  </a:lnTo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5123" name="Object 35"/>
            <p:cNvGraphicFramePr>
              <a:graphicFrameLocks noChangeAspect="1"/>
            </p:cNvGraphicFramePr>
            <p:nvPr/>
          </p:nvGraphicFramePr>
          <p:xfrm>
            <a:off x="975" y="3884"/>
            <a:ext cx="117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3" name="Формула" r:id="rId9" imgW="876240" imgH="215640" progId="Equation.3">
                    <p:embed/>
                  </p:oleObj>
                </mc:Choice>
                <mc:Fallback>
                  <p:oleObj name="Формула" r:id="rId9" imgW="8762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884"/>
                          <a:ext cx="1179" cy="31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1619250" y="3429000"/>
            <a:ext cx="5327650" cy="2984500"/>
            <a:chOff x="295" y="2296"/>
            <a:chExt cx="3356" cy="1880"/>
          </a:xfrm>
        </p:grpSpPr>
        <p:sp>
          <p:nvSpPr>
            <p:cNvPr id="5135" name="Freeform 37"/>
            <p:cNvSpPr>
              <a:spLocks noChangeAspect="1"/>
            </p:cNvSpPr>
            <p:nvPr/>
          </p:nvSpPr>
          <p:spPr bwMode="auto">
            <a:xfrm>
              <a:off x="295" y="2296"/>
              <a:ext cx="2112" cy="1829"/>
            </a:xfrm>
            <a:custGeom>
              <a:avLst/>
              <a:gdLst>
                <a:gd name="T0" fmla="*/ 0 w 2112"/>
                <a:gd name="T1" fmla="*/ 0 h 1829"/>
                <a:gd name="T2" fmla="*/ 2112 w 2112"/>
                <a:gd name="T3" fmla="*/ 1829 h 1829"/>
                <a:gd name="T4" fmla="*/ 0 60000 65536"/>
                <a:gd name="T5" fmla="*/ 0 60000 65536"/>
                <a:gd name="T6" fmla="*/ 0 w 2112"/>
                <a:gd name="T7" fmla="*/ 0 h 1829"/>
                <a:gd name="T8" fmla="*/ 2112 w 2112"/>
                <a:gd name="T9" fmla="*/ 1829 h 182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12" h="1829">
                  <a:moveTo>
                    <a:pt x="0" y="0"/>
                  </a:moveTo>
                  <a:lnTo>
                    <a:pt x="2112" y="1829"/>
                  </a:lnTo>
                </a:path>
              </a:pathLst>
            </a:custGeom>
            <a:solidFill>
              <a:srgbClr val="FFFFFF"/>
            </a:solidFill>
            <a:ln w="25400">
              <a:solidFill>
                <a:srgbClr val="000000"/>
              </a:solidFill>
              <a:prstDash val="sysDash"/>
              <a:round/>
              <a:headEnd type="none" w="sm" len="lg"/>
              <a:tailEnd type="none" w="sm" len="lg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5122" name="Object 38"/>
            <p:cNvGraphicFramePr>
              <a:graphicFrameLocks noChangeAspect="1"/>
            </p:cNvGraphicFramePr>
            <p:nvPr/>
          </p:nvGraphicFramePr>
          <p:xfrm>
            <a:off x="2472" y="3881"/>
            <a:ext cx="117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4" name="Формула" r:id="rId11" imgW="761760" imgH="190440" progId="Equation.3">
                    <p:embed/>
                  </p:oleObj>
                </mc:Choice>
                <mc:Fallback>
                  <p:oleObj name="Формула" r:id="rId11" imgW="761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881"/>
                          <a:ext cx="1179" cy="29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450654"/>
              </p:ext>
            </p:extLst>
          </p:nvPr>
        </p:nvGraphicFramePr>
        <p:xfrm>
          <a:off x="5629715" y="2236214"/>
          <a:ext cx="2773044" cy="68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Формула" r:id="rId13" imgW="1942920" imgH="482400" progId="Equation.3">
                  <p:embed/>
                </p:oleObj>
              </mc:Choice>
              <mc:Fallback>
                <p:oleObj name="Формула" r:id="rId13" imgW="19429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9715" y="2236214"/>
                        <a:ext cx="2773044" cy="68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42761895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21387E-6 L 0.07534 -0.0968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67" y="-48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6" grpId="0" animBg="1"/>
      <p:bldP spid="21096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>
                <a:solidFill>
                  <a:srgbClr val="000000"/>
                </a:solidFill>
              </a:rPr>
              <a:t>Геометрическая интерпретация ЗЛП</a:t>
            </a:r>
            <a:endParaRPr lang="ru-RU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0"/>
          <a:stretch/>
        </p:blipFill>
        <p:spPr bwMode="auto">
          <a:xfrm>
            <a:off x="611560" y="1214676"/>
            <a:ext cx="3528392" cy="496417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9"/>
          <a:stretch/>
        </p:blipFill>
        <p:spPr bwMode="auto">
          <a:xfrm>
            <a:off x="4689316" y="1196752"/>
            <a:ext cx="4334344" cy="482453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67037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Text Box 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836712"/>
            <a:ext cx="8353425" cy="523220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Определение задачи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принятия решения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6077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1575354"/>
            <a:ext cx="8353425" cy="523220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Постановка задачи оптимизации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60773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8313" y="2348880"/>
            <a:ext cx="8353425" cy="523220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Разрешимость ЗО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. Классификация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ЗО</a:t>
            </a:r>
            <a:r>
              <a:rPr lang="en-US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.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 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6077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75885" y="3140968"/>
            <a:ext cx="8353425" cy="954107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Постановка задачи линейного программирования (ЛП)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60775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475885" y="4199267"/>
            <a:ext cx="8353425" cy="954107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Геометрическая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интерпретация </a:t>
            </a: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решения задачи ЛП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160777" name="Text Box 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475885" y="5352344"/>
            <a:ext cx="8353425" cy="523220"/>
          </a:xfrm>
          <a:prstGeom prst="rect">
            <a:avLst/>
          </a:prstGeom>
          <a:solidFill>
            <a:schemeClr val="bg2"/>
          </a:solidFill>
          <a:ln w="25400" cap="rnd">
            <a:solidFill>
              <a:schemeClr val="tx2">
                <a:lumMod val="60000"/>
                <a:lumOff val="40000"/>
              </a:schemeClr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 marL="723900" indent="-723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lang="ru-RU" sz="2800" dirty="0" smtClean="0">
                <a:solidFill>
                  <a:schemeClr val="accent3">
                    <a:lumMod val="75000"/>
                  </a:schemeClr>
                </a:solidFill>
                <a:latin typeface="Franklin Gothic Heavy" pitchFamily="34" charset="0"/>
              </a:rPr>
              <a:t>Свойства задачи ЛП</a:t>
            </a:r>
            <a:endParaRPr lang="ru-RU" sz="2800" dirty="0">
              <a:solidFill>
                <a:schemeClr val="accent3">
                  <a:lumMod val="75000"/>
                </a:schemeClr>
              </a:solidFill>
              <a:latin typeface="Franklin Gothic Heavy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7"/>
            <a:ext cx="8877672" cy="6480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301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animBg="1"/>
      <p:bldP spid="160772" grpId="0" animBg="1"/>
      <p:bldP spid="160773" grpId="0" animBg="1"/>
      <p:bldP spid="160774" grpId="0" animBg="1"/>
      <p:bldP spid="160775" grpId="0" animBg="1"/>
      <p:bldP spid="1607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AutoShape 2"/>
          <p:cNvSpPr>
            <a:spLocks noChangeArrowheads="1"/>
          </p:cNvSpPr>
          <p:nvPr/>
        </p:nvSpPr>
        <p:spPr bwMode="auto">
          <a:xfrm>
            <a:off x="250825" y="1557338"/>
            <a:ext cx="2089150" cy="1008062"/>
          </a:xfrm>
          <a:prstGeom prst="wedgeRectCallout">
            <a:avLst>
              <a:gd name="adj1" fmla="val 25759"/>
              <a:gd name="adj2" fmla="val 187324"/>
            </a:avLst>
          </a:prstGeom>
          <a:solidFill>
            <a:schemeClr val="bg2">
              <a:lumMod val="75000"/>
            </a:schemeClr>
          </a:solidFill>
          <a:ln w="38100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ru-RU" b="1" dirty="0"/>
              <a:t>Решение достигается в угловой точке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16013" y="3125788"/>
            <a:ext cx="1584325" cy="1438275"/>
            <a:chOff x="703" y="1969"/>
            <a:chExt cx="998" cy="906"/>
          </a:xfrm>
        </p:grpSpPr>
        <p:sp>
          <p:nvSpPr>
            <p:cNvPr id="6195" name="Line 4"/>
            <p:cNvSpPr>
              <a:spLocks noChangeShapeType="1"/>
            </p:cNvSpPr>
            <p:nvPr/>
          </p:nvSpPr>
          <p:spPr bwMode="auto">
            <a:xfrm flipV="1">
              <a:off x="1195" y="1969"/>
              <a:ext cx="280" cy="59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96" name="Line 5"/>
            <p:cNvSpPr>
              <a:spLocks noChangeShapeType="1"/>
            </p:cNvSpPr>
            <p:nvPr/>
          </p:nvSpPr>
          <p:spPr bwMode="auto">
            <a:xfrm>
              <a:off x="703" y="2422"/>
              <a:ext cx="998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57" name="Object 6"/>
            <p:cNvGraphicFramePr>
              <a:graphicFrameLocks noChangeAspect="1"/>
            </p:cNvGraphicFramePr>
            <p:nvPr/>
          </p:nvGraphicFramePr>
          <p:xfrm>
            <a:off x="794" y="2014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" name="Equation" r:id="rId4" imgW="419040" imgH="203040" progId="Equation.3">
                    <p:embed/>
                  </p:oleObj>
                </mc:Choice>
                <mc:Fallback>
                  <p:oleObj name="Equation" r:id="rId4" imgW="419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2014"/>
                          <a:ext cx="453" cy="2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6400" y="4114800"/>
            <a:ext cx="1958975" cy="1784350"/>
            <a:chOff x="256" y="2592"/>
            <a:chExt cx="1234" cy="1124"/>
          </a:xfrm>
        </p:grpSpPr>
        <p:sp>
          <p:nvSpPr>
            <p:cNvPr id="6194" name="Freeform 8"/>
            <p:cNvSpPr>
              <a:spLocks/>
            </p:cNvSpPr>
            <p:nvPr/>
          </p:nvSpPr>
          <p:spPr bwMode="auto">
            <a:xfrm>
              <a:off x="256" y="2592"/>
              <a:ext cx="1234" cy="1124"/>
            </a:xfrm>
            <a:custGeom>
              <a:avLst/>
              <a:gdLst>
                <a:gd name="T0" fmla="*/ 0 w 1234"/>
                <a:gd name="T1" fmla="*/ 502 h 1124"/>
                <a:gd name="T2" fmla="*/ 357 w 1234"/>
                <a:gd name="T3" fmla="*/ 0 h 1124"/>
                <a:gd name="T4" fmla="*/ 933 w 1234"/>
                <a:gd name="T5" fmla="*/ 54 h 1124"/>
                <a:gd name="T6" fmla="*/ 1234 w 1234"/>
                <a:gd name="T7" fmla="*/ 777 h 1124"/>
                <a:gd name="T8" fmla="*/ 494 w 1234"/>
                <a:gd name="T9" fmla="*/ 1124 h 1124"/>
                <a:gd name="T10" fmla="*/ 0 w 1234"/>
                <a:gd name="T11" fmla="*/ 502 h 1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4"/>
                <a:gd name="T19" fmla="*/ 0 h 1124"/>
                <a:gd name="T20" fmla="*/ 1234 w 1234"/>
                <a:gd name="T21" fmla="*/ 1124 h 1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4" h="1124">
                  <a:moveTo>
                    <a:pt x="0" y="502"/>
                  </a:moveTo>
                  <a:lnTo>
                    <a:pt x="357" y="0"/>
                  </a:lnTo>
                  <a:lnTo>
                    <a:pt x="933" y="54"/>
                  </a:lnTo>
                  <a:lnTo>
                    <a:pt x="1234" y="777"/>
                  </a:lnTo>
                  <a:lnTo>
                    <a:pt x="494" y="112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56" name="Object 9"/>
            <p:cNvGraphicFramePr>
              <a:graphicFrameLocks noChangeAspect="1"/>
            </p:cNvGraphicFramePr>
            <p:nvPr/>
          </p:nvGraphicFramePr>
          <p:xfrm>
            <a:off x="748" y="2976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" name="Equation" r:id="rId6" imgW="164880" imgH="164880" progId="Equation.3">
                    <p:embed/>
                  </p:oleObj>
                </mc:Choice>
                <mc:Fallback>
                  <p:oleObj name="Equation" r:id="rId6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76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1" name="Rectangle 10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08962" cy="576263"/>
          </a:xfrm>
          <a:noFill/>
        </p:spPr>
        <p:txBody>
          <a:bodyPr>
            <a:normAutofit fontScale="90000"/>
          </a:bodyPr>
          <a:lstStyle/>
          <a:p>
            <a:pPr eaLnBrk="1" hangingPunct="1">
              <a:tabLst>
                <a:tab pos="8520113" algn="r"/>
              </a:tabLst>
            </a:pPr>
            <a:r>
              <a:rPr lang="ru-RU" sz="2400" dirty="0" smtClean="0">
                <a:latin typeface="Franklin Gothic Demi" pitchFamily="34" charset="0"/>
              </a:rPr>
              <a:t>Принципиальные ситуации, возможные при решении задачи линейного программирования</a:t>
            </a:r>
          </a:p>
        </p:txBody>
      </p:sp>
      <p:sp>
        <p:nvSpPr>
          <p:cNvPr id="6162" name="Rectangle 11"/>
          <p:cNvSpPr>
            <a:spLocks noChangeArrowheads="1"/>
          </p:cNvSpPr>
          <p:nvPr/>
        </p:nvSpPr>
        <p:spPr bwMode="auto">
          <a:xfrm>
            <a:off x="0" y="2144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6163" name="Rectangle 12"/>
          <p:cNvSpPr>
            <a:spLocks noChangeArrowheads="1"/>
          </p:cNvSpPr>
          <p:nvPr/>
        </p:nvSpPr>
        <p:spPr bwMode="auto">
          <a:xfrm>
            <a:off x="4673600" y="3127375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09550" y="3429000"/>
            <a:ext cx="2760663" cy="2814638"/>
            <a:chOff x="68" y="1589"/>
            <a:chExt cx="1739" cy="1773"/>
          </a:xfrm>
        </p:grpSpPr>
        <p:grpSp>
          <p:nvGrpSpPr>
            <p:cNvPr id="6191" name="Group 14"/>
            <p:cNvGrpSpPr>
              <a:grpSpLocks/>
            </p:cNvGrpSpPr>
            <p:nvPr/>
          </p:nvGrpSpPr>
          <p:grpSpPr bwMode="auto">
            <a:xfrm>
              <a:off x="295" y="1661"/>
              <a:ext cx="1497" cy="1452"/>
              <a:chOff x="431" y="1253"/>
              <a:chExt cx="1905" cy="1905"/>
            </a:xfrm>
          </p:grpSpPr>
          <p:sp>
            <p:nvSpPr>
              <p:cNvPr id="6192" name="Line 15"/>
              <p:cNvSpPr>
                <a:spLocks noChangeShapeType="1"/>
              </p:cNvSpPr>
              <p:nvPr/>
            </p:nvSpPr>
            <p:spPr bwMode="auto">
              <a:xfrm rot="10800000">
                <a:off x="431" y="1253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93" name="Line 16"/>
              <p:cNvSpPr>
                <a:spLocks noChangeShapeType="1"/>
              </p:cNvSpPr>
              <p:nvPr/>
            </p:nvSpPr>
            <p:spPr bwMode="auto">
              <a:xfrm rot="-5400000">
                <a:off x="1384" y="2205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aphicFrame>
          <p:nvGraphicFramePr>
            <p:cNvPr id="6154" name="Object 17"/>
            <p:cNvGraphicFramePr>
              <a:graphicFrameLocks noChangeAspect="1"/>
            </p:cNvGraphicFramePr>
            <p:nvPr/>
          </p:nvGraphicFramePr>
          <p:xfrm>
            <a:off x="1611" y="3085"/>
            <a:ext cx="19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" name="Equation" r:id="rId8" imgW="152280" imgH="215640" progId="Equation.3">
                    <p:embed/>
                  </p:oleObj>
                </mc:Choice>
                <mc:Fallback>
                  <p:oleObj name="Equation" r:id="rId8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3085"/>
                          <a:ext cx="19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8"/>
            <p:cNvGraphicFramePr>
              <a:graphicFrameLocks noChangeAspect="1"/>
            </p:cNvGraphicFramePr>
            <p:nvPr/>
          </p:nvGraphicFramePr>
          <p:xfrm>
            <a:off x="68" y="1589"/>
            <a:ext cx="2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" name="Equation" r:id="rId10" imgW="164880" imgH="215640" progId="Equation.3">
                    <p:embed/>
                  </p:oleObj>
                </mc:Choice>
                <mc:Fallback>
                  <p:oleObj name="Equation" r:id="rId10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589"/>
                          <a:ext cx="2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046413" y="3429000"/>
            <a:ext cx="2803525" cy="2814638"/>
            <a:chOff x="1855" y="1589"/>
            <a:chExt cx="1766" cy="1773"/>
          </a:xfrm>
        </p:grpSpPr>
        <p:grpSp>
          <p:nvGrpSpPr>
            <p:cNvPr id="6188" name="Group 20"/>
            <p:cNvGrpSpPr>
              <a:grpSpLocks/>
            </p:cNvGrpSpPr>
            <p:nvPr/>
          </p:nvGrpSpPr>
          <p:grpSpPr bwMode="auto">
            <a:xfrm>
              <a:off x="2109" y="1661"/>
              <a:ext cx="1497" cy="1452"/>
              <a:chOff x="431" y="1253"/>
              <a:chExt cx="1905" cy="1905"/>
            </a:xfrm>
          </p:grpSpPr>
          <p:sp>
            <p:nvSpPr>
              <p:cNvPr id="6189" name="Line 21"/>
              <p:cNvSpPr>
                <a:spLocks noChangeShapeType="1"/>
              </p:cNvSpPr>
              <p:nvPr/>
            </p:nvSpPr>
            <p:spPr bwMode="auto">
              <a:xfrm rot="10800000">
                <a:off x="431" y="1253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90" name="Line 22"/>
              <p:cNvSpPr>
                <a:spLocks noChangeShapeType="1"/>
              </p:cNvSpPr>
              <p:nvPr/>
            </p:nvSpPr>
            <p:spPr bwMode="auto">
              <a:xfrm rot="-5400000">
                <a:off x="1384" y="2205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aphicFrame>
          <p:nvGraphicFramePr>
            <p:cNvPr id="6152" name="Object 23"/>
            <p:cNvGraphicFramePr>
              <a:graphicFrameLocks noChangeAspect="1"/>
            </p:cNvGraphicFramePr>
            <p:nvPr/>
          </p:nvGraphicFramePr>
          <p:xfrm>
            <a:off x="3425" y="3085"/>
            <a:ext cx="19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8" name="Equation" r:id="rId12" imgW="152280" imgH="215640" progId="Equation.3">
                    <p:embed/>
                  </p:oleObj>
                </mc:Choice>
                <mc:Fallback>
                  <p:oleObj name="Equation" r:id="rId12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3085"/>
                          <a:ext cx="19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24"/>
            <p:cNvGraphicFramePr>
              <a:graphicFrameLocks noChangeAspect="1"/>
            </p:cNvGraphicFramePr>
            <p:nvPr/>
          </p:nvGraphicFramePr>
          <p:xfrm>
            <a:off x="1855" y="1589"/>
            <a:ext cx="2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9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1589"/>
                          <a:ext cx="2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6084888" y="3429000"/>
            <a:ext cx="2789237" cy="2814638"/>
            <a:chOff x="3769" y="1589"/>
            <a:chExt cx="1757" cy="1773"/>
          </a:xfrm>
        </p:grpSpPr>
        <p:grpSp>
          <p:nvGrpSpPr>
            <p:cNvPr id="6185" name="Group 26"/>
            <p:cNvGrpSpPr>
              <a:grpSpLocks/>
            </p:cNvGrpSpPr>
            <p:nvPr/>
          </p:nvGrpSpPr>
          <p:grpSpPr bwMode="auto">
            <a:xfrm>
              <a:off x="4014" y="1661"/>
              <a:ext cx="1497" cy="1452"/>
              <a:chOff x="431" y="1253"/>
              <a:chExt cx="1905" cy="1905"/>
            </a:xfrm>
          </p:grpSpPr>
          <p:sp>
            <p:nvSpPr>
              <p:cNvPr id="6186" name="Line 27"/>
              <p:cNvSpPr>
                <a:spLocks noChangeShapeType="1"/>
              </p:cNvSpPr>
              <p:nvPr/>
            </p:nvSpPr>
            <p:spPr bwMode="auto">
              <a:xfrm rot="10800000">
                <a:off x="431" y="1253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187" name="Line 28"/>
              <p:cNvSpPr>
                <a:spLocks noChangeShapeType="1"/>
              </p:cNvSpPr>
              <p:nvPr/>
            </p:nvSpPr>
            <p:spPr bwMode="auto">
              <a:xfrm rot="-5400000">
                <a:off x="1384" y="2205"/>
                <a:ext cx="0" cy="19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aphicFrame>
          <p:nvGraphicFramePr>
            <p:cNvPr id="6150" name="Object 29"/>
            <p:cNvGraphicFramePr>
              <a:graphicFrameLocks noChangeAspect="1"/>
            </p:cNvGraphicFramePr>
            <p:nvPr/>
          </p:nvGraphicFramePr>
          <p:xfrm>
            <a:off x="5330" y="3085"/>
            <a:ext cx="19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0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0" y="3085"/>
                          <a:ext cx="19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30"/>
            <p:cNvGraphicFramePr>
              <a:graphicFrameLocks noChangeAspect="1"/>
            </p:cNvGraphicFramePr>
            <p:nvPr/>
          </p:nvGraphicFramePr>
          <p:xfrm>
            <a:off x="3769" y="1589"/>
            <a:ext cx="213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1" name="Equation" r:id="rId16" imgW="164880" imgH="215640" progId="Equation.3">
                    <p:embed/>
                  </p:oleObj>
                </mc:Choice>
                <mc:Fallback>
                  <p:oleObj name="Equation" r:id="rId16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589"/>
                          <a:ext cx="213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324225" y="3541713"/>
            <a:ext cx="2111375" cy="1974850"/>
            <a:chOff x="2094" y="2231"/>
            <a:chExt cx="1330" cy="1244"/>
          </a:xfrm>
        </p:grpSpPr>
        <p:sp>
          <p:nvSpPr>
            <p:cNvPr id="6184" name="Freeform 32"/>
            <p:cNvSpPr>
              <a:spLocks/>
            </p:cNvSpPr>
            <p:nvPr/>
          </p:nvSpPr>
          <p:spPr bwMode="auto">
            <a:xfrm>
              <a:off x="2094" y="2231"/>
              <a:ext cx="1330" cy="1244"/>
            </a:xfrm>
            <a:custGeom>
              <a:avLst/>
              <a:gdLst>
                <a:gd name="T0" fmla="*/ 320 w 1330"/>
                <a:gd name="T1" fmla="*/ 0 h 1244"/>
                <a:gd name="T2" fmla="*/ 0 w 1330"/>
                <a:gd name="T3" fmla="*/ 603 h 1244"/>
                <a:gd name="T4" fmla="*/ 283 w 1330"/>
                <a:gd name="T5" fmla="*/ 1143 h 1244"/>
                <a:gd name="T6" fmla="*/ 831 w 1330"/>
                <a:gd name="T7" fmla="*/ 1244 h 1244"/>
                <a:gd name="T8" fmla="*/ 1330 w 1330"/>
                <a:gd name="T9" fmla="*/ 1108 h 12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1244"/>
                <a:gd name="T17" fmla="*/ 1330 w 1330"/>
                <a:gd name="T18" fmla="*/ 1244 h 12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1244">
                  <a:moveTo>
                    <a:pt x="320" y="0"/>
                  </a:moveTo>
                  <a:lnTo>
                    <a:pt x="0" y="603"/>
                  </a:lnTo>
                  <a:lnTo>
                    <a:pt x="283" y="1143"/>
                  </a:lnTo>
                  <a:lnTo>
                    <a:pt x="831" y="1244"/>
                  </a:lnTo>
                  <a:lnTo>
                    <a:pt x="1330" y="1108"/>
                  </a:lnTo>
                </a:path>
              </a:pathLst>
            </a:custGeom>
            <a:solidFill>
              <a:schemeClr val="tx2">
                <a:lumMod val="60000"/>
                <a:lumOff val="40000"/>
                <a:alpha val="5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49" name="Object 33"/>
            <p:cNvGraphicFramePr>
              <a:graphicFrameLocks noChangeAspect="1"/>
            </p:cNvGraphicFramePr>
            <p:nvPr/>
          </p:nvGraphicFramePr>
          <p:xfrm>
            <a:off x="2472" y="3067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" name="Equation" r:id="rId17" imgW="164880" imgH="164880" progId="Equation.3">
                    <p:embed/>
                  </p:oleObj>
                </mc:Choice>
                <mc:Fallback>
                  <p:oleObj name="Equation" r:id="rId17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067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3203575" y="4437063"/>
            <a:ext cx="1584325" cy="1511300"/>
            <a:chOff x="2200" y="2069"/>
            <a:chExt cx="998" cy="952"/>
          </a:xfrm>
        </p:grpSpPr>
        <p:sp>
          <p:nvSpPr>
            <p:cNvPr id="6182" name="Line 35"/>
            <p:cNvSpPr>
              <a:spLocks noChangeShapeType="1"/>
            </p:cNvSpPr>
            <p:nvPr/>
          </p:nvSpPr>
          <p:spPr bwMode="auto">
            <a:xfrm flipV="1">
              <a:off x="2744" y="2124"/>
              <a:ext cx="317" cy="68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3" name="Line 36"/>
            <p:cNvSpPr>
              <a:spLocks noChangeShapeType="1"/>
            </p:cNvSpPr>
            <p:nvPr/>
          </p:nvSpPr>
          <p:spPr bwMode="auto">
            <a:xfrm>
              <a:off x="2200" y="2568"/>
              <a:ext cx="998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48" name="Object 37"/>
            <p:cNvGraphicFramePr>
              <a:graphicFrameLocks noChangeAspect="1"/>
            </p:cNvGraphicFramePr>
            <p:nvPr/>
          </p:nvGraphicFramePr>
          <p:xfrm>
            <a:off x="2481" y="2069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" name="Equation" r:id="rId18" imgW="419040" imgH="203040" progId="Equation.3">
                    <p:embed/>
                  </p:oleObj>
                </mc:Choice>
                <mc:Fallback>
                  <p:oleObj name="Equation" r:id="rId18" imgW="419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2069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372225" y="4365625"/>
            <a:ext cx="1958975" cy="1784350"/>
            <a:chOff x="4014" y="2750"/>
            <a:chExt cx="1234" cy="1124"/>
          </a:xfrm>
        </p:grpSpPr>
        <p:sp>
          <p:nvSpPr>
            <p:cNvPr id="6181" name="Freeform 39"/>
            <p:cNvSpPr>
              <a:spLocks/>
            </p:cNvSpPr>
            <p:nvPr/>
          </p:nvSpPr>
          <p:spPr bwMode="auto">
            <a:xfrm>
              <a:off x="4014" y="2750"/>
              <a:ext cx="1234" cy="1124"/>
            </a:xfrm>
            <a:custGeom>
              <a:avLst/>
              <a:gdLst>
                <a:gd name="T0" fmla="*/ 0 w 1234"/>
                <a:gd name="T1" fmla="*/ 502 h 1124"/>
                <a:gd name="T2" fmla="*/ 357 w 1234"/>
                <a:gd name="T3" fmla="*/ 0 h 1124"/>
                <a:gd name="T4" fmla="*/ 933 w 1234"/>
                <a:gd name="T5" fmla="*/ 54 h 1124"/>
                <a:gd name="T6" fmla="*/ 1234 w 1234"/>
                <a:gd name="T7" fmla="*/ 777 h 1124"/>
                <a:gd name="T8" fmla="*/ 494 w 1234"/>
                <a:gd name="T9" fmla="*/ 1124 h 1124"/>
                <a:gd name="T10" fmla="*/ 0 w 1234"/>
                <a:gd name="T11" fmla="*/ 502 h 11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34"/>
                <a:gd name="T19" fmla="*/ 0 h 1124"/>
                <a:gd name="T20" fmla="*/ 1234 w 1234"/>
                <a:gd name="T21" fmla="*/ 1124 h 11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34" h="1124">
                  <a:moveTo>
                    <a:pt x="0" y="502"/>
                  </a:moveTo>
                  <a:lnTo>
                    <a:pt x="357" y="0"/>
                  </a:lnTo>
                  <a:lnTo>
                    <a:pt x="933" y="54"/>
                  </a:lnTo>
                  <a:lnTo>
                    <a:pt x="1234" y="777"/>
                  </a:lnTo>
                  <a:lnTo>
                    <a:pt x="494" y="1124"/>
                  </a:lnTo>
                  <a:lnTo>
                    <a:pt x="0" y="502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47" name="Object 40"/>
            <p:cNvGraphicFramePr>
              <a:graphicFrameLocks noChangeAspect="1"/>
            </p:cNvGraphicFramePr>
            <p:nvPr/>
          </p:nvGraphicFramePr>
          <p:xfrm>
            <a:off x="4468" y="3403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4" name="Equation" r:id="rId19" imgW="164880" imgH="164880" progId="Equation.3">
                    <p:embed/>
                  </p:oleObj>
                </mc:Choice>
                <mc:Fallback>
                  <p:oleObj name="Equation" r:id="rId19" imgW="1648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3403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011863" y="4437063"/>
            <a:ext cx="2582862" cy="1244600"/>
            <a:chOff x="3904" y="2069"/>
            <a:chExt cx="1627" cy="784"/>
          </a:xfrm>
        </p:grpSpPr>
        <p:sp>
          <p:nvSpPr>
            <p:cNvPr id="6179" name="Freeform 42"/>
            <p:cNvSpPr>
              <a:spLocks/>
            </p:cNvSpPr>
            <p:nvPr/>
          </p:nvSpPr>
          <p:spPr bwMode="auto">
            <a:xfrm>
              <a:off x="3904" y="2706"/>
              <a:ext cx="1627" cy="147"/>
            </a:xfrm>
            <a:custGeom>
              <a:avLst/>
              <a:gdLst>
                <a:gd name="T0" fmla="*/ 0 w 1627"/>
                <a:gd name="T1" fmla="*/ 0 h 147"/>
                <a:gd name="T2" fmla="*/ 1627 w 1627"/>
                <a:gd name="T3" fmla="*/ 147 h 147"/>
                <a:gd name="T4" fmla="*/ 0 60000 65536"/>
                <a:gd name="T5" fmla="*/ 0 60000 65536"/>
                <a:gd name="T6" fmla="*/ 0 w 1627"/>
                <a:gd name="T7" fmla="*/ 0 h 147"/>
                <a:gd name="T8" fmla="*/ 1627 w 1627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27" h="147">
                  <a:moveTo>
                    <a:pt x="0" y="0"/>
                  </a:moveTo>
                  <a:lnTo>
                    <a:pt x="1627" y="147"/>
                  </a:lnTo>
                </a:path>
              </a:pathLst>
            </a:custGeom>
            <a:noFill/>
            <a:ln w="19050" cap="flat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80" name="Freeform 43"/>
            <p:cNvSpPr>
              <a:spLocks/>
            </p:cNvSpPr>
            <p:nvPr/>
          </p:nvSpPr>
          <p:spPr bwMode="auto">
            <a:xfrm>
              <a:off x="4694" y="2069"/>
              <a:ext cx="79" cy="720"/>
            </a:xfrm>
            <a:custGeom>
              <a:avLst/>
              <a:gdLst>
                <a:gd name="T0" fmla="*/ 0 w 79"/>
                <a:gd name="T1" fmla="*/ 720 h 720"/>
                <a:gd name="T2" fmla="*/ 79 w 79"/>
                <a:gd name="T3" fmla="*/ 0 h 720"/>
                <a:gd name="T4" fmla="*/ 0 60000 65536"/>
                <a:gd name="T5" fmla="*/ 0 60000 65536"/>
                <a:gd name="T6" fmla="*/ 0 w 79"/>
                <a:gd name="T7" fmla="*/ 0 h 720"/>
                <a:gd name="T8" fmla="*/ 79 w 79"/>
                <a:gd name="T9" fmla="*/ 720 h 7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9" h="720">
                  <a:moveTo>
                    <a:pt x="0" y="720"/>
                  </a:moveTo>
                  <a:lnTo>
                    <a:pt x="79" y="0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aphicFrame>
          <p:nvGraphicFramePr>
            <p:cNvPr id="6146" name="Object 44"/>
            <p:cNvGraphicFramePr>
              <a:graphicFrameLocks noChangeAspect="1"/>
            </p:cNvGraphicFramePr>
            <p:nvPr/>
          </p:nvGraphicFramePr>
          <p:xfrm>
            <a:off x="4884" y="2087"/>
            <a:ext cx="453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" name="Equation" r:id="rId20" imgW="419040" imgH="203040" progId="Equation.3">
                    <p:embed/>
                  </p:oleObj>
                </mc:Choice>
                <mc:Fallback>
                  <p:oleObj name="Equation" r:id="rId20" imgW="4190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2087"/>
                          <a:ext cx="453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2013" name="Freeform 45"/>
          <p:cNvSpPr>
            <a:spLocks/>
          </p:cNvSpPr>
          <p:nvPr/>
        </p:nvSpPr>
        <p:spPr bwMode="auto">
          <a:xfrm>
            <a:off x="6908800" y="4368800"/>
            <a:ext cx="942975" cy="87313"/>
          </a:xfrm>
          <a:custGeom>
            <a:avLst/>
            <a:gdLst>
              <a:gd name="T0" fmla="*/ 0 w 594"/>
              <a:gd name="T1" fmla="*/ 0 h 55"/>
              <a:gd name="T2" fmla="*/ 942975 w 594"/>
              <a:gd name="T3" fmla="*/ 87313 h 55"/>
              <a:gd name="T4" fmla="*/ 0 60000 65536"/>
              <a:gd name="T5" fmla="*/ 0 60000 65536"/>
              <a:gd name="T6" fmla="*/ 0 w 594"/>
              <a:gd name="T7" fmla="*/ 0 h 55"/>
              <a:gd name="T8" fmla="*/ 594 w 594"/>
              <a:gd name="T9" fmla="*/ 55 h 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94" h="55">
                <a:moveTo>
                  <a:pt x="0" y="0"/>
                </a:moveTo>
                <a:lnTo>
                  <a:pt x="594" y="55"/>
                </a:lnTo>
              </a:path>
            </a:pathLst>
          </a:custGeom>
          <a:noFill/>
          <a:ln w="635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971550" y="623728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(</a:t>
            </a:r>
            <a:r>
              <a:rPr lang="en-US" b="1"/>
              <a:t>a)</a:t>
            </a:r>
            <a:endParaRPr lang="ru-RU" b="1"/>
          </a:p>
        </p:txBody>
      </p:sp>
      <p:sp>
        <p:nvSpPr>
          <p:cNvPr id="212015" name="Text Box 47"/>
          <p:cNvSpPr txBox="1">
            <a:spLocks noChangeArrowheads="1"/>
          </p:cNvSpPr>
          <p:nvPr/>
        </p:nvSpPr>
        <p:spPr bwMode="auto">
          <a:xfrm>
            <a:off x="4067175" y="623728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(</a:t>
            </a:r>
            <a:r>
              <a:rPr lang="en-US" b="1"/>
              <a:t>b)</a:t>
            </a:r>
            <a:endParaRPr lang="ru-RU" b="1"/>
          </a:p>
        </p:txBody>
      </p:sp>
      <p:sp>
        <p:nvSpPr>
          <p:cNvPr id="212016" name="Text Box 48"/>
          <p:cNvSpPr txBox="1">
            <a:spLocks noChangeArrowheads="1"/>
          </p:cNvSpPr>
          <p:nvPr/>
        </p:nvSpPr>
        <p:spPr bwMode="auto">
          <a:xfrm>
            <a:off x="7019925" y="6237288"/>
            <a:ext cx="576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b="1"/>
              <a:t>(</a:t>
            </a:r>
            <a:r>
              <a:rPr lang="en-US" b="1"/>
              <a:t>c)</a:t>
            </a:r>
            <a:endParaRPr lang="ru-RU" b="1"/>
          </a:p>
        </p:txBody>
      </p:sp>
      <p:sp>
        <p:nvSpPr>
          <p:cNvPr id="212017" name="AutoShape 49"/>
          <p:cNvSpPr>
            <a:spLocks noChangeArrowheads="1"/>
          </p:cNvSpPr>
          <p:nvPr/>
        </p:nvSpPr>
        <p:spPr bwMode="auto">
          <a:xfrm>
            <a:off x="3059113" y="1700213"/>
            <a:ext cx="2089150" cy="1008062"/>
          </a:xfrm>
          <a:prstGeom prst="wedgeRectCallout">
            <a:avLst>
              <a:gd name="adj1" fmla="val -14894"/>
              <a:gd name="adj2" fmla="val 167009"/>
            </a:avLst>
          </a:prstGeom>
          <a:solidFill>
            <a:schemeClr val="bg2">
              <a:lumMod val="75000"/>
            </a:schemeClr>
          </a:solidFill>
          <a:ln w="38100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ru-RU" b="1" dirty="0"/>
              <a:t>Целевая</a:t>
            </a:r>
            <a:br>
              <a:rPr lang="ru-RU" b="1" dirty="0"/>
            </a:br>
            <a:r>
              <a:rPr lang="ru-RU" b="1" dirty="0"/>
              <a:t>функция не ограничена</a:t>
            </a:r>
          </a:p>
        </p:txBody>
      </p:sp>
      <p:sp>
        <p:nvSpPr>
          <p:cNvPr id="212018" name="AutoShape 50"/>
          <p:cNvSpPr>
            <a:spLocks noChangeArrowheads="1"/>
          </p:cNvSpPr>
          <p:nvPr/>
        </p:nvSpPr>
        <p:spPr bwMode="auto">
          <a:xfrm>
            <a:off x="6443663" y="1700213"/>
            <a:ext cx="2089150" cy="1008062"/>
          </a:xfrm>
          <a:prstGeom prst="wedgeRectCallout">
            <a:avLst>
              <a:gd name="adj1" fmla="val -16565"/>
              <a:gd name="adj2" fmla="val 211259"/>
            </a:avLst>
          </a:prstGeom>
          <a:solidFill>
            <a:schemeClr val="bg2">
              <a:lumMod val="75000"/>
            </a:schemeClr>
          </a:solidFill>
          <a:ln w="38100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ru-RU" b="1" dirty="0"/>
              <a:t>Бесконечное</a:t>
            </a:r>
            <a:br>
              <a:rPr lang="ru-RU" b="1" dirty="0"/>
            </a:br>
            <a:r>
              <a:rPr lang="ru-RU" b="1" dirty="0"/>
              <a:t>множество</a:t>
            </a:r>
            <a:br>
              <a:rPr lang="ru-RU" b="1" dirty="0"/>
            </a:br>
            <a:r>
              <a:rPr lang="ru-RU" b="1" dirty="0"/>
              <a:t>решений</a:t>
            </a:r>
          </a:p>
        </p:txBody>
      </p:sp>
      <p:sp>
        <p:nvSpPr>
          <p:cNvPr id="212019" name="Oval 51"/>
          <p:cNvSpPr>
            <a:spLocks noChangeArrowheads="1"/>
          </p:cNvSpPr>
          <p:nvPr/>
        </p:nvSpPr>
        <p:spPr bwMode="auto">
          <a:xfrm>
            <a:off x="1749425" y="4105275"/>
            <a:ext cx="215900" cy="2159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56000333"/>
      </p:ext>
    </p:extLst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2120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10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6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78035E-7 L 0.14965 -0.36185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-18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10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38728E-6 L 0.01632 -0.163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-8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2120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12013" grpId="0" animBg="1"/>
      <p:bldP spid="212013" grpId="1" animBg="1"/>
      <p:bldP spid="212014" grpId="0"/>
      <p:bldP spid="212015" grpId="0"/>
      <p:bldP spid="212016" grpId="0"/>
      <p:bldP spid="212017" grpId="0" animBg="1"/>
      <p:bldP spid="212018" grpId="0" animBg="1"/>
      <p:bldP spid="212019" grpId="0" animBg="1"/>
      <p:bldP spid="2120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 altLang="en-US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2" y="1628800"/>
            <a:ext cx="8529558" cy="346110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9269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/>
          <a:lstStyle/>
          <a:p>
            <a:r>
              <a:rPr lang="ru-RU" sz="2800" dirty="0"/>
              <a:t>Свойства задачи линейного </a:t>
            </a:r>
            <a:r>
              <a:rPr lang="ru-RU" sz="2800" dirty="0" smtClean="0"/>
              <a:t>программирования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752528"/>
          </a:xfrm>
          <a:solidFill>
            <a:schemeClr val="bg2"/>
          </a:solidFill>
        </p:spPr>
        <p:txBody>
          <a:bodyPr/>
          <a:lstStyle/>
          <a:p>
            <a:r>
              <a:rPr lang="ru-RU" sz="2000" b="1" dirty="0" smtClean="0"/>
              <a:t>Свойство 1.</a:t>
            </a:r>
            <a:r>
              <a:rPr lang="ru-RU" sz="2000" dirty="0" smtClean="0"/>
              <a:t> Допустимая область задачи линейного программирования выпукла, если она не пуста.</a:t>
            </a:r>
          </a:p>
          <a:p>
            <a:r>
              <a:rPr lang="ru-RU" sz="2000" b="1" dirty="0" smtClean="0"/>
              <a:t>Свойство 2.</a:t>
            </a:r>
            <a:r>
              <a:rPr lang="ru-RU" sz="2000" dirty="0" smtClean="0"/>
              <a:t> Если допустимая область имеет вершины и задача линейного программирования имеет решение, то оно достигается по крайней мере в одной из вершин.</a:t>
            </a:r>
          </a:p>
          <a:p>
            <a:r>
              <a:rPr lang="ru-RU" sz="2000" b="1" dirty="0" smtClean="0"/>
              <a:t>Свойство 3.</a:t>
            </a:r>
            <a:r>
              <a:rPr lang="ru-RU" sz="2000" dirty="0" smtClean="0"/>
              <a:t> Множество решений задачи линейного программирования выпукло.</a:t>
            </a:r>
          </a:p>
          <a:p>
            <a:r>
              <a:rPr lang="ru-RU" sz="2000" b="1" dirty="0" smtClean="0"/>
              <a:t>Свойство 4.</a:t>
            </a:r>
            <a:r>
              <a:rPr lang="ru-RU" sz="2000" dirty="0" smtClean="0"/>
              <a:t> Если допустимая область ограничена, то задача линейного программирования имеет оптимальное решение.</a:t>
            </a:r>
          </a:p>
          <a:p>
            <a:r>
              <a:rPr lang="ru-RU" sz="2000" b="1" dirty="0" smtClean="0"/>
              <a:t>Свойство 5.</a:t>
            </a:r>
            <a:r>
              <a:rPr lang="ru-RU" sz="2000" dirty="0" smtClean="0"/>
              <a:t> Необходимым и достаточным условием существования решения задачи линейного программирования на максимум (минимум) является ограниченность целевой функции сверху (соответственно снизу) в допустимой области.</a:t>
            </a:r>
          </a:p>
        </p:txBody>
      </p:sp>
    </p:spTree>
    <p:extLst>
      <p:ext uri="{BB962C8B-B14F-4D97-AF65-F5344CB8AC3E}">
        <p14:creationId xmlns:p14="http://schemas.microsoft.com/office/powerpoint/2010/main" val="2320477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Слайд 2: классификация и разрешимость ЗО в презентации идут в другом порядке</a:t>
            </a:r>
          </a:p>
          <a:p>
            <a:pPr marL="596646" indent="-514350">
              <a:buFont typeface="+mj-lt"/>
              <a:buAutoNum type="arabicPeriod"/>
            </a:pPr>
            <a:r>
              <a:rPr lang="ru-RU" dirty="0" smtClean="0"/>
              <a:t>Слайд 12: пропущено многоточие между первым и </a:t>
            </a:r>
            <a:r>
              <a:rPr lang="en-US" dirty="0" smtClean="0"/>
              <a:t>m</a:t>
            </a:r>
            <a:r>
              <a:rPr lang="ru-RU" dirty="0" smtClean="0"/>
              <a:t>-ым </a:t>
            </a:r>
            <a:r>
              <a:rPr lang="ru-RU" dirty="0" smtClean="0"/>
              <a:t>ограничениями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ru-RU" dirty="0" smtClean="0"/>
              <a:t>лайд 13: индекс при </a:t>
            </a:r>
            <a:r>
              <a:rPr lang="en-US" dirty="0" smtClean="0"/>
              <a:t>R </a:t>
            </a:r>
            <a:r>
              <a:rPr lang="ru-RU" dirty="0" smtClean="0"/>
              <a:t>должен принимать значения от 1 до </a:t>
            </a:r>
            <a:r>
              <a:rPr lang="en-US" dirty="0" smtClean="0"/>
              <a:t>m</a:t>
            </a:r>
            <a:r>
              <a:rPr lang="ru-RU" dirty="0" smtClean="0"/>
              <a:t>, индекс при </a:t>
            </a:r>
            <a:r>
              <a:rPr lang="en-US" dirty="0" smtClean="0"/>
              <a:t>C </a:t>
            </a:r>
            <a:r>
              <a:rPr lang="ru-RU" dirty="0" smtClean="0"/>
              <a:t>должен быть </a:t>
            </a:r>
            <a:r>
              <a:rPr lang="en-US" dirty="0" smtClean="0"/>
              <a:t>j.</a:t>
            </a:r>
            <a:endParaRPr lang="ru-RU" dirty="0" smtClean="0"/>
          </a:p>
          <a:p>
            <a:pPr marL="82296" indent="0">
              <a:buNone/>
            </a:pPr>
            <a:r>
              <a:rPr lang="ru-RU" dirty="0" smtClean="0"/>
              <a:t>исправлено</a:t>
            </a:r>
            <a:endParaRPr lang="ru-RU" dirty="0" smtClean="0"/>
          </a:p>
          <a:p>
            <a:pPr marL="82296" indent="0" algn="r">
              <a:buNone/>
            </a:pPr>
            <a:endParaRPr lang="ru-RU" sz="1100" dirty="0"/>
          </a:p>
          <a:p>
            <a:pPr marL="82296" indent="0" algn="r">
              <a:buNone/>
            </a:pPr>
            <a:endParaRPr lang="ru-RU" sz="1100" dirty="0" smtClean="0"/>
          </a:p>
          <a:p>
            <a:pPr marL="82296" indent="0" algn="r">
              <a:buNone/>
            </a:pPr>
            <a:endParaRPr lang="ru-RU" sz="1100" dirty="0"/>
          </a:p>
          <a:p>
            <a:pPr marL="82296" indent="0" algn="r">
              <a:buNone/>
            </a:pPr>
            <a:endParaRPr lang="ru-RU" sz="1100" dirty="0" smtClean="0"/>
          </a:p>
          <a:p>
            <a:pPr marL="82296" indent="0" algn="r">
              <a:buNone/>
            </a:pPr>
            <a:endParaRPr lang="ru-RU" sz="1100" dirty="0"/>
          </a:p>
          <a:p>
            <a:pPr marL="82296" indent="0" algn="r">
              <a:buNone/>
            </a:pPr>
            <a:endParaRPr lang="ru-RU" sz="1100" dirty="0" smtClean="0"/>
          </a:p>
          <a:p>
            <a:pPr marL="82296" indent="0" algn="r">
              <a:buNone/>
            </a:pPr>
            <a:r>
              <a:rPr lang="ru-RU" sz="1100" dirty="0" smtClean="0"/>
              <a:t>Ошибки нашли:</a:t>
            </a:r>
          </a:p>
          <a:p>
            <a:pPr marL="82296" indent="0" algn="r">
              <a:buNone/>
            </a:pPr>
            <a:r>
              <a:rPr lang="ru-RU" sz="1100" dirty="0" smtClean="0"/>
              <a:t>Ефимов</a:t>
            </a:r>
          </a:p>
          <a:p>
            <a:pPr marL="82296" indent="0" algn="r">
              <a:buNone/>
            </a:pPr>
            <a:r>
              <a:rPr lang="ru-RU" sz="1100" dirty="0" err="1" smtClean="0"/>
              <a:t>Атаханова</a:t>
            </a:r>
            <a:endParaRPr lang="ru-RU" sz="11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C23F7-4D77-4555-A946-CF07389FC6EA}" type="slidenum">
              <a:rPr lang="ru-RU" alt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7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Задача принятия решения (ЗПР)</a:t>
            </a:r>
            <a:br>
              <a:rPr lang="ru-RU" dirty="0" smtClean="0"/>
            </a:br>
            <a:r>
              <a:rPr lang="ru-RU" sz="2800" dirty="0" smtClean="0"/>
              <a:t>Системное описание ЗПР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258669"/>
            <a:ext cx="3168352" cy="297137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</p:pic>
      <p:graphicFrame>
        <p:nvGraphicFramePr>
          <p:cNvPr id="4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87639228"/>
              </p:ext>
            </p:extLst>
          </p:nvPr>
        </p:nvGraphicFramePr>
        <p:xfrm>
          <a:off x="3707904" y="1268760"/>
          <a:ext cx="5256585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79512" y="4207633"/>
            <a:ext cx="42648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C32D2E">
                    <a:lumMod val="75000"/>
                  </a:srgbClr>
                </a:solidFill>
                <a:latin typeface="Franklin Gothic Heavy" pitchFamily="34" charset="0"/>
              </a:rPr>
              <a:t>При принятии решения основной задачей является нахождение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</a:rPr>
              <a:t>оптимального решения</a:t>
            </a:r>
            <a:r>
              <a:rPr lang="ru-RU" sz="1600" dirty="0" smtClean="0">
                <a:solidFill>
                  <a:srgbClr val="C32D2E">
                    <a:lumMod val="75000"/>
                  </a:srgbClr>
                </a:solidFill>
                <a:latin typeface="Franklin Gothic Heavy" pitchFamily="34" charset="0"/>
              </a:rPr>
              <a:t>.</a:t>
            </a:r>
          </a:p>
          <a:p>
            <a:r>
              <a:rPr lang="ru-RU" sz="1600" dirty="0" smtClean="0">
                <a:solidFill>
                  <a:srgbClr val="C32D2E">
                    <a:lumMod val="75000"/>
                  </a:srgbClr>
                </a:solidFill>
                <a:latin typeface="Franklin Gothic Heavy" pitchFamily="34" charset="0"/>
              </a:rPr>
              <a:t>На содержательном уровне оптимальное решение можно определить как наилучшее в следующем смысле: </a:t>
            </a:r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Heavy" pitchFamily="34" charset="0"/>
              </a:rPr>
              <a:t>оптимальное решение в наибольшей степени соответствует цели Управляющей подсистемы в рамках имеющейся у нее информации о состоянии среды</a:t>
            </a:r>
            <a:r>
              <a:rPr lang="ru-RU" sz="1600" dirty="0" smtClean="0">
                <a:solidFill>
                  <a:srgbClr val="C32D2E">
                    <a:lumMod val="75000"/>
                  </a:srgbClr>
                </a:solidFill>
                <a:latin typeface="Franklin Gothic Heavy" pitchFamily="34" charset="0"/>
              </a:rPr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996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/>
          </a:bodyPr>
          <a:lstStyle/>
          <a:p>
            <a:r>
              <a:rPr lang="ru-RU" sz="2800" dirty="0"/>
              <a:t>Задача принятия решения (ЗПР)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5"/>
            <a:ext cx="7533809" cy="5760640"/>
          </a:xfrm>
          <a:prstGeom prst="rect">
            <a:avLst/>
          </a:prstGeom>
          <a:solidFill>
            <a:schemeClr val="tx2">
              <a:lumMod val="40000"/>
              <a:lumOff val="60000"/>
              <a:alpha val="42000"/>
            </a:schemeClr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39748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 оптимизации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30"/>
          <a:stretch/>
        </p:blipFill>
        <p:spPr bwMode="auto">
          <a:xfrm>
            <a:off x="971599" y="1772816"/>
            <a:ext cx="6702829" cy="259228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3341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Разрешимость задачи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8" y="1484785"/>
            <a:ext cx="8147078" cy="491634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490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Разрешимость задачи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12" y="1988840"/>
            <a:ext cx="8022222" cy="259228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546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552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Разрешимость задачи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262654" cy="367240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811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7544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</a:rPr>
              <a:t>Классификация задач оптимизации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7E0EF8-6D3F-4553-8879-97A7AB95CA6C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47248" cy="45548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2272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4.6|4.5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.2|3.6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447</Words>
  <Application>Microsoft Office PowerPoint</Application>
  <PresentationFormat>Экран (4:3)</PresentationFormat>
  <Paragraphs>87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7" baseType="lpstr">
      <vt:lpstr>Arial</vt:lpstr>
      <vt:lpstr>Cambria Math</vt:lpstr>
      <vt:lpstr>Corbel</vt:lpstr>
      <vt:lpstr>Franklin Gothic Demi</vt:lpstr>
      <vt:lpstr>Franklin Gothic Heavy</vt:lpstr>
      <vt:lpstr>Gill Sans MT</vt:lpstr>
      <vt:lpstr>Symbol</vt:lpstr>
      <vt:lpstr>Times New Roman</vt:lpstr>
      <vt:lpstr>Verdana</vt:lpstr>
      <vt:lpstr>Wingdings</vt:lpstr>
      <vt:lpstr>Wingdings 2</vt:lpstr>
      <vt:lpstr>Солнцестояние</vt:lpstr>
      <vt:lpstr>Формула</vt:lpstr>
      <vt:lpstr>Equation</vt:lpstr>
      <vt:lpstr>Лекция  Введение Задачи линейного программирования</vt:lpstr>
      <vt:lpstr>Содержание</vt:lpstr>
      <vt:lpstr>Задача принятия решения (ЗПР) Системное описание ЗПР</vt:lpstr>
      <vt:lpstr>Задача принятия решения (ЗПР)</vt:lpstr>
      <vt:lpstr>Постановка задачи оптимизации</vt:lpstr>
      <vt:lpstr>Разрешимость задачи оптимизации</vt:lpstr>
      <vt:lpstr>Разрешимость задачи оптимизации</vt:lpstr>
      <vt:lpstr>Разрешимость задачи оптимизации</vt:lpstr>
      <vt:lpstr>Классификация задач оптимизации</vt:lpstr>
      <vt:lpstr>Классификация задач оптимизации</vt:lpstr>
      <vt:lpstr>Задача об оптимальном плане производства продукции</vt:lpstr>
      <vt:lpstr>Задача о диете  (исторически одна из самых первых)</vt:lpstr>
      <vt:lpstr>Линейное программирование</vt:lpstr>
      <vt:lpstr>Линейное программирование</vt:lpstr>
      <vt:lpstr>Геометрическая интерпретация решения двумерной задачи линейного программирования</vt:lpstr>
      <vt:lpstr>Геометрическая интерпретация</vt:lpstr>
      <vt:lpstr>Геометрическая интерпретация ЗЛП</vt:lpstr>
      <vt:lpstr>Геометрическая интерпретация ЗЛП</vt:lpstr>
      <vt:lpstr>Геометрическая интерпретация ЗЛП</vt:lpstr>
      <vt:lpstr>Принципиальные ситуации, возможные при решении задачи линейного программирования</vt:lpstr>
      <vt:lpstr>Презентация PowerPoint</vt:lpstr>
      <vt:lpstr>Свойства задачи линейного программирования</vt:lpstr>
      <vt:lpstr>Ошибки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 Введение Задачи линейного программирования</dc:title>
  <dc:creator>Пользователь Windows</dc:creator>
  <cp:lastModifiedBy>Павел Сомов</cp:lastModifiedBy>
  <cp:revision>27</cp:revision>
  <dcterms:created xsi:type="dcterms:W3CDTF">2020-09-06T14:36:32Z</dcterms:created>
  <dcterms:modified xsi:type="dcterms:W3CDTF">2020-12-22T10:20:19Z</dcterms:modified>
</cp:coreProperties>
</file>