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0"/>
  </p:notesMasterIdLst>
  <p:sldIdLst>
    <p:sldId id="257" r:id="rId3"/>
    <p:sldId id="283" r:id="rId4"/>
    <p:sldId id="284" r:id="rId5"/>
    <p:sldId id="280" r:id="rId6"/>
    <p:sldId id="281" r:id="rId7"/>
    <p:sldId id="282" r:id="rId8"/>
    <p:sldId id="285" r:id="rId9"/>
    <p:sldId id="286" r:id="rId10"/>
    <p:sldId id="287" r:id="rId11"/>
    <p:sldId id="288" r:id="rId12"/>
    <p:sldId id="258" r:id="rId13"/>
    <p:sldId id="259" r:id="rId14"/>
    <p:sldId id="260" r:id="rId15"/>
    <p:sldId id="272" r:id="rId16"/>
    <p:sldId id="273" r:id="rId17"/>
    <p:sldId id="274" r:id="rId18"/>
    <p:sldId id="261" r:id="rId19"/>
    <p:sldId id="262" r:id="rId20"/>
    <p:sldId id="263" r:id="rId21"/>
    <p:sldId id="264" r:id="rId22"/>
    <p:sldId id="266" r:id="rId23"/>
    <p:sldId id="267" r:id="rId24"/>
    <p:sldId id="265" r:id="rId25"/>
    <p:sldId id="268" r:id="rId26"/>
    <p:sldId id="269" r:id="rId27"/>
    <p:sldId id="299" r:id="rId28"/>
    <p:sldId id="271" r:id="rId29"/>
    <p:sldId id="277" r:id="rId30"/>
    <p:sldId id="276" r:id="rId31"/>
    <p:sldId id="278" r:id="rId32"/>
    <p:sldId id="291" r:id="rId33"/>
    <p:sldId id="290" r:id="rId34"/>
    <p:sldId id="298" r:id="rId35"/>
    <p:sldId id="297" r:id="rId36"/>
    <p:sldId id="296" r:id="rId37"/>
    <p:sldId id="295" r:id="rId38"/>
    <p:sldId id="294" r:id="rId39"/>
    <p:sldId id="292" r:id="rId40"/>
    <p:sldId id="293" r:id="rId41"/>
    <p:sldId id="279" r:id="rId42"/>
    <p:sldId id="300" r:id="rId43"/>
    <p:sldId id="289" r:id="rId44"/>
    <p:sldId id="301" r:id="rId45"/>
    <p:sldId id="303" r:id="rId46"/>
    <p:sldId id="302" r:id="rId47"/>
    <p:sldId id="304" r:id="rId48"/>
    <p:sldId id="306" r:id="rId4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7414" autoAdjust="0"/>
  </p:normalViewPr>
  <p:slideViewPr>
    <p:cSldViewPr>
      <p:cViewPr>
        <p:scale>
          <a:sx n="79" d="100"/>
          <a:sy n="79" d="100"/>
        </p:scale>
        <p:origin x="-2544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7ABFB-DCD2-462E-BE97-60611F1FFA9A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6547D-DCC3-4092-AF85-6BA491535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56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Опечатка: </a:t>
            </a:r>
            <a:r>
              <a:rPr lang="en-US" dirty="0" smtClean="0"/>
              <a:t>F=x1-2</a:t>
            </a:r>
            <a:r>
              <a:rPr lang="en-US" b="1" dirty="0" smtClean="0"/>
              <a:t>x2</a:t>
            </a:r>
            <a:r>
              <a:rPr lang="en-US" b="0" dirty="0" smtClean="0"/>
              <a:t>+x’3-x’’3</a:t>
            </a:r>
          </a:p>
          <a:p>
            <a:r>
              <a:rPr lang="ru-RU" b="0" dirty="0" smtClean="0"/>
              <a:t>Также в первом ограничении не расписан </a:t>
            </a:r>
            <a:r>
              <a:rPr lang="en-US" b="0" dirty="0" smtClean="0"/>
              <a:t>x3</a:t>
            </a:r>
            <a:endParaRPr lang="ru-RU" b="0" dirty="0" smtClean="0"/>
          </a:p>
          <a:p>
            <a:r>
              <a:rPr lang="ru-RU" b="0" dirty="0" smtClean="0"/>
              <a:t>И опечатка во втором ограничении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6547D-DCC3-4092-AF85-6BA491535FD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13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6547D-DCC3-4092-AF85-6BA491535FD8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724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6547D-DCC3-4092-AF85-6BA491535FD8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724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6547D-DCC3-4092-AF85-6BA491535FD8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124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6547D-DCC3-4092-AF85-6BA491535FD8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675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Первая</a:t>
            </a:r>
            <a:r>
              <a:rPr lang="ru-RU" baseline="0" dirty="0" smtClean="0"/>
              <a:t> строчка </a:t>
            </a:r>
            <a:r>
              <a:rPr lang="en-US" i="1" baseline="0" dirty="0" smtClean="0"/>
              <a:t>x</a:t>
            </a:r>
            <a:r>
              <a:rPr lang="en-US" baseline="0" dirty="0" smtClean="0"/>
              <a:t> </a:t>
            </a:r>
            <a:r>
              <a:rPr lang="ru-RU" baseline="0" dirty="0" smtClean="0"/>
              <a:t>не индекс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6547D-DCC3-4092-AF85-6BA491535FD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460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Опечатка</a:t>
            </a:r>
            <a:r>
              <a:rPr lang="ru-RU" baseline="0" dirty="0" smtClean="0"/>
              <a:t> в индексе последней координаты вектора А1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6547D-DCC3-4092-AF85-6BA491535FD8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647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6547D-DCC3-4092-AF85-6BA491535FD8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724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6547D-DCC3-4092-AF85-6BA491535FD8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724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6547D-DCC3-4092-AF85-6BA491535FD8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724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6547D-DCC3-4092-AF85-6BA491535FD8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724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6547D-DCC3-4092-AF85-6BA491535FD8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724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6547D-DCC3-4092-AF85-6BA491535FD8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72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4199D2-1DB5-497C-86EF-2AE81262A326}" type="datetime1">
              <a:rPr lang="ru-RU" smtClean="0">
                <a:solidFill>
                  <a:srgbClr val="000000"/>
                </a:solidFill>
              </a:rPr>
              <a:t>21.12.2020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F50F0-A327-4013-BC5C-7143A53CC230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79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B56395-1AC5-49D6-974D-0D0A20DF2928}" type="datetime1">
              <a:rPr lang="ru-RU" smtClean="0">
                <a:solidFill>
                  <a:srgbClr val="000000"/>
                </a:solidFill>
              </a:rPr>
              <a:t>21.12.2020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6BA01-F747-494A-B5E2-2C43B26EC947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48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B8C020-360E-40A2-9FA0-7FEE892BF6FB}" type="datetime1">
              <a:rPr lang="ru-RU" smtClean="0">
                <a:solidFill>
                  <a:srgbClr val="000000"/>
                </a:solidFill>
              </a:rPr>
              <a:t>21.12.2020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AE1A0-4165-4FDF-B1B8-E6D01A2BD0FB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0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EB9990-CA59-4B2B-9A81-1297A5CC5E85}" type="datetime1">
              <a:rPr lang="ru-RU" smtClean="0">
                <a:solidFill>
                  <a:srgbClr val="000000"/>
                </a:solidFill>
              </a:rPr>
              <a:t>21.12.2020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F50F0-A327-4013-BC5C-7143A53CC230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953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F147EB-359E-44D5-89F5-53F782554080}" type="datetime1">
              <a:rPr lang="ru-RU" smtClean="0">
                <a:solidFill>
                  <a:srgbClr val="000000"/>
                </a:solidFill>
              </a:rPr>
              <a:t>21.12.2020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656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14119B-26EA-45F2-AFD6-D3058D938C2A}" type="datetime1">
              <a:rPr lang="ru-RU" smtClean="0">
                <a:solidFill>
                  <a:srgbClr val="000000"/>
                </a:solidFill>
              </a:rPr>
              <a:t>21.12.2020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6BD58-5A27-45E1-9424-8DAD0983ACC6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78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1FBBE0-570A-4C04-A208-262B2C9BC50F}" type="datetime1">
              <a:rPr lang="ru-RU" smtClean="0">
                <a:solidFill>
                  <a:srgbClr val="000000"/>
                </a:solidFill>
              </a:rPr>
              <a:t>21.12.2020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75714C-C001-4639-8934-E38D47DB5F2E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758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AFAEC3-8BC1-400F-9DDA-31238124D6EE}" type="datetime1">
              <a:rPr lang="ru-RU" smtClean="0">
                <a:solidFill>
                  <a:srgbClr val="000000"/>
                </a:solidFill>
              </a:rPr>
              <a:t>21.12.2020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42F4C6-0783-42CC-911C-7A78B182B1D6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34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D3B8F6-2B18-42B0-AFF6-2A67E10886B8}" type="datetime1">
              <a:rPr lang="ru-RU" smtClean="0">
                <a:solidFill>
                  <a:srgbClr val="000000"/>
                </a:solidFill>
              </a:rPr>
              <a:t>21.12.2020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CC8DF-5CD3-48D4-9219-677A81B51AC0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8002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9DFB58-EEB3-40AD-916C-31966D6C6674}" type="datetime1">
              <a:rPr lang="ru-RU" smtClean="0">
                <a:solidFill>
                  <a:srgbClr val="000000"/>
                </a:solidFill>
              </a:rPr>
              <a:t>21.12.2020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40D7D-9A20-4543-8A33-544854DBF62C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3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0BEF88-DBBC-4E72-A84E-520A1F5787CA}" type="datetime1">
              <a:rPr lang="ru-RU" smtClean="0">
                <a:solidFill>
                  <a:srgbClr val="000000"/>
                </a:solidFill>
              </a:rPr>
              <a:t>21.12.2020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B7AB8-4DDB-4EFC-A485-F6B424E5AED9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03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114111-DB42-4DC9-82F2-1C3B301BBF6F}" type="datetime1">
              <a:rPr lang="ru-RU" smtClean="0">
                <a:solidFill>
                  <a:srgbClr val="000000"/>
                </a:solidFill>
              </a:rPr>
              <a:t>21.12.2020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4592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03CEE8-6007-45A1-92BC-1E8ED7D565B1}" type="datetime1">
              <a:rPr lang="ru-RU" smtClean="0">
                <a:solidFill>
                  <a:srgbClr val="000000"/>
                </a:solidFill>
              </a:rPr>
              <a:t>21.12.2020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05A5FA-3451-4B5E-B1F2-8C033FAC0714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43899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97D303-125B-42EB-A987-FD4B803E7CE1}" type="datetime1">
              <a:rPr lang="ru-RU" smtClean="0">
                <a:solidFill>
                  <a:srgbClr val="000000"/>
                </a:solidFill>
              </a:rPr>
              <a:t>21.12.2020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6BA01-F747-494A-B5E2-2C43B26EC947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072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C9B0C9-1220-44D9-BF09-192321FBCD02}" type="datetime1">
              <a:rPr lang="ru-RU" smtClean="0">
                <a:solidFill>
                  <a:srgbClr val="000000"/>
                </a:solidFill>
              </a:rPr>
              <a:t>21.12.2020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AE1A0-4165-4FDF-B1B8-E6D01A2BD0FB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35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B4E950-9F64-4EFF-A6DE-3ACF6FBA0F55}" type="datetime1">
              <a:rPr lang="ru-RU" smtClean="0">
                <a:solidFill>
                  <a:srgbClr val="000000"/>
                </a:solidFill>
              </a:rPr>
              <a:t>21.12.2020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6BD58-5A27-45E1-9424-8DAD0983ACC6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6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AB497B-6768-4F4E-91CF-73E7142ECC41}" type="datetime1">
              <a:rPr lang="ru-RU" smtClean="0">
                <a:solidFill>
                  <a:srgbClr val="000000"/>
                </a:solidFill>
              </a:rPr>
              <a:t>21.12.2020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75714C-C001-4639-8934-E38D47DB5F2E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95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3053C-6C18-47FC-85F0-8A1B5F3AC04E}" type="datetime1">
              <a:rPr lang="ru-RU" smtClean="0">
                <a:solidFill>
                  <a:srgbClr val="000000"/>
                </a:solidFill>
              </a:rPr>
              <a:t>21.12.2020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42F4C6-0783-42CC-911C-7A78B182B1D6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41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958E51-E0E1-4B2A-9994-D05DF82E07C0}" type="datetime1">
              <a:rPr lang="ru-RU" smtClean="0">
                <a:solidFill>
                  <a:srgbClr val="000000"/>
                </a:solidFill>
              </a:rPr>
              <a:t>21.12.2020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CC8DF-5CD3-48D4-9219-677A81B51AC0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63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677458-2891-456B-93EA-6FC8DF09FAB6}" type="datetime1">
              <a:rPr lang="ru-RU" smtClean="0">
                <a:solidFill>
                  <a:srgbClr val="000000"/>
                </a:solidFill>
              </a:rPr>
              <a:t>21.12.2020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40D7D-9A20-4543-8A33-544854DBF62C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92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92153D-8C73-4D3A-B41B-3620B6D88DAC}" type="datetime1">
              <a:rPr lang="ru-RU" smtClean="0">
                <a:solidFill>
                  <a:srgbClr val="000000"/>
                </a:solidFill>
              </a:rPr>
              <a:t>21.12.2020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B7AB8-4DDB-4EFC-A485-F6B424E5AED9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98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183774-564D-45AC-89EC-55761AE0892F}" type="datetime1">
              <a:rPr lang="ru-RU" smtClean="0">
                <a:solidFill>
                  <a:srgbClr val="000000"/>
                </a:solidFill>
              </a:rPr>
              <a:t>21.12.2020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05A5FA-3451-4B5E-B1F2-8C033FAC0714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2027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2A403D1-8240-4F45-8799-69BAAC6653B6}" type="datetime1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21.12.2020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4F6502-3A1A-4769-B452-FE69BA137E09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0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86615FE-D396-4ED6-8E38-F9FE1A064D66}" type="datetime1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21.12.2020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4F6502-3A1A-4769-B452-FE69BA137E09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81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5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9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br>
              <a:rPr lang="ru-RU" dirty="0"/>
            </a:br>
            <a:r>
              <a:rPr lang="ru-RU" dirty="0"/>
              <a:t>Симплекс-метод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Домашова Д.В.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F50F0-A327-4013-BC5C-7143A53CC230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18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962088" cy="1143000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rgbClr val="4F271C">
                    <a:satMod val="130000"/>
                  </a:srgbClr>
                </a:solidFill>
              </a:rPr>
              <a:t>Опорные точки допустимого множества</a:t>
            </a:r>
            <a:br>
              <a:rPr lang="ru-RU" sz="3600" dirty="0">
                <a:solidFill>
                  <a:srgbClr val="4F271C">
                    <a:satMod val="130000"/>
                  </a:srgbClr>
                </a:solidFill>
              </a:rPr>
            </a:br>
            <a:r>
              <a:rPr lang="ru-RU" sz="3100" dirty="0">
                <a:solidFill>
                  <a:srgbClr val="4F271C">
                    <a:satMod val="130000"/>
                  </a:srgbClr>
                </a:solidFill>
              </a:rPr>
              <a:t>Теорема о связи опорного решения и вершины допустимого множества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56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8088029" cy="41764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9298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 dirty="0">
                <a:solidFill>
                  <a:srgbClr val="003399"/>
                </a:solidFill>
              </a:rPr>
              <a:t>Симплекс-метод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8" r="51664"/>
          <a:stretch/>
        </p:blipFill>
        <p:spPr bwMode="auto">
          <a:xfrm>
            <a:off x="1475656" y="3356992"/>
            <a:ext cx="5616623" cy="2949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017715"/>
              </p:ext>
            </p:extLst>
          </p:nvPr>
        </p:nvGraphicFramePr>
        <p:xfrm>
          <a:off x="1691680" y="1340768"/>
          <a:ext cx="2880320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Формула" r:id="rId4" imgW="1079500" imgH="889000" progId="Equation.3">
                  <p:embed/>
                </p:oleObj>
              </mc:Choice>
              <mc:Fallback>
                <p:oleObj name="Формула" r:id="rId4" imgW="1079500" imgH="889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340768"/>
                        <a:ext cx="2880320" cy="187220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07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 dirty="0">
                <a:solidFill>
                  <a:srgbClr val="003399"/>
                </a:solidFill>
              </a:rPr>
              <a:t>Симплекс-метод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25"/>
          <a:stretch/>
        </p:blipFill>
        <p:spPr bwMode="auto">
          <a:xfrm>
            <a:off x="1115616" y="1412775"/>
            <a:ext cx="7488832" cy="513358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071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 dirty="0">
                <a:solidFill>
                  <a:srgbClr val="003399"/>
                </a:solidFill>
              </a:rPr>
              <a:t>Симплекс-метод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205824"/>
              </p:ext>
            </p:extLst>
          </p:nvPr>
        </p:nvGraphicFramePr>
        <p:xfrm>
          <a:off x="1691680" y="1340768"/>
          <a:ext cx="3368675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Формула" r:id="rId3" imgW="1257120" imgH="457200" progId="Equation.3">
                  <p:embed/>
                </p:oleObj>
              </mc:Choice>
              <mc:Fallback>
                <p:oleObj name="Формула" r:id="rId3" imgW="125712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340768"/>
                        <a:ext cx="3368675" cy="120808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095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729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 dirty="0">
                <a:solidFill>
                  <a:srgbClr val="003399"/>
                </a:solidFill>
              </a:rPr>
              <a:t>Симплекс-метод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707018"/>
              </p:ext>
            </p:extLst>
          </p:nvPr>
        </p:nvGraphicFramePr>
        <p:xfrm>
          <a:off x="1639888" y="1284288"/>
          <a:ext cx="4730750" cy="18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Формула" r:id="rId3" imgW="1765080" imgH="698400" progId="Equation.3">
                  <p:embed/>
                </p:oleObj>
              </mc:Choice>
              <mc:Fallback>
                <p:oleObj name="Формула" r:id="rId3" imgW="17650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1284288"/>
                        <a:ext cx="4730750" cy="184626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095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241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 dirty="0">
                <a:solidFill>
                  <a:srgbClr val="003399"/>
                </a:solidFill>
              </a:rPr>
              <a:t>Симплекс-метод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652877"/>
              </p:ext>
            </p:extLst>
          </p:nvPr>
        </p:nvGraphicFramePr>
        <p:xfrm>
          <a:off x="1520482" y="1268760"/>
          <a:ext cx="4968553" cy="1879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Формула" r:id="rId3" imgW="1854200" imgH="711200" progId="Equation.3">
                  <p:embed/>
                </p:oleObj>
              </mc:Choice>
              <mc:Fallback>
                <p:oleObj name="Формула" r:id="rId3" imgW="18542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482" y="1268760"/>
                        <a:ext cx="4968553" cy="1879551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095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724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 dirty="0">
                <a:solidFill>
                  <a:srgbClr val="003399"/>
                </a:solidFill>
              </a:rPr>
              <a:t>Симплекс-метод</a:t>
            </a:r>
            <a:endParaRPr lang="ru-RU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7" r="36041"/>
          <a:stretch/>
        </p:blipFill>
        <p:spPr bwMode="auto">
          <a:xfrm>
            <a:off x="1545771" y="3429000"/>
            <a:ext cx="5744884" cy="3268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586612"/>
              </p:ext>
            </p:extLst>
          </p:nvPr>
        </p:nvGraphicFramePr>
        <p:xfrm>
          <a:off x="1520482" y="1268760"/>
          <a:ext cx="4968553" cy="1879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Формула" r:id="rId4" imgW="1854200" imgH="711200" progId="Equation.3">
                  <p:embed/>
                </p:oleObj>
              </mc:Choice>
              <mc:Fallback>
                <p:oleObj name="Формула" r:id="rId4" imgW="18542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482" y="1268760"/>
                        <a:ext cx="4968553" cy="1879551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095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745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 dirty="0">
                <a:solidFill>
                  <a:srgbClr val="003399"/>
                </a:solidFill>
              </a:rPr>
              <a:t>Симплекс-метод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59632" y="1484784"/>
            <a:ext cx="7056784" cy="50167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3200" dirty="0"/>
              <a:t>Идея симплекс-метода состоит в том, чтобы исходя из начального опорного решения найти новое опорное решение, исключая для этого некоторый вектор                                             из начального базиса и заменяя его одним из небазисных векторов  </a:t>
            </a:r>
          </a:p>
          <a:p>
            <a:r>
              <a:rPr lang="ru-RU" sz="3200" dirty="0"/>
              <a:t>                                        таким образом, чтобы новое опорное решение не ухудшало значения целевой функции.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448847"/>
            <a:ext cx="2604910" cy="56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013176"/>
            <a:ext cx="2880320" cy="456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003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 dirty="0">
                <a:solidFill>
                  <a:srgbClr val="003399"/>
                </a:solidFill>
              </a:rPr>
              <a:t>Симплекс-метод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8053947" cy="27902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99993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 dirty="0">
                <a:solidFill>
                  <a:srgbClr val="003399"/>
                </a:solidFill>
              </a:rPr>
              <a:t>Симплекс-метод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8" r="39737" b="46604"/>
          <a:stretch/>
        </p:blipFill>
        <p:spPr bwMode="auto">
          <a:xfrm>
            <a:off x="1249625" y="3068960"/>
            <a:ext cx="6480720" cy="337647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68" y="1484784"/>
            <a:ext cx="8110287" cy="136815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226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54176" cy="922114"/>
          </a:xfrm>
        </p:spPr>
        <p:txBody>
          <a:bodyPr>
            <a:noAutofit/>
          </a:bodyPr>
          <a:lstStyle/>
          <a:p>
            <a:r>
              <a:rPr lang="ru-RU" sz="3600" dirty="0"/>
              <a:t>Идея симплекс-метода решения задачи ЛП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268760"/>
            <a:ext cx="8322128" cy="5328592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ru-RU" sz="1800" dirty="0"/>
              <a:t>Свойства задачи линейного программирования наталкивают на следующую схему решения задачи линейного программирования, известную, как симплекс-метод. </a:t>
            </a:r>
          </a:p>
          <a:p>
            <a:pPr marL="82296" indent="0">
              <a:buNone/>
            </a:pPr>
            <a:r>
              <a:rPr lang="ru-RU" sz="1800" dirty="0"/>
              <a:t>Пусть рассматриваемая задача имеет непустое допустимое множество с вершинами.</a:t>
            </a:r>
          </a:p>
          <a:p>
            <a:pPr marL="82296" indent="0">
              <a:buNone/>
            </a:pPr>
            <a:r>
              <a:rPr lang="ru-RU" sz="1800" dirty="0"/>
              <a:t>Тогда:</a:t>
            </a:r>
          </a:p>
          <a:p>
            <a:pPr lvl="0"/>
            <a:r>
              <a:rPr lang="ru-RU" sz="1800" dirty="0"/>
              <a:t>Тем или иным способом находим какую-нибудь вершину допустимого множества и по определенным критериям определяем, не является ли она оптимальной.</a:t>
            </a:r>
          </a:p>
          <a:p>
            <a:pPr marL="82296" lvl="0" indent="0">
              <a:buNone/>
            </a:pPr>
            <a:r>
              <a:rPr lang="ru-RU" sz="1800" dirty="0"/>
              <a:t>Если она оптимальна, то задача решена. Если нет, то</a:t>
            </a:r>
          </a:p>
          <a:p>
            <a:pPr lvl="0"/>
            <a:r>
              <a:rPr lang="ru-RU" sz="1800" dirty="0"/>
              <a:t>используя определенные правила, проверяем, нельзя ли утверждать, что задача не имеет оптимального решения (целевая функция не ограничена сверху или, соответственно, снизу на допустимом множестве). </a:t>
            </a:r>
          </a:p>
          <a:p>
            <a:pPr marL="82296" indent="0">
              <a:buNone/>
            </a:pPr>
            <a:r>
              <a:rPr lang="ru-RU" sz="1800" dirty="0"/>
              <a:t>Если утверждать это можно, то задача неразрешима. Если нельзя, то</a:t>
            </a:r>
          </a:p>
          <a:p>
            <a:r>
              <a:rPr lang="ru-RU" sz="1800" dirty="0"/>
              <a:t>по определенному правилу ищем новую, лучшую (в смысле значения целевой функции) вершину и переходим к пункту 1).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850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 dirty="0">
                <a:solidFill>
                  <a:srgbClr val="003399"/>
                </a:solidFill>
              </a:rPr>
              <a:t>Симплекс-метод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7" r="7541"/>
          <a:stretch/>
        </p:blipFill>
        <p:spPr bwMode="auto">
          <a:xfrm>
            <a:off x="467544" y="1196752"/>
            <a:ext cx="8589303" cy="52798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677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 dirty="0">
                <a:solidFill>
                  <a:srgbClr val="003399"/>
                </a:solidFill>
              </a:rPr>
              <a:t>Симплекс-метод</a:t>
            </a:r>
            <a:endParaRPr lang="ru-RU" dirty="0"/>
          </a:p>
        </p:txBody>
      </p:sp>
      <p:pic>
        <p:nvPicPr>
          <p:cNvPr id="9220" name="Рисунок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18036" r="8250" b="28264"/>
          <a:stretch/>
        </p:blipFill>
        <p:spPr bwMode="auto">
          <a:xfrm>
            <a:off x="251520" y="1302701"/>
            <a:ext cx="8784976" cy="3574100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798622"/>
              </p:ext>
            </p:extLst>
          </p:nvPr>
        </p:nvGraphicFramePr>
        <p:xfrm>
          <a:off x="1043608" y="5157192"/>
          <a:ext cx="7344816" cy="101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Формула" r:id="rId4" imgW="3543300" imgH="482600" progId="Equation.3">
                  <p:embed/>
                </p:oleObj>
              </mc:Choice>
              <mc:Fallback>
                <p:oleObj name="Формула" r:id="rId4" imgW="35433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157192"/>
                        <a:ext cx="7344816" cy="1011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581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288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994122"/>
          </a:xfrm>
        </p:spPr>
        <p:txBody>
          <a:bodyPr>
            <a:normAutofit fontScale="90000"/>
          </a:bodyPr>
          <a:lstStyle/>
          <a:p>
            <a:r>
              <a:rPr lang="ru-RU" altLang="ru-RU" sz="4000" dirty="0">
                <a:solidFill>
                  <a:srgbClr val="003399"/>
                </a:solidFill>
              </a:rPr>
              <a:t>Симплекс-метод</a:t>
            </a:r>
            <a:r>
              <a:rPr lang="ru-RU" altLang="ru-RU" sz="5400" dirty="0">
                <a:solidFill>
                  <a:srgbClr val="003399"/>
                </a:solidFill>
              </a:rPr>
              <a:t/>
            </a:r>
            <a:br>
              <a:rPr lang="ru-RU" altLang="ru-RU" sz="5400" dirty="0">
                <a:solidFill>
                  <a:srgbClr val="003399"/>
                </a:solidFill>
              </a:rPr>
            </a:br>
            <a:r>
              <a:rPr lang="ru-RU" altLang="ru-RU" sz="2700" dirty="0">
                <a:solidFill>
                  <a:srgbClr val="003399"/>
                </a:solidFill>
              </a:rPr>
              <a:t>правило выбора вектора, выводимого из базиса</a:t>
            </a:r>
            <a:endParaRPr lang="ru-RU" sz="2700" dirty="0"/>
          </a:p>
        </p:txBody>
      </p:sp>
      <p:pic>
        <p:nvPicPr>
          <p:cNvPr id="10243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4" t="20821" r="28218" b="11583"/>
          <a:stretch>
            <a:fillRect/>
          </a:stretch>
        </p:blipFill>
        <p:spPr bwMode="auto">
          <a:xfrm>
            <a:off x="1043607" y="1268760"/>
            <a:ext cx="7972627" cy="5040560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42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890080" cy="1143000"/>
          </a:xfrm>
        </p:spPr>
        <p:txBody>
          <a:bodyPr>
            <a:normAutofit/>
          </a:bodyPr>
          <a:lstStyle/>
          <a:p>
            <a:r>
              <a:rPr lang="ru-RU" altLang="ru-RU" sz="4000" dirty="0">
                <a:solidFill>
                  <a:srgbClr val="003399"/>
                </a:solidFill>
              </a:rPr>
              <a:t>Симплекс-метод</a:t>
            </a:r>
            <a:br>
              <a:rPr lang="ru-RU" altLang="ru-RU" sz="4000" dirty="0">
                <a:solidFill>
                  <a:srgbClr val="003399"/>
                </a:solidFill>
              </a:rPr>
            </a:br>
            <a:r>
              <a:rPr lang="ru-RU" altLang="ru-RU" sz="2700" dirty="0">
                <a:solidFill>
                  <a:srgbClr val="003399"/>
                </a:solidFill>
              </a:rPr>
              <a:t>правило выбора вектора, выводимого из базиса</a:t>
            </a:r>
            <a:endParaRPr lang="ru-RU" sz="27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43608" y="1628800"/>
            <a:ext cx="6984776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400" dirty="0"/>
              <a:t>Выводится тот вектор </a:t>
            </a:r>
            <a:r>
              <a:rPr lang="ru-RU" sz="2400" dirty="0" err="1"/>
              <a:t>As</a:t>
            </a:r>
            <a:r>
              <a:rPr lang="ru-RU" sz="2400" dirty="0"/>
              <a:t>, для которого отношение координат  опорного решения к положительным координатам разложения вектора </a:t>
            </a:r>
            <a:r>
              <a:rPr lang="ru-RU" sz="2400" dirty="0" err="1"/>
              <a:t>Ar</a:t>
            </a:r>
            <a:r>
              <a:rPr lang="ru-RU" sz="2400" dirty="0"/>
              <a:t> по базису является минимальным 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268783"/>
              </p:ext>
            </p:extLst>
          </p:nvPr>
        </p:nvGraphicFramePr>
        <p:xfrm>
          <a:off x="2195736" y="3356992"/>
          <a:ext cx="4104456" cy="2019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Формула" r:id="rId3" imgW="1002960" imgH="495000" progId="Equation.3">
                  <p:embed/>
                </p:oleObj>
              </mc:Choice>
              <mc:Fallback>
                <p:oleObj name="Формула" r:id="rId3" imgW="1002960" imgH="495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356992"/>
                        <a:ext cx="4104456" cy="2019859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67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890080" cy="1143000"/>
          </a:xfrm>
        </p:spPr>
        <p:txBody>
          <a:bodyPr>
            <a:normAutofit/>
          </a:bodyPr>
          <a:lstStyle/>
          <a:p>
            <a:r>
              <a:rPr lang="ru-RU" altLang="ru-RU" sz="4000" dirty="0">
                <a:solidFill>
                  <a:srgbClr val="003399"/>
                </a:solidFill>
              </a:rPr>
              <a:t>Симплекс-метод</a:t>
            </a:r>
            <a:br>
              <a:rPr lang="ru-RU" altLang="ru-RU" sz="4000" dirty="0">
                <a:solidFill>
                  <a:srgbClr val="003399"/>
                </a:solidFill>
              </a:rPr>
            </a:br>
            <a:r>
              <a:rPr lang="ru-RU" altLang="ru-RU" sz="2700" dirty="0">
                <a:solidFill>
                  <a:srgbClr val="003399"/>
                </a:solidFill>
              </a:rPr>
              <a:t>Критерий отсутствия решения</a:t>
            </a:r>
            <a:endParaRPr lang="ru-RU" sz="2700" dirty="0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8136904" cy="2736304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36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890080" cy="576064"/>
          </a:xfrm>
        </p:spPr>
        <p:txBody>
          <a:bodyPr>
            <a:normAutofit fontScale="90000"/>
          </a:bodyPr>
          <a:lstStyle/>
          <a:p>
            <a:r>
              <a:rPr lang="ru-RU" altLang="ru-RU" sz="4000" dirty="0">
                <a:solidFill>
                  <a:srgbClr val="003399"/>
                </a:solidFill>
              </a:rPr>
              <a:t>Алгоритм Симплекс-метода</a:t>
            </a:r>
            <a:endParaRPr lang="ru-RU" sz="2700" dirty="0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78361"/>
            <a:ext cx="7560840" cy="57797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79543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60648"/>
            <a:ext cx="7498080" cy="792088"/>
          </a:xfrm>
        </p:spPr>
        <p:txBody>
          <a:bodyPr/>
          <a:lstStyle/>
          <a:p>
            <a:r>
              <a:rPr lang="ru-RU" altLang="ru-RU" sz="3600" dirty="0">
                <a:solidFill>
                  <a:srgbClr val="003399"/>
                </a:solidFill>
              </a:rPr>
              <a:t>Алгоритм Симплекс-метода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151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55510"/>
            <a:ext cx="7420485" cy="499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6767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514350"/>
            <a:ext cx="7890080" cy="1143000"/>
          </a:xfrm>
        </p:spPr>
        <p:txBody>
          <a:bodyPr>
            <a:normAutofit fontScale="90000"/>
          </a:bodyPr>
          <a:lstStyle/>
          <a:p>
            <a:r>
              <a:rPr lang="ru-RU" altLang="ru-RU" sz="4000" dirty="0">
                <a:solidFill>
                  <a:srgbClr val="003399"/>
                </a:solidFill>
              </a:rPr>
              <a:t>Симплекс-метод</a:t>
            </a:r>
            <a:br>
              <a:rPr lang="ru-RU" altLang="ru-RU" sz="4000" dirty="0">
                <a:solidFill>
                  <a:srgbClr val="003399"/>
                </a:solidFill>
              </a:rPr>
            </a:br>
            <a:r>
              <a:rPr lang="ru-RU" altLang="ru-RU" sz="2700" dirty="0">
                <a:solidFill>
                  <a:srgbClr val="003399"/>
                </a:solidFill>
              </a:rPr>
              <a:t>Формулы пересчета координат разложения векторов по новому базису</a:t>
            </a:r>
            <a:br>
              <a:rPr lang="ru-RU" altLang="ru-RU" sz="2700" dirty="0">
                <a:solidFill>
                  <a:srgbClr val="003399"/>
                </a:solidFill>
              </a:rPr>
            </a:br>
            <a:endParaRPr lang="ru-RU" sz="2700" dirty="0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266990"/>
              </p:ext>
            </p:extLst>
          </p:nvPr>
        </p:nvGraphicFramePr>
        <p:xfrm>
          <a:off x="1475656" y="1916832"/>
          <a:ext cx="6003194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Формула" r:id="rId3" imgW="2514600" imgH="1079500" progId="Equation.3">
                  <p:embed/>
                </p:oleObj>
              </mc:Choice>
              <mc:Fallback>
                <p:oleObj name="Формула" r:id="rId3" imgW="2514600" imgH="10795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916832"/>
                        <a:ext cx="6003194" cy="259228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858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514350"/>
            <a:ext cx="7890080" cy="1143000"/>
          </a:xfrm>
        </p:spPr>
        <p:txBody>
          <a:bodyPr>
            <a:noAutofit/>
          </a:bodyPr>
          <a:lstStyle/>
          <a:p>
            <a:r>
              <a:rPr lang="ru-RU" altLang="ru-RU" sz="2800" dirty="0">
                <a:solidFill>
                  <a:srgbClr val="003399"/>
                </a:solidFill>
              </a:rPr>
              <a:t>Симплекс-метод</a:t>
            </a:r>
            <a:br>
              <a:rPr lang="ru-RU" altLang="ru-RU" sz="2800" dirty="0">
                <a:solidFill>
                  <a:srgbClr val="003399"/>
                </a:solidFill>
              </a:rPr>
            </a:br>
            <a:r>
              <a:rPr lang="ru-RU" altLang="ru-RU" sz="2400" dirty="0">
                <a:solidFill>
                  <a:srgbClr val="003399"/>
                </a:solidFill>
              </a:rPr>
              <a:t>Формулы пересчета координат разложения векторов по новому базису</a:t>
            </a:r>
            <a:br>
              <a:rPr lang="ru-RU" altLang="ru-RU" sz="2400" dirty="0">
                <a:solidFill>
                  <a:srgbClr val="003399"/>
                </a:solidFill>
              </a:rPr>
            </a:br>
            <a:r>
              <a:rPr lang="ru-RU" altLang="ru-RU" sz="2400" dirty="0">
                <a:solidFill>
                  <a:srgbClr val="003399"/>
                </a:solidFill>
              </a:rPr>
              <a:t>Доказательство</a:t>
            </a:r>
            <a:r>
              <a:rPr lang="ru-RU" altLang="ru-RU" sz="2800" dirty="0">
                <a:solidFill>
                  <a:srgbClr val="003399"/>
                </a:solidFill>
              </a:rPr>
              <a:t/>
            </a:r>
            <a:br>
              <a:rPr lang="ru-RU" altLang="ru-RU" sz="2800" dirty="0">
                <a:solidFill>
                  <a:srgbClr val="003399"/>
                </a:solidFill>
              </a:rPr>
            </a:br>
            <a:endParaRPr lang="ru-RU" sz="2800" dirty="0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56"/>
          <a:stretch/>
        </p:blipFill>
        <p:spPr bwMode="auto">
          <a:xfrm>
            <a:off x="1475656" y="1772816"/>
            <a:ext cx="5113312" cy="47463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81280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514350"/>
            <a:ext cx="7890080" cy="1143000"/>
          </a:xfrm>
        </p:spPr>
        <p:txBody>
          <a:bodyPr>
            <a:normAutofit fontScale="90000"/>
          </a:bodyPr>
          <a:lstStyle/>
          <a:p>
            <a:r>
              <a:rPr lang="ru-RU" altLang="ru-RU" sz="3100" dirty="0">
                <a:solidFill>
                  <a:srgbClr val="003399"/>
                </a:solidFill>
              </a:rPr>
              <a:t>Симплекс-метод</a:t>
            </a:r>
            <a:r>
              <a:rPr lang="ru-RU" altLang="ru-RU" sz="2200" dirty="0">
                <a:solidFill>
                  <a:srgbClr val="003399"/>
                </a:solidFill>
              </a:rPr>
              <a:t/>
            </a:r>
            <a:br>
              <a:rPr lang="ru-RU" altLang="ru-RU" sz="2200" dirty="0">
                <a:solidFill>
                  <a:srgbClr val="003399"/>
                </a:solidFill>
              </a:rPr>
            </a:br>
            <a:r>
              <a:rPr lang="ru-RU" altLang="ru-RU" sz="2700" dirty="0">
                <a:solidFill>
                  <a:srgbClr val="003399"/>
                </a:solidFill>
              </a:rPr>
              <a:t>Формулы пересчета координат разложения векторов по новому базису</a:t>
            </a:r>
            <a:br>
              <a:rPr lang="ru-RU" altLang="ru-RU" sz="2700" dirty="0">
                <a:solidFill>
                  <a:srgbClr val="003399"/>
                </a:solidFill>
              </a:rPr>
            </a:br>
            <a:r>
              <a:rPr lang="ru-RU" altLang="ru-RU" sz="2700" dirty="0">
                <a:solidFill>
                  <a:srgbClr val="003399"/>
                </a:solidFill>
              </a:rPr>
              <a:t>Доказательство</a:t>
            </a:r>
            <a:br>
              <a:rPr lang="ru-RU" altLang="ru-RU" sz="2700" dirty="0">
                <a:solidFill>
                  <a:srgbClr val="003399"/>
                </a:solidFill>
              </a:rPr>
            </a:br>
            <a:endParaRPr lang="ru-RU" sz="2700" dirty="0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4807091"/>
            <a:ext cx="4492883" cy="1939785"/>
          </a:xfrm>
          <a:prstGeom prst="rect">
            <a:avLst/>
          </a:prstGeom>
          <a:solidFill>
            <a:schemeClr val="bg2">
              <a:lumMod val="90000"/>
              <a:alpha val="52000"/>
            </a:schemeClr>
          </a:solidFill>
          <a:ln>
            <a:noFill/>
          </a:ln>
          <a:effectLst/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34"/>
          <a:stretch/>
        </p:blipFill>
        <p:spPr bwMode="auto">
          <a:xfrm>
            <a:off x="1259632" y="1772816"/>
            <a:ext cx="5112568" cy="30342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9756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54176" cy="922114"/>
          </a:xfrm>
        </p:spPr>
        <p:txBody>
          <a:bodyPr>
            <a:noAutofit/>
          </a:bodyPr>
          <a:lstStyle/>
          <a:p>
            <a:r>
              <a:rPr lang="ru-RU" sz="3600" dirty="0"/>
              <a:t>Идея симплекс-метода решения задачи ЛП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268760"/>
            <a:ext cx="8322128" cy="2304256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ru-RU" sz="2000" dirty="0"/>
              <a:t>Для реализации предложенной схемы необходимо: </a:t>
            </a:r>
          </a:p>
          <a:p>
            <a:pPr lvl="0"/>
            <a:r>
              <a:rPr lang="ru-RU" sz="2000" dirty="0"/>
              <a:t>указать способ нахождения вершины допустимого множества,</a:t>
            </a:r>
          </a:p>
          <a:p>
            <a:pPr lvl="0"/>
            <a:r>
              <a:rPr lang="ru-RU" sz="2000" dirty="0"/>
              <a:t>критерии оптимальности, неразрешимости,</a:t>
            </a:r>
          </a:p>
          <a:p>
            <a:r>
              <a:rPr lang="ru-RU" sz="2000" dirty="0"/>
              <a:t>способ перехода от одной вершины к другой, лучшей в смысле значения целевой функции.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893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2800" dirty="0">
                <a:solidFill>
                  <a:srgbClr val="003399"/>
                </a:solidFill>
              </a:rPr>
              <a:t>Симплекс-метод</a:t>
            </a:r>
            <a:br>
              <a:rPr lang="ru-RU" altLang="ru-RU" sz="2800" dirty="0">
                <a:solidFill>
                  <a:srgbClr val="003399"/>
                </a:solidFill>
              </a:rPr>
            </a:br>
            <a:r>
              <a:rPr lang="ru-RU" altLang="ru-RU" sz="2400" dirty="0">
                <a:solidFill>
                  <a:srgbClr val="003399"/>
                </a:solidFill>
              </a:rPr>
              <a:t>Симплекс-таблицы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31"/>
          <a:stretch/>
        </p:blipFill>
        <p:spPr bwMode="auto">
          <a:xfrm>
            <a:off x="1187624" y="1844824"/>
            <a:ext cx="7406020" cy="28803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1317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31117" y="188640"/>
            <a:ext cx="8351838" cy="719137"/>
          </a:xfrm>
          <a:noFill/>
        </p:spPr>
        <p:txBody>
          <a:bodyPr>
            <a:normAutofit fontScale="90000"/>
          </a:bodyPr>
          <a:lstStyle/>
          <a:p>
            <a:pPr>
              <a:tabLst>
                <a:tab pos="8520113" algn="r"/>
              </a:tabLst>
            </a:pPr>
            <a:r>
              <a:rPr lang="ru-RU" altLang="ru-RU" sz="2800" dirty="0"/>
              <a:t>Симплекс-метод</a:t>
            </a:r>
            <a:br>
              <a:rPr lang="ru-RU" altLang="ru-RU" sz="2800" dirty="0"/>
            </a:br>
            <a:r>
              <a:rPr lang="ru-RU" altLang="ru-RU" sz="2800" dirty="0"/>
              <a:t>Пример</a:t>
            </a:r>
            <a:r>
              <a:rPr lang="en-US" altLang="ru-RU" sz="2800" dirty="0"/>
              <a:t/>
            </a:r>
            <a:br>
              <a:rPr lang="en-US" altLang="ru-RU" sz="2800" dirty="0"/>
            </a:br>
            <a:r>
              <a:rPr lang="ru-RU" sz="2800" dirty="0"/>
              <a:t>Геометрическая интерпретация ЗЛП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1871663" y="2074863"/>
            <a:ext cx="3644900" cy="3700462"/>
            <a:chOff x="1209" y="1344"/>
            <a:chExt cx="1530" cy="1553"/>
          </a:xfrm>
        </p:grpSpPr>
        <p:grpSp>
          <p:nvGrpSpPr>
            <p:cNvPr id="43129" name="Group 4"/>
            <p:cNvGrpSpPr>
              <a:grpSpLocks noChangeAspect="1"/>
            </p:cNvGrpSpPr>
            <p:nvPr/>
          </p:nvGrpSpPr>
          <p:grpSpPr bwMode="auto">
            <a:xfrm>
              <a:off x="1241" y="1440"/>
              <a:ext cx="1441" cy="1440"/>
              <a:chOff x="2211" y="1134"/>
              <a:chExt cx="3600" cy="3600"/>
            </a:xfrm>
          </p:grpSpPr>
          <p:grpSp>
            <p:nvGrpSpPr>
              <p:cNvPr id="43132" name="Group 5"/>
              <p:cNvGrpSpPr>
                <a:grpSpLocks noChangeAspect="1"/>
              </p:cNvGrpSpPr>
              <p:nvPr/>
            </p:nvGrpSpPr>
            <p:grpSpPr bwMode="auto">
              <a:xfrm>
                <a:off x="2421" y="1134"/>
                <a:ext cx="180" cy="3600"/>
                <a:chOff x="6381" y="954"/>
                <a:chExt cx="145" cy="2160"/>
              </a:xfrm>
            </p:grpSpPr>
            <p:sp>
              <p:nvSpPr>
                <p:cNvPr id="43146" name="Line 6"/>
                <p:cNvSpPr>
                  <a:spLocks noChangeAspect="1" noChangeShapeType="1"/>
                </p:cNvSpPr>
                <p:nvPr/>
              </p:nvSpPr>
              <p:spPr bwMode="auto">
                <a:xfrm>
                  <a:off x="6456" y="954"/>
                  <a:ext cx="0" cy="21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43147" name="Group 7"/>
                <p:cNvGrpSpPr>
                  <a:grpSpLocks noChangeAspect="1"/>
                </p:cNvGrpSpPr>
                <p:nvPr/>
              </p:nvGrpSpPr>
              <p:grpSpPr bwMode="auto">
                <a:xfrm>
                  <a:off x="6381" y="1314"/>
                  <a:ext cx="145" cy="1621"/>
                  <a:chOff x="7281" y="1494"/>
                  <a:chExt cx="145" cy="1621"/>
                </a:xfrm>
              </p:grpSpPr>
              <p:sp>
                <p:nvSpPr>
                  <p:cNvPr id="43148" name="Line 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149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3149" name="Line 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167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3150" name="Line 1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185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3151" name="Line 1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203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3152" name="Line 1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221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3153" name="Line 1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239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3154" name="Line 1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257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3155" name="Line 1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275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3156" name="Line 1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293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3157" name="Line 1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311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43133" name="Group 18"/>
              <p:cNvGrpSpPr>
                <a:grpSpLocks noChangeAspect="1"/>
              </p:cNvGrpSpPr>
              <p:nvPr/>
            </p:nvGrpSpPr>
            <p:grpSpPr bwMode="auto">
              <a:xfrm rot="5400000">
                <a:off x="3921" y="2634"/>
                <a:ext cx="180" cy="3600"/>
                <a:chOff x="6381" y="954"/>
                <a:chExt cx="145" cy="2160"/>
              </a:xfrm>
            </p:grpSpPr>
            <p:sp>
              <p:nvSpPr>
                <p:cNvPr id="43134" name="Line 19"/>
                <p:cNvSpPr>
                  <a:spLocks noChangeAspect="1" noChangeShapeType="1"/>
                </p:cNvSpPr>
                <p:nvPr/>
              </p:nvSpPr>
              <p:spPr bwMode="auto">
                <a:xfrm>
                  <a:off x="6456" y="954"/>
                  <a:ext cx="0" cy="21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43135" name="Group 20"/>
                <p:cNvGrpSpPr>
                  <a:grpSpLocks noChangeAspect="1"/>
                </p:cNvGrpSpPr>
                <p:nvPr/>
              </p:nvGrpSpPr>
              <p:grpSpPr bwMode="auto">
                <a:xfrm>
                  <a:off x="6381" y="1314"/>
                  <a:ext cx="145" cy="1621"/>
                  <a:chOff x="7281" y="1494"/>
                  <a:chExt cx="145" cy="1621"/>
                </a:xfrm>
              </p:grpSpPr>
              <p:sp>
                <p:nvSpPr>
                  <p:cNvPr id="43136" name="Line 2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149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3137" name="Line 2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167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3138" name="Line 2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185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3139" name="Line 2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203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3140" name="Line 2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221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3141" name="Line 2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239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3142" name="Line 2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257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3143" name="Line 2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275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3144" name="Line 2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293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3145" name="Line 3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311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  <p:sp>
          <p:nvSpPr>
            <p:cNvPr id="43130" name="Rectangle 31"/>
            <p:cNvSpPr>
              <a:spLocks noChangeAspect="1" noChangeArrowheads="1"/>
            </p:cNvSpPr>
            <p:nvPr/>
          </p:nvSpPr>
          <p:spPr bwMode="auto">
            <a:xfrm>
              <a:off x="2566" y="2748"/>
              <a:ext cx="173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r>
                <a:rPr lang="ru-RU" sz="1600" i="1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ru-RU" sz="1400" baseline="-2500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endParaRPr lang="ru-RU" sz="1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131" name="Rectangle 32"/>
            <p:cNvSpPr>
              <a:spLocks noChangeAspect="1" noChangeArrowheads="1"/>
            </p:cNvSpPr>
            <p:nvPr/>
          </p:nvSpPr>
          <p:spPr bwMode="auto">
            <a:xfrm>
              <a:off x="1209" y="1344"/>
              <a:ext cx="174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r>
                <a:rPr lang="ru-RU" sz="1600" i="1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ru-RU" sz="1400" baseline="-2500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endParaRPr lang="ru-RU" sz="1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216097" name="AutoShape 33"/>
          <p:cNvSpPr>
            <a:spLocks noChangeAspect="1"/>
          </p:cNvSpPr>
          <p:nvPr/>
        </p:nvSpPr>
        <p:spPr bwMode="auto">
          <a:xfrm>
            <a:off x="3024188" y="5818188"/>
            <a:ext cx="688975" cy="342900"/>
          </a:xfrm>
          <a:prstGeom prst="borderCallout2">
            <a:avLst>
              <a:gd name="adj1" fmla="val 55000"/>
              <a:gd name="adj2" fmla="val -16528"/>
              <a:gd name="adj3" fmla="val 55000"/>
              <a:gd name="adj4" fmla="val -34167"/>
              <a:gd name="adj5" fmla="val -109167"/>
              <a:gd name="adj6" fmla="val -51944"/>
            </a:avLst>
          </a:prstGeom>
          <a:noFill/>
          <a:ln w="9525">
            <a:solidFill>
              <a:srgbClr val="000000"/>
            </a:solidFill>
            <a:miter lim="800000"/>
            <a:headEnd type="none" w="sm" len="lg"/>
            <a:tailEnd type="arrow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700" tIns="12700" rIns="12700" bIns="12700"/>
          <a:lstStyle/>
          <a:p>
            <a:r>
              <a:rPr lang="ru-RU" sz="1600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ru-RU" sz="1400" baseline="-25000" dirty="0">
                <a:solidFill>
                  <a:prstClr val="black"/>
                </a:solidFill>
                <a:latin typeface="Times New Roman" pitchFamily="18" charset="0"/>
              </a:rPr>
              <a:t>2</a:t>
            </a:r>
            <a:r>
              <a:rPr lang="ru-RU" sz="1600" dirty="0">
                <a:solidFill>
                  <a:prstClr val="black"/>
                </a:solidFill>
                <a:latin typeface="Times New Roman" pitchFamily="18" charset="0"/>
              </a:rPr>
              <a:t> </a:t>
            </a:r>
            <a:r>
              <a:rPr lang="ru-RU" sz="1600" dirty="0">
                <a:solidFill>
                  <a:prstClr val="black"/>
                </a:solidFill>
                <a:latin typeface="Times New Roman" pitchFamily="18" charset="0"/>
                <a:sym typeface="Symbol" pitchFamily="18" charset="2"/>
              </a:rPr>
              <a:t></a:t>
            </a:r>
            <a:r>
              <a:rPr lang="ru-RU" sz="1600" dirty="0">
                <a:solidFill>
                  <a:prstClr val="black"/>
                </a:solidFill>
                <a:latin typeface="Times New Roman" pitchFamily="18" charset="0"/>
              </a:rPr>
              <a:t> 0</a:t>
            </a:r>
          </a:p>
        </p:txBody>
      </p:sp>
      <p:sp>
        <p:nvSpPr>
          <p:cNvPr id="216098" name="AutoShape 34"/>
          <p:cNvSpPr>
            <a:spLocks noChangeAspect="1"/>
          </p:cNvSpPr>
          <p:nvPr/>
        </p:nvSpPr>
        <p:spPr bwMode="auto">
          <a:xfrm>
            <a:off x="1038225" y="5014913"/>
            <a:ext cx="687388" cy="342900"/>
          </a:xfrm>
          <a:prstGeom prst="borderCallout2">
            <a:avLst>
              <a:gd name="adj1" fmla="val 45000"/>
              <a:gd name="adj2" fmla="val 116528"/>
              <a:gd name="adj3" fmla="val 45000"/>
              <a:gd name="adj4" fmla="val 138333"/>
              <a:gd name="adj5" fmla="val 45000"/>
              <a:gd name="adj6" fmla="val 160556"/>
            </a:avLst>
          </a:prstGeom>
          <a:noFill/>
          <a:ln w="9525">
            <a:solidFill>
              <a:srgbClr val="000000"/>
            </a:solidFill>
            <a:miter lim="800000"/>
            <a:headEnd type="none" w="sm" len="lg"/>
            <a:tailEnd type="arrow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700" tIns="12700" rIns="12700" bIns="12700"/>
          <a:lstStyle/>
          <a:p>
            <a:r>
              <a:rPr lang="ru-RU" sz="1600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ru-RU" sz="1400" baseline="-25000" dirty="0">
                <a:solidFill>
                  <a:prstClr val="black"/>
                </a:solidFill>
                <a:latin typeface="Times New Roman" pitchFamily="18" charset="0"/>
              </a:rPr>
              <a:t>1</a:t>
            </a:r>
            <a:r>
              <a:rPr lang="ru-RU" sz="1600" dirty="0">
                <a:solidFill>
                  <a:prstClr val="black"/>
                </a:solidFill>
                <a:latin typeface="Times New Roman" pitchFamily="18" charset="0"/>
              </a:rPr>
              <a:t> </a:t>
            </a:r>
            <a:r>
              <a:rPr lang="ru-RU" sz="1600" dirty="0">
                <a:solidFill>
                  <a:prstClr val="black"/>
                </a:solidFill>
                <a:latin typeface="Times New Roman" pitchFamily="18" charset="0"/>
                <a:sym typeface="Symbol" pitchFamily="18" charset="2"/>
              </a:rPr>
              <a:t></a:t>
            </a:r>
            <a:r>
              <a:rPr lang="ru-RU" sz="1600" dirty="0">
                <a:solidFill>
                  <a:prstClr val="black"/>
                </a:solidFill>
                <a:latin typeface="Times New Roman" pitchFamily="18" charset="0"/>
              </a:rPr>
              <a:t> 0</a:t>
            </a:r>
          </a:p>
        </p:txBody>
      </p:sp>
      <p:grpSp>
        <p:nvGrpSpPr>
          <p:cNvPr id="8" name="Group 35"/>
          <p:cNvGrpSpPr>
            <a:grpSpLocks noChangeAspect="1"/>
          </p:cNvGrpSpPr>
          <p:nvPr/>
        </p:nvGrpSpPr>
        <p:grpSpPr bwMode="auto">
          <a:xfrm>
            <a:off x="2227263" y="4878388"/>
            <a:ext cx="1425575" cy="571500"/>
            <a:chOff x="1353" y="2516"/>
            <a:chExt cx="598" cy="24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3127" name="Freeform 36"/>
            <p:cNvSpPr>
              <a:spLocks noChangeAspect="1"/>
            </p:cNvSpPr>
            <p:nvPr/>
          </p:nvSpPr>
          <p:spPr bwMode="auto">
            <a:xfrm>
              <a:off x="1353" y="2516"/>
              <a:ext cx="598" cy="240"/>
            </a:xfrm>
            <a:custGeom>
              <a:avLst/>
              <a:gdLst>
                <a:gd name="T0" fmla="*/ 0 w 1494"/>
                <a:gd name="T1" fmla="*/ 0 h 600"/>
                <a:gd name="T2" fmla="*/ 6 w 1494"/>
                <a:gd name="T3" fmla="*/ 240 h 600"/>
                <a:gd name="T4" fmla="*/ 598 w 1494"/>
                <a:gd name="T5" fmla="*/ 240 h 600"/>
                <a:gd name="T6" fmla="*/ 564 w 1494"/>
                <a:gd name="T7" fmla="*/ 144 h 600"/>
                <a:gd name="T8" fmla="*/ 0 w 1494"/>
                <a:gd name="T9" fmla="*/ 0 h 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4"/>
                <a:gd name="T16" fmla="*/ 0 h 600"/>
                <a:gd name="T17" fmla="*/ 1494 w 1494"/>
                <a:gd name="T18" fmla="*/ 600 h 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4" h="600">
                  <a:moveTo>
                    <a:pt x="0" y="0"/>
                  </a:moveTo>
                  <a:lnTo>
                    <a:pt x="15" y="600"/>
                  </a:lnTo>
                  <a:lnTo>
                    <a:pt x="1494" y="600"/>
                  </a:lnTo>
                  <a:lnTo>
                    <a:pt x="1410" y="36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ru-RU">
                <a:solidFill>
                  <a:prstClr val="black"/>
                </a:solidFill>
              </a:endParaRPr>
            </a:p>
          </p:txBody>
        </p:sp>
        <p:sp>
          <p:nvSpPr>
            <p:cNvPr id="43128" name="Rectangle 37"/>
            <p:cNvSpPr>
              <a:spLocks noChangeAspect="1" noChangeArrowheads="1"/>
            </p:cNvSpPr>
            <p:nvPr/>
          </p:nvSpPr>
          <p:spPr bwMode="auto">
            <a:xfrm>
              <a:off x="1419" y="2580"/>
              <a:ext cx="150" cy="1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r>
                <a:rPr lang="ru-RU" i="1">
                  <a:solidFill>
                    <a:prstClr val="black"/>
                  </a:solidFill>
                  <a:latin typeface="Times New Roman" pitchFamily="18" charset="0"/>
                </a:rPr>
                <a:t>D</a:t>
              </a:r>
              <a:endParaRPr lang="ru-RU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2195513" y="2565400"/>
            <a:ext cx="3178175" cy="3325813"/>
            <a:chOff x="1814" y="1653"/>
            <a:chExt cx="2002" cy="2095"/>
          </a:xfrm>
        </p:grpSpPr>
        <p:sp>
          <p:nvSpPr>
            <p:cNvPr id="43073" name="AutoShape 39"/>
            <p:cNvSpPr>
              <a:spLocks noChangeAspect="1"/>
            </p:cNvSpPr>
            <p:nvPr/>
          </p:nvSpPr>
          <p:spPr bwMode="auto">
            <a:xfrm>
              <a:off x="2699" y="2568"/>
              <a:ext cx="1117" cy="227"/>
            </a:xfrm>
            <a:prstGeom prst="borderCallout2">
              <a:avLst>
                <a:gd name="adj1" fmla="val 34801"/>
                <a:gd name="adj2" fmla="val -4296"/>
                <a:gd name="adj3" fmla="val 34801"/>
                <a:gd name="adj4" fmla="val -17634"/>
                <a:gd name="adj5" fmla="val 107491"/>
                <a:gd name="adj6" fmla="val -24889"/>
              </a:avLst>
            </a:prstGeom>
            <a:noFill/>
            <a:ln w="9525">
              <a:solidFill>
                <a:srgbClr val="000000"/>
              </a:solidFill>
              <a:miter lim="800000"/>
              <a:headEnd type="none" w="sm" len="lg"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r>
                <a:rPr lang="ru-RU" sz="1600" dirty="0">
                  <a:solidFill>
                    <a:prstClr val="black"/>
                  </a:solidFill>
                  <a:latin typeface="Times New Roman" pitchFamily="18" charset="0"/>
                </a:rPr>
                <a:t>7</a:t>
              </a:r>
              <a:r>
                <a:rPr lang="ru-RU" sz="1600" i="1" dirty="0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ru-RU" sz="1400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ru-RU" sz="1600" dirty="0">
                  <a:solidFill>
                    <a:prstClr val="black"/>
                  </a:solidFill>
                  <a:latin typeface="Times New Roman" pitchFamily="18" charset="0"/>
                </a:rPr>
                <a:t> + 5</a:t>
              </a:r>
              <a:r>
                <a:rPr lang="ru-RU" sz="1600" i="1" dirty="0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ru-RU" sz="1400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ru-RU" sz="1600" dirty="0">
                  <a:solidFill>
                    <a:prstClr val="black"/>
                  </a:solidFill>
                  <a:latin typeface="Times New Roman" pitchFamily="18" charset="0"/>
                </a:rPr>
                <a:t> </a:t>
              </a:r>
              <a:r>
                <a:rPr lang="ru-RU" sz="1600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</a:t>
              </a:r>
              <a:r>
                <a:rPr lang="ru-RU" sz="1600" dirty="0">
                  <a:solidFill>
                    <a:prstClr val="black"/>
                  </a:solidFill>
                  <a:latin typeface="Times New Roman" pitchFamily="18" charset="0"/>
                </a:rPr>
                <a:t> 35</a:t>
              </a:r>
            </a:p>
          </p:txBody>
        </p:sp>
        <p:grpSp>
          <p:nvGrpSpPr>
            <p:cNvPr id="43074" name="Group 40"/>
            <p:cNvGrpSpPr>
              <a:grpSpLocks noChangeAspect="1"/>
            </p:cNvGrpSpPr>
            <p:nvPr/>
          </p:nvGrpSpPr>
          <p:grpSpPr bwMode="auto">
            <a:xfrm>
              <a:off x="1814" y="1653"/>
              <a:ext cx="1079" cy="2095"/>
              <a:chOff x="8406" y="2034"/>
              <a:chExt cx="1800" cy="3495"/>
            </a:xfrm>
          </p:grpSpPr>
          <p:sp>
            <p:nvSpPr>
              <p:cNvPr id="43075" name="Freeform 41"/>
              <p:cNvSpPr>
                <a:spLocks noChangeAspect="1"/>
              </p:cNvSpPr>
              <p:nvPr/>
            </p:nvSpPr>
            <p:spPr bwMode="auto">
              <a:xfrm>
                <a:off x="8406" y="2034"/>
                <a:ext cx="1800" cy="3495"/>
              </a:xfrm>
              <a:custGeom>
                <a:avLst/>
                <a:gdLst>
                  <a:gd name="T0" fmla="*/ 0 w 1800"/>
                  <a:gd name="T1" fmla="*/ 0 h 3495"/>
                  <a:gd name="T2" fmla="*/ 1800 w 1800"/>
                  <a:gd name="T3" fmla="*/ 3495 h 3495"/>
                  <a:gd name="T4" fmla="*/ 0 60000 65536"/>
                  <a:gd name="T5" fmla="*/ 0 60000 65536"/>
                  <a:gd name="T6" fmla="*/ 0 w 1800"/>
                  <a:gd name="T7" fmla="*/ 0 h 3495"/>
                  <a:gd name="T8" fmla="*/ 1800 w 1800"/>
                  <a:gd name="T9" fmla="*/ 3495 h 349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00" h="3495">
                    <a:moveTo>
                      <a:pt x="0" y="0"/>
                    </a:moveTo>
                    <a:lnTo>
                      <a:pt x="1800" y="349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076" name="Group 42"/>
              <p:cNvGrpSpPr>
                <a:grpSpLocks noChangeAspect="1"/>
              </p:cNvGrpSpPr>
              <p:nvPr/>
            </p:nvGrpSpPr>
            <p:grpSpPr bwMode="auto">
              <a:xfrm rot="2932953">
                <a:off x="7656" y="3399"/>
                <a:ext cx="3285" cy="885"/>
                <a:chOff x="7116" y="5469"/>
                <a:chExt cx="3285" cy="885"/>
              </a:xfrm>
            </p:grpSpPr>
            <p:grpSp>
              <p:nvGrpSpPr>
                <p:cNvPr id="43077" name="Group 43"/>
                <p:cNvGrpSpPr>
                  <a:grpSpLocks noChangeAspect="1"/>
                </p:cNvGrpSpPr>
                <p:nvPr/>
              </p:nvGrpSpPr>
              <p:grpSpPr bwMode="auto">
                <a:xfrm>
                  <a:off x="7116" y="5469"/>
                  <a:ext cx="1604" cy="465"/>
                  <a:chOff x="7776" y="4464"/>
                  <a:chExt cx="3360" cy="975"/>
                </a:xfrm>
              </p:grpSpPr>
              <p:grpSp>
                <p:nvGrpSpPr>
                  <p:cNvPr id="43103" name="Group 4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776" y="4464"/>
                    <a:ext cx="720" cy="300"/>
                    <a:chOff x="7821" y="4464"/>
                    <a:chExt cx="720" cy="300"/>
                  </a:xfrm>
                </p:grpSpPr>
                <p:sp>
                  <p:nvSpPr>
                    <p:cNvPr id="43122" name="Freeform 4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81" y="455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123" name="Freeform 4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46" y="459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124" name="Freeform 4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1" y="464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125" name="Freeform 4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001" y="450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126" name="Freeform 49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21" y="446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grpSp>
                <p:nvGrpSpPr>
                  <p:cNvPr id="43104" name="Group 5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8661" y="4689"/>
                    <a:ext cx="720" cy="300"/>
                    <a:chOff x="7821" y="4464"/>
                    <a:chExt cx="720" cy="300"/>
                  </a:xfrm>
                </p:grpSpPr>
                <p:sp>
                  <p:nvSpPr>
                    <p:cNvPr id="43117" name="Freeform 5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81" y="455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118" name="Freeform 5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46" y="459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119" name="Freeform 53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1" y="464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120" name="Freeform 5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001" y="450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121" name="Freeform 5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21" y="446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grpSp>
                <p:nvGrpSpPr>
                  <p:cNvPr id="43105" name="Group 56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9546" y="4914"/>
                    <a:ext cx="720" cy="300"/>
                    <a:chOff x="7821" y="4464"/>
                    <a:chExt cx="720" cy="300"/>
                  </a:xfrm>
                </p:grpSpPr>
                <p:sp>
                  <p:nvSpPr>
                    <p:cNvPr id="43112" name="Freeform 5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81" y="455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113" name="Freeform 5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46" y="459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114" name="Freeform 59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1" y="464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115" name="Freeform 60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001" y="450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116" name="Freeform 6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21" y="446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grpSp>
                <p:nvGrpSpPr>
                  <p:cNvPr id="43106" name="Group 62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0416" y="5139"/>
                    <a:ext cx="720" cy="300"/>
                    <a:chOff x="7821" y="4464"/>
                    <a:chExt cx="720" cy="300"/>
                  </a:xfrm>
                </p:grpSpPr>
                <p:sp>
                  <p:nvSpPr>
                    <p:cNvPr id="43107" name="Freeform 63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81" y="455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108" name="Freeform 6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46" y="459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109" name="Freeform 6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1" y="464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110" name="Freeform 6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001" y="450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111" name="Freeform 6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21" y="446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43078" name="Group 68"/>
                <p:cNvGrpSpPr>
                  <a:grpSpLocks noChangeAspect="1"/>
                </p:cNvGrpSpPr>
                <p:nvPr/>
              </p:nvGrpSpPr>
              <p:grpSpPr bwMode="auto">
                <a:xfrm>
                  <a:off x="8797" y="5889"/>
                  <a:ext cx="1604" cy="465"/>
                  <a:chOff x="7776" y="4464"/>
                  <a:chExt cx="3360" cy="975"/>
                </a:xfrm>
              </p:grpSpPr>
              <p:grpSp>
                <p:nvGrpSpPr>
                  <p:cNvPr id="43079" name="Group 6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776" y="4464"/>
                    <a:ext cx="720" cy="300"/>
                    <a:chOff x="7821" y="4464"/>
                    <a:chExt cx="720" cy="300"/>
                  </a:xfrm>
                </p:grpSpPr>
                <p:sp>
                  <p:nvSpPr>
                    <p:cNvPr id="43098" name="Freeform 70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81" y="455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99" name="Freeform 7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46" y="459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100" name="Freeform 7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1" y="464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101" name="Freeform 73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001" y="450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102" name="Freeform 7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21" y="446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grpSp>
                <p:nvGrpSpPr>
                  <p:cNvPr id="43080" name="Group 75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8661" y="4689"/>
                    <a:ext cx="720" cy="300"/>
                    <a:chOff x="7821" y="4464"/>
                    <a:chExt cx="720" cy="300"/>
                  </a:xfrm>
                </p:grpSpPr>
                <p:sp>
                  <p:nvSpPr>
                    <p:cNvPr id="43093" name="Freeform 7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81" y="455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94" name="Freeform 7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46" y="459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95" name="Freeform 7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1" y="464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96" name="Freeform 79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001" y="450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97" name="Freeform 80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21" y="446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grpSp>
                <p:nvGrpSpPr>
                  <p:cNvPr id="43081" name="Group 8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9546" y="4914"/>
                    <a:ext cx="720" cy="300"/>
                    <a:chOff x="7821" y="4464"/>
                    <a:chExt cx="720" cy="300"/>
                  </a:xfrm>
                </p:grpSpPr>
                <p:sp>
                  <p:nvSpPr>
                    <p:cNvPr id="43088" name="Freeform 8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81" y="455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89" name="Freeform 83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46" y="459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90" name="Freeform 8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1" y="464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91" name="Freeform 8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001" y="450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92" name="Freeform 8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21" y="446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grpSp>
                <p:nvGrpSpPr>
                  <p:cNvPr id="43082" name="Group 8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0416" y="5139"/>
                    <a:ext cx="720" cy="300"/>
                    <a:chOff x="7821" y="4464"/>
                    <a:chExt cx="720" cy="300"/>
                  </a:xfrm>
                </p:grpSpPr>
                <p:sp>
                  <p:nvSpPr>
                    <p:cNvPr id="43083" name="Freeform 8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81" y="455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84" name="Freeform 89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46" y="459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85" name="Freeform 90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1" y="464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86" name="Freeform 9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001" y="450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87" name="Freeform 9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21" y="446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22" name="Group 93"/>
          <p:cNvGrpSpPr>
            <a:grpSpLocks/>
          </p:cNvGrpSpPr>
          <p:nvPr/>
        </p:nvGrpSpPr>
        <p:grpSpPr bwMode="auto">
          <a:xfrm>
            <a:off x="701292" y="4488769"/>
            <a:ext cx="4322763" cy="1135062"/>
            <a:chOff x="799" y="2838"/>
            <a:chExt cx="2723" cy="715"/>
          </a:xfrm>
        </p:grpSpPr>
        <p:grpSp>
          <p:nvGrpSpPr>
            <p:cNvPr id="43020" name="Group 95"/>
            <p:cNvGrpSpPr>
              <a:grpSpLocks noChangeAspect="1"/>
            </p:cNvGrpSpPr>
            <p:nvPr/>
          </p:nvGrpSpPr>
          <p:grpSpPr bwMode="auto">
            <a:xfrm>
              <a:off x="1466" y="3014"/>
              <a:ext cx="2056" cy="539"/>
              <a:chOff x="4401" y="4509"/>
              <a:chExt cx="3429" cy="900"/>
            </a:xfrm>
          </p:grpSpPr>
          <p:sp>
            <p:nvSpPr>
              <p:cNvPr id="43021" name="Freeform 96"/>
              <p:cNvSpPr>
                <a:spLocks noChangeAspect="1"/>
              </p:cNvSpPr>
              <p:nvPr/>
            </p:nvSpPr>
            <p:spPr bwMode="auto">
              <a:xfrm>
                <a:off x="4401" y="4509"/>
                <a:ext cx="3429" cy="861"/>
              </a:xfrm>
              <a:custGeom>
                <a:avLst/>
                <a:gdLst>
                  <a:gd name="T0" fmla="*/ 0 w 3429"/>
                  <a:gd name="T1" fmla="*/ 0 h 861"/>
                  <a:gd name="T2" fmla="*/ 3429 w 3429"/>
                  <a:gd name="T3" fmla="*/ 861 h 861"/>
                  <a:gd name="T4" fmla="*/ 0 60000 65536"/>
                  <a:gd name="T5" fmla="*/ 0 60000 65536"/>
                  <a:gd name="T6" fmla="*/ 0 w 3429"/>
                  <a:gd name="T7" fmla="*/ 0 h 861"/>
                  <a:gd name="T8" fmla="*/ 3429 w 3429"/>
                  <a:gd name="T9" fmla="*/ 861 h 86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29" h="861">
                    <a:moveTo>
                      <a:pt x="0" y="0"/>
                    </a:moveTo>
                    <a:lnTo>
                      <a:pt x="3429" y="861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3022" name="Group 97"/>
              <p:cNvGrpSpPr>
                <a:grpSpLocks noChangeAspect="1"/>
              </p:cNvGrpSpPr>
              <p:nvPr/>
            </p:nvGrpSpPr>
            <p:grpSpPr bwMode="auto">
              <a:xfrm>
                <a:off x="4416" y="4524"/>
                <a:ext cx="3285" cy="885"/>
                <a:chOff x="7116" y="5469"/>
                <a:chExt cx="3285" cy="885"/>
              </a:xfrm>
            </p:grpSpPr>
            <p:grpSp>
              <p:nvGrpSpPr>
                <p:cNvPr id="43023" name="Group 98"/>
                <p:cNvGrpSpPr>
                  <a:grpSpLocks noChangeAspect="1"/>
                </p:cNvGrpSpPr>
                <p:nvPr/>
              </p:nvGrpSpPr>
              <p:grpSpPr bwMode="auto">
                <a:xfrm>
                  <a:off x="7116" y="5469"/>
                  <a:ext cx="1604" cy="465"/>
                  <a:chOff x="7776" y="4464"/>
                  <a:chExt cx="3360" cy="975"/>
                </a:xfrm>
              </p:grpSpPr>
              <p:grpSp>
                <p:nvGrpSpPr>
                  <p:cNvPr id="43049" name="Group 9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776" y="4464"/>
                    <a:ext cx="720" cy="300"/>
                    <a:chOff x="7821" y="4464"/>
                    <a:chExt cx="720" cy="300"/>
                  </a:xfrm>
                </p:grpSpPr>
                <p:sp>
                  <p:nvSpPr>
                    <p:cNvPr id="43068" name="Freeform 100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81" y="455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69" name="Freeform 10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46" y="459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70" name="Freeform 10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1" y="464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71" name="Freeform 103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001" y="450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72" name="Freeform 10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21" y="446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grpSp>
                <p:nvGrpSpPr>
                  <p:cNvPr id="43050" name="Group 105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8661" y="4689"/>
                    <a:ext cx="720" cy="300"/>
                    <a:chOff x="7821" y="4464"/>
                    <a:chExt cx="720" cy="300"/>
                  </a:xfrm>
                </p:grpSpPr>
                <p:sp>
                  <p:nvSpPr>
                    <p:cNvPr id="43063" name="Freeform 10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81" y="455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64" name="Freeform 10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46" y="459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65" name="Freeform 10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1" y="464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66" name="Freeform 109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001" y="450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67" name="Freeform 110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21" y="446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grpSp>
                <p:nvGrpSpPr>
                  <p:cNvPr id="43051" name="Group 11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9546" y="4914"/>
                    <a:ext cx="720" cy="300"/>
                    <a:chOff x="7821" y="4464"/>
                    <a:chExt cx="720" cy="300"/>
                  </a:xfrm>
                </p:grpSpPr>
                <p:sp>
                  <p:nvSpPr>
                    <p:cNvPr id="43058" name="Freeform 11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81" y="455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59" name="Freeform 113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46" y="459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60" name="Freeform 11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1" y="464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61" name="Freeform 11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001" y="450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62" name="Freeform 11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21" y="446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grpSp>
                <p:nvGrpSpPr>
                  <p:cNvPr id="43052" name="Group 11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0416" y="5139"/>
                    <a:ext cx="720" cy="300"/>
                    <a:chOff x="7821" y="4464"/>
                    <a:chExt cx="720" cy="300"/>
                  </a:xfrm>
                </p:grpSpPr>
                <p:sp>
                  <p:nvSpPr>
                    <p:cNvPr id="43053" name="Freeform 11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81" y="455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54" name="Freeform 119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46" y="459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55" name="Freeform 120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1" y="464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56" name="Freeform 12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001" y="450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57" name="Freeform 12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21" y="446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43024" name="Group 123"/>
                <p:cNvGrpSpPr>
                  <a:grpSpLocks noChangeAspect="1"/>
                </p:cNvGrpSpPr>
                <p:nvPr/>
              </p:nvGrpSpPr>
              <p:grpSpPr bwMode="auto">
                <a:xfrm>
                  <a:off x="8797" y="5889"/>
                  <a:ext cx="1604" cy="465"/>
                  <a:chOff x="7776" y="4464"/>
                  <a:chExt cx="3360" cy="975"/>
                </a:xfrm>
              </p:grpSpPr>
              <p:grpSp>
                <p:nvGrpSpPr>
                  <p:cNvPr id="43025" name="Group 12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776" y="4464"/>
                    <a:ext cx="720" cy="300"/>
                    <a:chOff x="7821" y="4464"/>
                    <a:chExt cx="720" cy="300"/>
                  </a:xfrm>
                </p:grpSpPr>
                <p:sp>
                  <p:nvSpPr>
                    <p:cNvPr id="43044" name="Freeform 12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81" y="455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45" name="Freeform 12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46" y="459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46" name="Freeform 12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1" y="464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47" name="Freeform 12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001" y="450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48" name="Freeform 129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21" y="446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grpSp>
                <p:nvGrpSpPr>
                  <p:cNvPr id="43026" name="Group 13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8661" y="4689"/>
                    <a:ext cx="720" cy="300"/>
                    <a:chOff x="7821" y="4464"/>
                    <a:chExt cx="720" cy="300"/>
                  </a:xfrm>
                </p:grpSpPr>
                <p:sp>
                  <p:nvSpPr>
                    <p:cNvPr id="43039" name="Freeform 13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81" y="455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40" name="Freeform 13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46" y="459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41" name="Freeform 133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1" y="464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42" name="Freeform 13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001" y="450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43" name="Freeform 13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21" y="446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grpSp>
                <p:nvGrpSpPr>
                  <p:cNvPr id="43027" name="Group 136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9546" y="4914"/>
                    <a:ext cx="720" cy="300"/>
                    <a:chOff x="7821" y="4464"/>
                    <a:chExt cx="720" cy="300"/>
                  </a:xfrm>
                </p:grpSpPr>
                <p:sp>
                  <p:nvSpPr>
                    <p:cNvPr id="43034" name="Freeform 13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81" y="455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35" name="Freeform 13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46" y="459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36" name="Freeform 139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1" y="464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37" name="Freeform 140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001" y="450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38" name="Freeform 14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21" y="446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grpSp>
                <p:nvGrpSpPr>
                  <p:cNvPr id="43028" name="Group 142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0416" y="5139"/>
                    <a:ext cx="720" cy="300"/>
                    <a:chOff x="7821" y="4464"/>
                    <a:chExt cx="720" cy="300"/>
                  </a:xfrm>
                </p:grpSpPr>
                <p:sp>
                  <p:nvSpPr>
                    <p:cNvPr id="43029" name="Freeform 143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81" y="455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30" name="Freeform 14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46" y="459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31" name="Freeform 14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1" y="464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32" name="Freeform 14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001" y="450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3033" name="Freeform 14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21" y="446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150" name="AutoShape 94"/>
            <p:cNvSpPr>
              <a:spLocks noChangeAspect="1"/>
            </p:cNvSpPr>
            <p:nvPr/>
          </p:nvSpPr>
          <p:spPr bwMode="auto">
            <a:xfrm>
              <a:off x="799" y="2838"/>
              <a:ext cx="1108" cy="216"/>
            </a:xfrm>
            <a:prstGeom prst="borderCallout2">
              <a:avLst>
                <a:gd name="adj1" fmla="val 45000"/>
                <a:gd name="adj2" fmla="val 106454"/>
                <a:gd name="adj3" fmla="val 45000"/>
                <a:gd name="adj4" fmla="val 115347"/>
                <a:gd name="adj5" fmla="val 184167"/>
                <a:gd name="adj6" fmla="val 121366"/>
              </a:avLst>
            </a:prstGeom>
            <a:noFill/>
            <a:ln w="9525">
              <a:solidFill>
                <a:srgbClr val="000000"/>
              </a:solidFill>
              <a:miter lim="800000"/>
              <a:headEnd type="none" w="sm" len="lg"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r>
                <a:rPr lang="ru-RU" sz="1600" i="1" dirty="0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ru-RU" sz="1400" baseline="-25000" dirty="0">
                  <a:solidFill>
                    <a:prstClr val="black"/>
                  </a:solidFill>
                  <a:latin typeface="Times New Roman" pitchFamily="18" charset="0"/>
                </a:rPr>
                <a:t>1</a:t>
              </a:r>
              <a:r>
                <a:rPr lang="ru-RU" sz="1600" dirty="0">
                  <a:solidFill>
                    <a:prstClr val="black"/>
                  </a:solidFill>
                  <a:latin typeface="Times New Roman" pitchFamily="18" charset="0"/>
                </a:rPr>
                <a:t> + 2</a:t>
              </a:r>
              <a:r>
                <a:rPr lang="ru-RU" sz="1600" i="1" dirty="0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ru-RU" sz="1400" baseline="-25000" dirty="0">
                  <a:solidFill>
                    <a:prstClr val="black"/>
                  </a:solidFill>
                  <a:latin typeface="Times New Roman" pitchFamily="18" charset="0"/>
                </a:rPr>
                <a:t>2</a:t>
              </a:r>
              <a:r>
                <a:rPr lang="ru-RU" sz="1600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</a:t>
              </a:r>
              <a:r>
                <a:rPr lang="ru-RU" sz="1600" dirty="0">
                  <a:solidFill>
                    <a:prstClr val="black"/>
                  </a:solidFill>
                  <a:latin typeface="Times New Roman" pitchFamily="18" charset="0"/>
                </a:rPr>
                <a:t> 8</a:t>
              </a:r>
            </a:p>
          </p:txBody>
        </p:sp>
      </p:grpSp>
      <p:sp>
        <p:nvSpPr>
          <p:cNvPr id="43018" name="AutoShape 15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459788" y="6381750"/>
            <a:ext cx="465137" cy="279400"/>
          </a:xfrm>
          <a:prstGeom prst="curvedUpArrow">
            <a:avLst>
              <a:gd name="adj1" fmla="val 33295"/>
              <a:gd name="adj2" fmla="val 66591"/>
              <a:gd name="adj3" fmla="val 33333"/>
            </a:avLst>
          </a:prstGeom>
          <a:solidFill>
            <a:srgbClr val="333399">
              <a:alpha val="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solidFill>
                <a:prstClr val="black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51918"/>
            <a:ext cx="3133725" cy="30003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8169056"/>
      </p:ext>
    </p:ext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97" grpId="0" animBg="1"/>
      <p:bldP spid="21609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034096" cy="778098"/>
          </a:xfrm>
        </p:spPr>
        <p:txBody>
          <a:bodyPr>
            <a:noAutofit/>
          </a:bodyPr>
          <a:lstStyle/>
          <a:p>
            <a:r>
              <a:rPr lang="ru-RU" altLang="ru-RU" sz="2800" dirty="0"/>
              <a:t>Симплекс-метод</a:t>
            </a:r>
            <a:br>
              <a:rPr lang="ru-RU" altLang="ru-RU" sz="2800" dirty="0"/>
            </a:br>
            <a:r>
              <a:rPr lang="ru-RU" altLang="ru-RU" sz="2800" dirty="0"/>
              <a:t>Пример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90"/>
          <a:stretch/>
        </p:blipFill>
        <p:spPr bwMode="auto">
          <a:xfrm>
            <a:off x="1043608" y="1196752"/>
            <a:ext cx="6984776" cy="1437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10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034096" cy="778098"/>
          </a:xfrm>
        </p:spPr>
        <p:txBody>
          <a:bodyPr>
            <a:noAutofit/>
          </a:bodyPr>
          <a:lstStyle/>
          <a:p>
            <a:r>
              <a:rPr lang="ru-RU" altLang="ru-RU" sz="2800" dirty="0"/>
              <a:t>Симплекс-метод</a:t>
            </a:r>
            <a:br>
              <a:rPr lang="ru-RU" altLang="ru-RU" sz="2800" dirty="0"/>
            </a:br>
            <a:r>
              <a:rPr lang="ru-RU" altLang="ru-RU" sz="2800" dirty="0"/>
              <a:t>Пример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6984776" cy="187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1751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034096" cy="778098"/>
          </a:xfrm>
        </p:spPr>
        <p:txBody>
          <a:bodyPr>
            <a:noAutofit/>
          </a:bodyPr>
          <a:lstStyle/>
          <a:p>
            <a:r>
              <a:rPr lang="ru-RU" altLang="ru-RU" sz="2800" dirty="0"/>
              <a:t>Симплекс-метод</a:t>
            </a:r>
            <a:br>
              <a:rPr lang="ru-RU" altLang="ru-RU" sz="2800" dirty="0"/>
            </a:br>
            <a:r>
              <a:rPr lang="ru-RU" altLang="ru-RU" sz="2800" dirty="0"/>
              <a:t>Пример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6984776" cy="187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19"/>
          <a:stretch/>
        </p:blipFill>
        <p:spPr bwMode="auto">
          <a:xfrm>
            <a:off x="1043608" y="2996952"/>
            <a:ext cx="6984776" cy="1379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2680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034096" cy="778098"/>
          </a:xfrm>
        </p:spPr>
        <p:txBody>
          <a:bodyPr>
            <a:noAutofit/>
          </a:bodyPr>
          <a:lstStyle/>
          <a:p>
            <a:r>
              <a:rPr lang="ru-RU" altLang="ru-RU" sz="2800" dirty="0"/>
              <a:t>Симплекс-метод</a:t>
            </a:r>
            <a:br>
              <a:rPr lang="ru-RU" altLang="ru-RU" sz="2800" dirty="0"/>
            </a:br>
            <a:r>
              <a:rPr lang="ru-RU" altLang="ru-RU" sz="2800" dirty="0"/>
              <a:t>Пример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6984776" cy="187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6984776" cy="187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172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034096" cy="778098"/>
          </a:xfrm>
        </p:spPr>
        <p:txBody>
          <a:bodyPr>
            <a:noAutofit/>
          </a:bodyPr>
          <a:lstStyle/>
          <a:p>
            <a:r>
              <a:rPr lang="ru-RU" altLang="ru-RU" sz="2800" dirty="0"/>
              <a:t>Симплекс-метод</a:t>
            </a:r>
            <a:br>
              <a:rPr lang="ru-RU" altLang="ru-RU" sz="2800" dirty="0"/>
            </a:br>
            <a:r>
              <a:rPr lang="ru-RU" altLang="ru-RU" sz="2800" dirty="0"/>
              <a:t>Пример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6984776" cy="187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6984776" cy="187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49"/>
          <a:stretch/>
        </p:blipFill>
        <p:spPr bwMode="auto">
          <a:xfrm>
            <a:off x="1079612" y="5060776"/>
            <a:ext cx="6912768" cy="113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71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034096" cy="778098"/>
          </a:xfrm>
        </p:spPr>
        <p:txBody>
          <a:bodyPr>
            <a:noAutofit/>
          </a:bodyPr>
          <a:lstStyle/>
          <a:p>
            <a:r>
              <a:rPr lang="ru-RU" altLang="ru-RU" sz="2800" dirty="0"/>
              <a:t>Симплекс-метод</a:t>
            </a:r>
            <a:br>
              <a:rPr lang="ru-RU" altLang="ru-RU" sz="2800" dirty="0"/>
            </a:br>
            <a:r>
              <a:rPr lang="ru-RU" altLang="ru-RU" sz="2800" dirty="0"/>
              <a:t>Пример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6984776" cy="187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6984776" cy="187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5060776"/>
            <a:ext cx="6912768" cy="153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654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034096" cy="778098"/>
          </a:xfrm>
        </p:spPr>
        <p:txBody>
          <a:bodyPr>
            <a:noAutofit/>
          </a:bodyPr>
          <a:lstStyle/>
          <a:p>
            <a:r>
              <a:rPr lang="ru-RU" altLang="ru-RU" sz="2800" dirty="0"/>
              <a:t>Симплекс-метод</a:t>
            </a:r>
            <a:br>
              <a:rPr lang="ru-RU" altLang="ru-RU" sz="2800" dirty="0"/>
            </a:br>
            <a:r>
              <a:rPr lang="ru-RU" altLang="ru-RU" sz="2800" dirty="0"/>
              <a:t>Пример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6984776" cy="187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6984776" cy="187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5060776"/>
            <a:ext cx="6912768" cy="153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0610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8034096" cy="778098"/>
          </a:xfrm>
        </p:spPr>
        <p:txBody>
          <a:bodyPr>
            <a:noAutofit/>
          </a:bodyPr>
          <a:lstStyle/>
          <a:p>
            <a:r>
              <a:rPr lang="ru-RU" altLang="ru-RU" sz="2800" dirty="0"/>
              <a:t>Симплекс-метод</a:t>
            </a:r>
            <a:br>
              <a:rPr lang="ru-RU" altLang="ru-RU" sz="2800" dirty="0"/>
            </a:br>
            <a:r>
              <a:rPr lang="ru-RU" altLang="ru-RU" sz="2800" dirty="0"/>
              <a:t>Пример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6984776" cy="187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6984776" cy="187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5060776"/>
            <a:ext cx="6912768" cy="153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47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Линейное программирование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014" y="1988840"/>
            <a:ext cx="8609183" cy="3528392"/>
          </a:xfrm>
          <a:prstGeom prst="rect">
            <a:avLst/>
          </a:prstGeom>
          <a:solidFill>
            <a:schemeClr val="bg2">
              <a:lumMod val="90000"/>
              <a:alpha val="77000"/>
            </a:schemeClr>
          </a:solidFill>
          <a:ln>
            <a:noFill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1331640" y="112474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>
                <a:solidFill>
                  <a:schemeClr val="accent3">
                    <a:lumMod val="75000"/>
                  </a:schemeClr>
                </a:solidFill>
              </a:rPr>
              <a:t>Каноническая форма</a:t>
            </a:r>
          </a:p>
        </p:txBody>
      </p:sp>
    </p:spTree>
    <p:extLst>
      <p:ext uri="{BB962C8B-B14F-4D97-AF65-F5344CB8AC3E}">
        <p14:creationId xmlns:p14="http://schemas.microsoft.com/office/powerpoint/2010/main" val="2893025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856984" cy="778098"/>
          </a:xfrm>
        </p:spPr>
        <p:txBody>
          <a:bodyPr>
            <a:normAutofit fontScale="90000"/>
          </a:bodyPr>
          <a:lstStyle/>
          <a:p>
            <a:r>
              <a:rPr lang="ru-RU" altLang="ru-RU" sz="3100" dirty="0">
                <a:solidFill>
                  <a:srgbClr val="003399"/>
                </a:solidFill>
              </a:rPr>
              <a:t>Симплекс-метод</a:t>
            </a:r>
            <a:r>
              <a:rPr lang="ru-RU" altLang="ru-RU" sz="2800" dirty="0">
                <a:solidFill>
                  <a:srgbClr val="003399"/>
                </a:solidFill>
              </a:rPr>
              <a:t/>
            </a:r>
            <a:br>
              <a:rPr lang="ru-RU" altLang="ru-RU" sz="2800" dirty="0">
                <a:solidFill>
                  <a:srgbClr val="003399"/>
                </a:solidFill>
              </a:rPr>
            </a:br>
            <a:r>
              <a:rPr lang="ru-RU" sz="2700" dirty="0">
                <a:solidFill>
                  <a:srgbClr val="003399"/>
                </a:solidFill>
              </a:rPr>
              <a:t>Поиск начальной опорной точки методом искусственного базиса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8"/>
          <a:stretch/>
        </p:blipFill>
        <p:spPr bwMode="auto">
          <a:xfrm>
            <a:off x="755576" y="1124744"/>
            <a:ext cx="7056784" cy="55407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19753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856984" cy="778098"/>
          </a:xfrm>
        </p:spPr>
        <p:txBody>
          <a:bodyPr>
            <a:normAutofit fontScale="90000"/>
          </a:bodyPr>
          <a:lstStyle/>
          <a:p>
            <a:r>
              <a:rPr lang="ru-RU" altLang="ru-RU" sz="3100" dirty="0">
                <a:solidFill>
                  <a:srgbClr val="003399"/>
                </a:solidFill>
              </a:rPr>
              <a:t>Симплекс-метод</a:t>
            </a:r>
            <a:r>
              <a:rPr lang="ru-RU" altLang="ru-RU" sz="2800" dirty="0">
                <a:solidFill>
                  <a:srgbClr val="003399"/>
                </a:solidFill>
              </a:rPr>
              <a:t/>
            </a:r>
            <a:br>
              <a:rPr lang="ru-RU" altLang="ru-RU" sz="2800" dirty="0">
                <a:solidFill>
                  <a:srgbClr val="003399"/>
                </a:solidFill>
              </a:rPr>
            </a:br>
            <a:r>
              <a:rPr lang="ru-RU" sz="2700" dirty="0">
                <a:solidFill>
                  <a:srgbClr val="003399"/>
                </a:solidFill>
              </a:rPr>
              <a:t>Поиск начальной опорной точки методом искусственного базиса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15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03" y="1196752"/>
            <a:ext cx="7648029" cy="46376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4740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856984" cy="778098"/>
          </a:xfrm>
        </p:spPr>
        <p:txBody>
          <a:bodyPr>
            <a:normAutofit fontScale="90000"/>
          </a:bodyPr>
          <a:lstStyle/>
          <a:p>
            <a:r>
              <a:rPr lang="ru-RU" altLang="ru-RU" sz="3100" dirty="0">
                <a:solidFill>
                  <a:srgbClr val="003399"/>
                </a:solidFill>
              </a:rPr>
              <a:t>Симплекс-метод</a:t>
            </a:r>
            <a:r>
              <a:rPr lang="ru-RU" altLang="ru-RU" sz="2800" dirty="0">
                <a:solidFill>
                  <a:srgbClr val="003399"/>
                </a:solidFill>
              </a:rPr>
              <a:t/>
            </a:r>
            <a:br>
              <a:rPr lang="ru-RU" altLang="ru-RU" sz="2800" dirty="0">
                <a:solidFill>
                  <a:srgbClr val="003399"/>
                </a:solidFill>
              </a:rPr>
            </a:br>
            <a:r>
              <a:rPr lang="ru-RU" sz="2700" dirty="0">
                <a:solidFill>
                  <a:srgbClr val="003399"/>
                </a:solidFill>
              </a:rPr>
              <a:t>Поиск начальной опорной точки методом искусственного базиса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66" y="1412776"/>
            <a:ext cx="8286277" cy="45365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350218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856984" cy="778098"/>
          </a:xfrm>
        </p:spPr>
        <p:txBody>
          <a:bodyPr>
            <a:normAutofit fontScale="90000"/>
          </a:bodyPr>
          <a:lstStyle/>
          <a:p>
            <a:r>
              <a:rPr lang="ru-RU" altLang="ru-RU" sz="3100" dirty="0">
                <a:solidFill>
                  <a:srgbClr val="003399"/>
                </a:solidFill>
              </a:rPr>
              <a:t>Симплекс-метод</a:t>
            </a:r>
            <a:r>
              <a:rPr lang="ru-RU" altLang="ru-RU" sz="2800" dirty="0">
                <a:solidFill>
                  <a:srgbClr val="003399"/>
                </a:solidFill>
              </a:rPr>
              <a:t/>
            </a:r>
            <a:br>
              <a:rPr lang="ru-RU" altLang="ru-RU" sz="2800" dirty="0">
                <a:solidFill>
                  <a:srgbClr val="003399"/>
                </a:solidFill>
              </a:rPr>
            </a:br>
            <a:r>
              <a:rPr lang="ru-RU" sz="2700" dirty="0">
                <a:solidFill>
                  <a:srgbClr val="003399"/>
                </a:solidFill>
              </a:rPr>
              <a:t>Поиск начальной опорной точки методом искусственного базиса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952144" cy="3256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165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250120" cy="1143000"/>
          </a:xfrm>
        </p:spPr>
        <p:txBody>
          <a:bodyPr>
            <a:normAutofit fontScale="90000"/>
          </a:bodyPr>
          <a:lstStyle/>
          <a:p>
            <a:r>
              <a:rPr lang="ru-RU" sz="2400" dirty="0">
                <a:solidFill>
                  <a:srgbClr val="003399"/>
                </a:solidFill>
              </a:rPr>
              <a:t>Поиск начальной опорной точки методом искусственного базиса</a:t>
            </a:r>
            <a:br>
              <a:rPr lang="ru-RU" sz="2400" dirty="0">
                <a:solidFill>
                  <a:srgbClr val="003399"/>
                </a:solidFill>
              </a:rPr>
            </a:br>
            <a:r>
              <a:rPr lang="ru-RU" sz="2400" dirty="0">
                <a:solidFill>
                  <a:srgbClr val="003399"/>
                </a:solidFill>
              </a:rPr>
              <a:t>Пример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6607719" cy="467492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470071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97768"/>
            <a:ext cx="8933688" cy="926976"/>
          </a:xfrm>
        </p:spPr>
        <p:txBody>
          <a:bodyPr/>
          <a:lstStyle/>
          <a:p>
            <a:r>
              <a:rPr lang="ru-RU" sz="2400" dirty="0">
                <a:solidFill>
                  <a:srgbClr val="003399"/>
                </a:solidFill>
              </a:rPr>
              <a:t>Поиск начальной опорной точки методом искусственного базиса</a:t>
            </a:r>
            <a:br>
              <a:rPr lang="ru-RU" sz="2400" dirty="0">
                <a:solidFill>
                  <a:srgbClr val="003399"/>
                </a:solidFill>
              </a:rPr>
            </a:br>
            <a:r>
              <a:rPr lang="ru-RU" sz="2400" dirty="0">
                <a:solidFill>
                  <a:srgbClr val="003399"/>
                </a:solidFill>
              </a:rPr>
              <a:t>Пример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150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6"/>
            <a:ext cx="7722521" cy="525658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05928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498080" cy="864096"/>
          </a:xfrm>
        </p:spPr>
        <p:txBody>
          <a:bodyPr/>
          <a:lstStyle/>
          <a:p>
            <a:r>
              <a:rPr lang="ru-RU" dirty="0"/>
              <a:t>Замечания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052736"/>
                <a:ext cx="7890080" cy="5195664"/>
              </a:xfrm>
              <a:solidFill>
                <a:schemeClr val="bg2"/>
              </a:solidFill>
            </p:spPr>
            <p:txBody>
              <a:bodyPr>
                <a:normAutofit fontScale="70000" lnSpcReduction="20000"/>
              </a:bodyPr>
              <a:lstStyle/>
              <a:p>
                <a:r>
                  <a:rPr lang="ru-RU" u="sng" dirty="0"/>
                  <a:t>Проблема зацикливания.</a:t>
                </a:r>
                <a:endParaRPr lang="ru-RU" dirty="0"/>
              </a:p>
              <a:p>
                <a:pPr lvl="1"/>
                <a:r>
                  <a:rPr lang="ru-RU" dirty="0"/>
                  <a:t>Вырожденные планы могут привести к зацикливанию, т.е. к многократному повторению процесса вычислений, не позволяющему получить оптимальный план.</a:t>
                </a:r>
              </a:p>
              <a:p>
                <a:pPr lvl="1"/>
                <a:r>
                  <a:rPr lang="ru-RU" dirty="0"/>
                  <a:t>Можно использовать метод </a:t>
                </a:r>
                <a:r>
                  <a:rPr lang="ru-RU" dirty="0" err="1"/>
                  <a:t>Крено</a:t>
                </a:r>
                <a:r>
                  <a:rPr lang="ru-RU" dirty="0"/>
                  <a:t>: Элементы строк, имеющие одинаковые наименьшие симплексные отклонения, делятся на предполагаемые разрешающие элементы. За ведущую выбирается та сторона,  в которой раньше встретится наименьшее частное при просмотре слева направо по столбцам.</a:t>
                </a:r>
              </a:p>
              <a:p>
                <a:r>
                  <a:rPr lang="ru-RU" u="sng" dirty="0"/>
                  <a:t>Бесчисленное множество решений</a:t>
                </a:r>
              </a:p>
              <a:p>
                <a:pPr lvl="1"/>
                <a:r>
                  <a:rPr lang="ru-RU" dirty="0"/>
                  <a:t> Если в строке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ru-RU" dirty="0"/>
                  <a:t>  оптимального плана находится нуль, принадлежащий свободной переменной, вектор которой не входит в базис, а в столбце этого вектора имеется хотя бы один положительный элемент, то задача имеет бесчисленное множество решений. </a:t>
                </a:r>
              </a:p>
              <a:p>
                <a:pPr lvl="1"/>
                <a:r>
                  <a:rPr lang="ru-RU" dirty="0"/>
                  <a:t>Свободные переменные можно ввести в базис, в результате будет получен новый оптимальный план с другим набором базисных переменных.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052736"/>
                <a:ext cx="7890080" cy="5195664"/>
              </a:xfrm>
              <a:blipFill rotWithShape="1">
                <a:blip r:embed="rId2"/>
                <a:stretch>
                  <a:fillRect t="-1878" r="-309" b="-1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824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D56308B-3C63-41FF-98A5-2F6F6E18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40D7D-9A20-4543-8A33-544854DBF62C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F355A37D-86F0-409D-9B12-1E0A4EDD73C1}"/>
              </a:ext>
            </a:extLst>
          </p:cNvPr>
          <p:cNvSpPr txBox="1"/>
          <p:nvPr/>
        </p:nvSpPr>
        <p:spPr>
          <a:xfrm>
            <a:off x="1227947" y="332656"/>
            <a:ext cx="7632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/>
              <a:t>Проверяли</a:t>
            </a:r>
            <a:r>
              <a:rPr lang="ru-RU" b="1" dirty="0"/>
              <a:t>: </a:t>
            </a:r>
            <a:r>
              <a:rPr lang="ru-RU" b="1" dirty="0" err="1" smtClean="0"/>
              <a:t>Абаева</a:t>
            </a:r>
            <a:r>
              <a:rPr lang="ru-RU" b="1" dirty="0" smtClean="0"/>
              <a:t> Зарина и Бакшеева Татьяна (</a:t>
            </a:r>
            <a:r>
              <a:rPr lang="ru-RU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С18-702</a:t>
            </a:r>
            <a:r>
              <a:rPr lang="ru-RU" sz="1600" b="1" dirty="0" smtClean="0"/>
              <a:t>)</a:t>
            </a:r>
          </a:p>
          <a:p>
            <a:r>
              <a:rPr lang="ru-RU" sz="2400" b="1" dirty="0"/>
              <a:t>Список опечаток </a:t>
            </a:r>
            <a:r>
              <a:rPr lang="ru-RU" sz="2400" b="1" dirty="0" smtClean="0"/>
              <a:t>:</a:t>
            </a:r>
            <a:endParaRPr lang="ru-RU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7486452"/>
                  </p:ext>
                </p:extLst>
              </p:nvPr>
            </p:nvGraphicFramePr>
            <p:xfrm>
              <a:off x="1468143" y="1268760"/>
              <a:ext cx="7152456" cy="3185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5752"/>
                    <a:gridCol w="2952328"/>
                    <a:gridCol w="338437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i="1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№</a:t>
                          </a:r>
                          <a:r>
                            <a:rPr lang="ru-RU" sz="1400" i="1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слайда</a:t>
                          </a:r>
                          <a:endParaRPr lang="ru-RU" sz="1400" i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Ошибка</a:t>
                          </a:r>
                          <a:endParaRPr lang="ru-RU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Исправление</a:t>
                          </a:r>
                          <a:endParaRPr lang="ru-RU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5</a:t>
                          </a:r>
                          <a:endParaRPr lang="ru-RU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Опечатка в целевой функции</a:t>
                          </a:r>
                          <a:endParaRPr lang="ru-RU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orbel (Основной текст)"/>
                                </a:rPr>
                                <m:t>𝐹</m:t>
                              </m:r>
                              <m:r>
                                <a:rPr lang="en-US" sz="1400" b="0" i="1" smtClean="0">
                                  <a:latin typeface="Corbel (Основной текст)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orbel (Основной текст)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orbel (Основной текст)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orbel (Основной текст)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orbel (Основной текст)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orbel (Основной текст)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orbel (Основной текст)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orbel (Основной текст)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orbel (Основной текст)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orbel (Основной текст)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orbel (Основной текст)"/>
                                    </a:rPr>
                                    <m:t>𝑥</m:t>
                                  </m:r>
                                  <m:r>
                                    <a:rPr lang="en-US" sz="1400" b="0" i="1" smtClean="0">
                                      <a:latin typeface="Corbel (Основной текст)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orbel (Основной текст)"/>
                                    </a:rPr>
                                    <m:t>3</m:t>
                                  </m:r>
                                </m:sub>
                                <m:sup/>
                              </m:sSubSup>
                            </m:oMath>
                          </a14:m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orbel (Основной текст)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orbel (Основной текст)"/>
                                    </a:rPr>
                                    <m:t>𝑥</m:t>
                                  </m:r>
                                  <m:r>
                                    <a:rPr lang="en-US" sz="1400" b="0" i="1" smtClean="0">
                                      <a:latin typeface="Corbel (Основной текст)"/>
                                    </a:rPr>
                                    <m:t>′′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orbel (Основной текст)"/>
                                    </a:rPr>
                                    <m:t>3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ru-RU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5</a:t>
                          </a:r>
                          <a:endParaRPr lang="ru-RU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Не</a:t>
                          </a:r>
                          <a:r>
                            <a:rPr lang="ru-RU" sz="14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расписано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i="1" baseline="0" smtClean="0">
                                      <a:latin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 baseline="0" smtClean="0">
                                      <a:latin typeface="+mn-lt"/>
                                    </a:rPr>
                                    <m:t>х</m:t>
                                  </m:r>
                                </m:e>
                                <m:sub>
                                  <m:r>
                                    <a:rPr lang="ru-RU" sz="1400" b="0" i="1" baseline="0" smtClean="0">
                                      <a:latin typeface="+mn-lt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в первом ограничении</a:t>
                          </a:r>
                          <a:endParaRPr lang="ru-RU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latin typeface="Corbel (Основной текст)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orbel (Основной текст)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400" b="0" i="1" smtClean="0">
                                        <a:latin typeface="Corbel (Основной текст)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orbel (Основной текст)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orbel (Основной текст)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orbel (Основной текст)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orbel (Основной текст)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orbel (Основной текст)"/>
                                  </a:rPr>
                                  <m:t>+3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orbel (Основной текст)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orbel (Основной текст)"/>
                                          </a:rPr>
                                        </m:ctrlPr>
                                      </m:sSubSupPr>
                                      <m:e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orbel (Основной текст)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orbel (Основной текст)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orbel (Основной текст)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orbel (Основной текст)"/>
                                          </a:rPr>
                                          <m:t>3</m:t>
                                        </m:r>
                                      </m:sub>
                                      <m:sup/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US" sz="1400" dirty="0" smtClean="0">
                                        <a:latin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-</m:t>
                                    </m:r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orbel (Основной текст)"/>
                                          </a:rPr>
                                        </m:ctrlPr>
                                      </m:sSubSupPr>
                                      <m:e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orbel (Основной текст)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orbel (Основной текст)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orbel (Основной текст)"/>
                                              </a:rPr>
                                              <m:t>′′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orbel (Основной текст)"/>
                                          </a:rPr>
                                          <m:t>3</m:t>
                                        </m:r>
                                      </m:sub>
                                      <m:sup/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latin typeface="Corbel (Основной текст)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orbel (Основной текст)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orbel (Основной текст)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orbel (Основной текст)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orbel (Основной текст)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ru-RU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5</a:t>
                          </a:r>
                          <a:endParaRPr lang="ru-RU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Опечатка во</a:t>
                          </a:r>
                          <a:r>
                            <a:rPr lang="ru-RU" sz="14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втором ограничении</a:t>
                          </a:r>
                          <a:endParaRPr lang="ru-RU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ru-RU" sz="1400" i="1" smtClean="0">
                                        <a:latin typeface="Corbel (Основной текст)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orbel (Основной текст)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1400" b="0" i="1" smtClean="0">
                                        <a:latin typeface="Corbel (Основной текст)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orbel (Основной текст)"/>
                                  </a:rPr>
                                  <m:t>+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orbel (Основной текст)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orbel (Основной текст)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orbel (Основной текст)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−4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orbel (Основной текст)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orbel (Основной текст)"/>
                                          </a:rPr>
                                        </m:ctrlPr>
                                      </m:sSubSupPr>
                                      <m:e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orbel (Основной текст)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orbel (Основной текст)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orbel (Основной текст)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orbel (Основной текст)"/>
                                          </a:rPr>
                                          <m:t>3</m:t>
                                        </m:r>
                                      </m:sub>
                                      <m:sup/>
                                    </m:sSubSup>
                                    <m:r>
                                      <m:rPr>
                                        <m:nor/>
                                      </m:rPr>
                                      <a:rPr lang="en-US" sz="1400" dirty="0" smtClean="0">
                                        <a:latin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orbel (Основной текст)"/>
                                          </a:rPr>
                                        </m:ctrlPr>
                                      </m:sSubSupPr>
                                      <m:e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orbel (Основной текст)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orbel (Основной текст)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orbel (Основной текст)"/>
                                              </a:rPr>
                                              <m:t>′′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orbel (Основной текст)"/>
                                          </a:rPr>
                                          <m:t>3</m:t>
                                        </m:r>
                                      </m:sub>
                                      <m:sup/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latin typeface="Corbel (Основной текст)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12</a:t>
                          </a:r>
                          <a:endParaRPr lang="ru-RU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Опечатка в 1ой строчке</a:t>
                          </a:r>
                          <a:endParaRPr lang="ru-RU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Ax=b</a:t>
                          </a:r>
                          <a:endParaRPr lang="ru-RU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30</a:t>
                          </a:r>
                          <a:endParaRPr lang="ru-RU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Опечатка в индексе последней координаты вектора А1 </a:t>
                          </a:r>
                          <a:endParaRPr lang="ru-RU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latin typeface="Cambria Math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/>
                                        <a:cs typeface="Calibri" panose="020F0502020204030204" pitchFamily="34" charset="0"/>
                                      </a:rPr>
                                      <m:t>𝑚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  <a:r>
                            <a:rPr lang="ru-RU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5</a:t>
                          </a:r>
                          <a:endParaRPr lang="ru-RU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Последняя строка таблицы, целевая функция</a:t>
                          </a:r>
                          <a:endParaRPr lang="ru-RU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G=-4</a:t>
                          </a:r>
                          <a:endParaRPr lang="ru-RU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7486452"/>
                  </p:ext>
                </p:extLst>
              </p:nvPr>
            </p:nvGraphicFramePr>
            <p:xfrm>
              <a:off x="1468143" y="1268760"/>
              <a:ext cx="7152456" cy="3185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5752"/>
                    <a:gridCol w="2952328"/>
                    <a:gridCol w="3384376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i="1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№</a:t>
                          </a:r>
                          <a:r>
                            <a:rPr lang="ru-RU" sz="1400" i="1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слайда</a:t>
                          </a:r>
                          <a:endParaRPr lang="ru-RU" sz="1400" i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Ошибка</a:t>
                          </a:r>
                          <a:endParaRPr lang="ru-RU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Исправление</a:t>
                          </a:r>
                          <a:endParaRPr lang="ru-RU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5</a:t>
                          </a:r>
                          <a:endParaRPr lang="ru-RU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Опечатка в целевой функции</a:t>
                          </a:r>
                          <a:endParaRPr lang="ru-RU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1532" t="-140984" r="-180" b="-634426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5</a:t>
                          </a:r>
                          <a:endParaRPr lang="ru-RU" sz="14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7893" t="-172941" r="-114876" b="-35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1532" t="-172941" r="-180" b="-355294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5</a:t>
                          </a:r>
                          <a:endParaRPr lang="ru-RU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Опечатка во</a:t>
                          </a:r>
                          <a:r>
                            <a:rPr lang="ru-RU" sz="1400" baseline="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втором ограничении</a:t>
                          </a:r>
                          <a:endParaRPr lang="ru-RU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1532" t="-380328" r="-180" b="-39508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12</a:t>
                          </a:r>
                          <a:endParaRPr lang="ru-RU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Опечатка в 1ой строчке</a:t>
                          </a:r>
                          <a:endParaRPr lang="ru-RU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Ax=b</a:t>
                          </a:r>
                          <a:endParaRPr lang="ru-RU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30</a:t>
                          </a:r>
                          <a:endParaRPr lang="ru-RU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Опечатка в индексе последней координаты вектора А1 </a:t>
                          </a:r>
                          <a:endParaRPr lang="ru-RU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1532" t="-416471" r="-180" b="-111765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</a:t>
                          </a:r>
                          <a:r>
                            <a:rPr lang="ru-RU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5</a:t>
                          </a:r>
                          <a:endParaRPr lang="ru-RU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Последняя строка таблицы, целевая функция</a:t>
                          </a:r>
                          <a:endParaRPr lang="ru-RU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G=-4</a:t>
                          </a:r>
                          <a:endParaRPr lang="ru-RU" sz="1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885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39552"/>
          </a:xfrm>
        </p:spPr>
        <p:txBody>
          <a:bodyPr>
            <a:normAutofit/>
          </a:bodyPr>
          <a:lstStyle/>
          <a:p>
            <a:r>
              <a:rPr lang="ru-RU" sz="3200" dirty="0"/>
              <a:t>Линейное программирование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83704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ru-RU" sz="28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Приведение к канонической форме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7"/>
            <a:ext cx="8352928" cy="428132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5449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>
            <a:normAutofit/>
          </a:bodyPr>
          <a:lstStyle/>
          <a:p>
            <a:r>
              <a:rPr lang="ru-RU" sz="3200" dirty="0"/>
              <a:t>Линейное программирование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67544" y="1117103"/>
            <a:ext cx="8229600" cy="583704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Задача ЛП в векторном виде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08" t="-4080" r="3108" b="35271"/>
          <a:stretch/>
        </p:blipFill>
        <p:spPr bwMode="auto">
          <a:xfrm>
            <a:off x="683568" y="1567201"/>
            <a:ext cx="7416824" cy="330541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19"/>
          <a:stretch/>
        </p:blipFill>
        <p:spPr bwMode="auto">
          <a:xfrm>
            <a:off x="1648027" y="5085184"/>
            <a:ext cx="2617956" cy="131811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7544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/>
          <a:lstStyle/>
          <a:p>
            <a:r>
              <a:rPr lang="ru-RU" sz="3200" dirty="0">
                <a:solidFill>
                  <a:srgbClr val="4F271C">
                    <a:satMod val="130000"/>
                  </a:srgbClr>
                </a:solidFill>
              </a:rPr>
              <a:t>Линейное программирование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30"/>
          <a:stretch/>
        </p:blipFill>
        <p:spPr bwMode="auto">
          <a:xfrm>
            <a:off x="1043608" y="1484783"/>
            <a:ext cx="4104456" cy="523477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5292080" y="1628800"/>
            <a:ext cx="3577006" cy="470898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000" dirty="0"/>
              <a:t>Задачу ЛП можно трактовать следующим образом: из всех разложений вектора </a:t>
            </a:r>
            <a:r>
              <a:rPr lang="ru-RU" sz="2000" b="1" i="1" dirty="0"/>
              <a:t>b</a:t>
            </a:r>
            <a:r>
              <a:rPr lang="ru-RU" sz="2000" dirty="0"/>
              <a:t> по векторам </a:t>
            </a:r>
            <a:r>
              <a:rPr lang="ru-RU" sz="2000" b="1" i="1" dirty="0"/>
              <a:t>A1…</a:t>
            </a:r>
            <a:r>
              <a:rPr lang="ru-RU" sz="2000" b="1" i="1" dirty="0" err="1"/>
              <a:t>An</a:t>
            </a:r>
            <a:r>
              <a:rPr lang="ru-RU" sz="2000" dirty="0"/>
              <a:t> с неотрицательными коэффициентами требуется выбрать хотя бы одно такое, коэффициенты </a:t>
            </a:r>
            <a:r>
              <a:rPr lang="ru-RU" sz="2000" b="1" i="1" dirty="0" err="1"/>
              <a:t>xj</a:t>
            </a:r>
            <a:r>
              <a:rPr lang="ru-RU" sz="2000" b="1" i="1" dirty="0"/>
              <a:t>, </a:t>
            </a:r>
            <a:r>
              <a:rPr lang="en-US" sz="2000" b="1" i="1" dirty="0"/>
              <a:t>j=1,n</a:t>
            </a:r>
            <a:r>
              <a:rPr lang="en-US" sz="2000" dirty="0"/>
              <a:t>,</a:t>
            </a:r>
            <a:r>
              <a:rPr lang="ru-RU" sz="2000" dirty="0"/>
              <a:t>  которого доставляют целевой функции </a:t>
            </a:r>
            <a:r>
              <a:rPr lang="ru-RU" sz="2000" b="1" i="1" dirty="0"/>
              <a:t>f</a:t>
            </a:r>
            <a:r>
              <a:rPr lang="ru-RU" sz="2000" dirty="0"/>
              <a:t> оптимальное значение. </a:t>
            </a:r>
          </a:p>
          <a:p>
            <a:r>
              <a:rPr lang="ru-RU" sz="2000" dirty="0"/>
              <a:t>Не ограничивая общности, считаем ранг матрицы </a:t>
            </a:r>
            <a:r>
              <a:rPr lang="ru-RU" sz="2000" b="1" i="1" dirty="0"/>
              <a:t>A</a:t>
            </a:r>
            <a:r>
              <a:rPr lang="ru-RU" sz="2000" dirty="0"/>
              <a:t> равным </a:t>
            </a:r>
            <a:r>
              <a:rPr lang="ru-RU" sz="2000" i="1" dirty="0"/>
              <a:t>m</a:t>
            </a:r>
            <a:r>
              <a:rPr lang="ru-RU" sz="2000" dirty="0"/>
              <a:t> и </a:t>
            </a:r>
            <a:r>
              <a:rPr lang="ru-RU" sz="2000" i="1" dirty="0"/>
              <a:t>n&gt;m</a:t>
            </a:r>
            <a:r>
              <a:rPr lang="ru-RU" sz="2000" dirty="0"/>
              <a:t> (случай </a:t>
            </a:r>
            <a:r>
              <a:rPr lang="ru-RU" sz="2000" i="1" dirty="0"/>
              <a:t>n=m</a:t>
            </a:r>
            <a:r>
              <a:rPr lang="ru-RU" sz="2000" dirty="0"/>
              <a:t> – тривиален).</a:t>
            </a:r>
          </a:p>
        </p:txBody>
      </p:sp>
    </p:spTree>
    <p:extLst>
      <p:ext uri="{BB962C8B-B14F-4D97-AF65-F5344CB8AC3E}">
        <p14:creationId xmlns:p14="http://schemas.microsoft.com/office/powerpoint/2010/main" val="136233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8178112" cy="994122"/>
          </a:xfrm>
        </p:spPr>
        <p:txBody>
          <a:bodyPr>
            <a:noAutofit/>
          </a:bodyPr>
          <a:lstStyle/>
          <a:p>
            <a:r>
              <a:rPr lang="ru-RU" sz="3600" dirty="0"/>
              <a:t>Опорные точки допустимого множества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90" y="1700808"/>
            <a:ext cx="8178726" cy="39604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119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>
                <a:solidFill>
                  <a:srgbClr val="4F271C">
                    <a:satMod val="130000"/>
                  </a:srgbClr>
                </a:solidFill>
              </a:rPr>
              <a:t>Опорные точки допустимого множества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7922569" cy="32641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563067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4.6|4.5|1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741</Words>
  <Application>Microsoft Office PowerPoint</Application>
  <PresentationFormat>Экран (4:3)</PresentationFormat>
  <Paragraphs>164</Paragraphs>
  <Slides>47</Slides>
  <Notes>13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0" baseType="lpstr">
      <vt:lpstr>Солнцестояние</vt:lpstr>
      <vt:lpstr>1_Солнцестояние</vt:lpstr>
      <vt:lpstr>Формула</vt:lpstr>
      <vt:lpstr>Лекция  Симплекс-метод</vt:lpstr>
      <vt:lpstr>Идея симплекс-метода решения задачи ЛП</vt:lpstr>
      <vt:lpstr>Идея симплекс-метода решения задачи ЛП</vt:lpstr>
      <vt:lpstr>Линейное программирование</vt:lpstr>
      <vt:lpstr>Линейное программирование</vt:lpstr>
      <vt:lpstr>Линейное программирование</vt:lpstr>
      <vt:lpstr>Линейное программирование</vt:lpstr>
      <vt:lpstr>Опорные точки допустимого множества</vt:lpstr>
      <vt:lpstr>Опорные точки допустимого множества</vt:lpstr>
      <vt:lpstr>Опорные точки допустимого множества Теорема о связи опорного решения и вершины допустимого множества</vt:lpstr>
      <vt:lpstr>Симплекс-метод</vt:lpstr>
      <vt:lpstr>Симплекс-метод</vt:lpstr>
      <vt:lpstr>Симплекс-метод</vt:lpstr>
      <vt:lpstr>Симплекс-метод</vt:lpstr>
      <vt:lpstr>Симплекс-метод</vt:lpstr>
      <vt:lpstr>Симплекс-метод</vt:lpstr>
      <vt:lpstr>Симплекс-метод</vt:lpstr>
      <vt:lpstr>Симплекс-метод</vt:lpstr>
      <vt:lpstr>Симплекс-метод</vt:lpstr>
      <vt:lpstr>Симплекс-метод</vt:lpstr>
      <vt:lpstr>Симплекс-метод</vt:lpstr>
      <vt:lpstr>Симплекс-метод правило выбора вектора, выводимого из базиса</vt:lpstr>
      <vt:lpstr>Симплекс-метод правило выбора вектора, выводимого из базиса</vt:lpstr>
      <vt:lpstr>Симплекс-метод Критерий отсутствия решения</vt:lpstr>
      <vt:lpstr>Алгоритм Симплекс-метода</vt:lpstr>
      <vt:lpstr>Алгоритм Симплекс-метода</vt:lpstr>
      <vt:lpstr>Симплекс-метод Формулы пересчета координат разложения векторов по новому базису </vt:lpstr>
      <vt:lpstr>Симплекс-метод Формулы пересчета координат разложения векторов по новому базису Доказательство </vt:lpstr>
      <vt:lpstr>Симплекс-метод Формулы пересчета координат разложения векторов по новому базису Доказательство </vt:lpstr>
      <vt:lpstr>Симплекс-метод Симплекс-таблицы</vt:lpstr>
      <vt:lpstr>Симплекс-метод Пример Геометрическая интерпретация ЗЛП</vt:lpstr>
      <vt:lpstr>Симплекс-метод Пример</vt:lpstr>
      <vt:lpstr>Симплекс-метод Пример</vt:lpstr>
      <vt:lpstr>Симплекс-метод Пример</vt:lpstr>
      <vt:lpstr>Симплекс-метод Пример</vt:lpstr>
      <vt:lpstr>Симплекс-метод Пример</vt:lpstr>
      <vt:lpstr>Симплекс-метод Пример</vt:lpstr>
      <vt:lpstr>Симплекс-метод Пример</vt:lpstr>
      <vt:lpstr>Симплекс-метод Пример</vt:lpstr>
      <vt:lpstr>Симплекс-метод Поиск начальной опорной точки методом искусственного базиса</vt:lpstr>
      <vt:lpstr>Симплекс-метод Поиск начальной опорной точки методом искусственного базиса</vt:lpstr>
      <vt:lpstr>Симплекс-метод Поиск начальной опорной точки методом искусственного базиса</vt:lpstr>
      <vt:lpstr>Симплекс-метод Поиск начальной опорной точки методом искусственного базиса</vt:lpstr>
      <vt:lpstr>Поиск начальной опорной точки методом искусственного базиса Пример</vt:lpstr>
      <vt:lpstr>Поиск начальной опорной точки методом искусственного базиса Пример</vt:lpstr>
      <vt:lpstr>Замечания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 Симплекс-метод</dc:title>
  <dc:creator>user</dc:creator>
  <cp:lastModifiedBy>Пользователь Windows</cp:lastModifiedBy>
  <cp:revision>58</cp:revision>
  <dcterms:created xsi:type="dcterms:W3CDTF">2019-09-15T18:43:06Z</dcterms:created>
  <dcterms:modified xsi:type="dcterms:W3CDTF">2020-12-21T23:12:07Z</dcterms:modified>
</cp:coreProperties>
</file>