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8" r:id="rId3"/>
    <p:sldId id="267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>
      <p:cViewPr varScale="1">
        <p:scale>
          <a:sx n="87" d="100"/>
          <a:sy n="87" d="100"/>
        </p:scale>
        <p:origin x="93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6F12A-9495-4550-89FA-101E7EB14C10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3A875-2681-4FEC-9627-1A106490D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0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</a:t>
            </a:r>
            <a:r>
              <a:rPr lang="ru-RU" baseline="0" dirty="0"/>
              <a:t> дописать </a:t>
            </a:r>
            <a:r>
              <a:rPr lang="en-US" baseline="0" dirty="0"/>
              <a:t>k+1</a:t>
            </a:r>
            <a:r>
              <a:rPr lang="ru-RU" baseline="0" dirty="0"/>
              <a:t> и </a:t>
            </a:r>
            <a:r>
              <a:rPr lang="en-US" baseline="0" dirty="0"/>
              <a:t>l+1 </a:t>
            </a:r>
            <a:r>
              <a:rPr lang="ru-RU" baseline="0" dirty="0"/>
              <a:t>ограничени</a:t>
            </a:r>
            <a:r>
              <a:rPr lang="be-BY" baseline="0" dirty="0"/>
              <a:t>я</a:t>
            </a:r>
            <a:r>
              <a:rPr lang="ru-RU" baseline="0" dirty="0"/>
              <a:t>. Необходимо убрать закрывающие фигурные скобки.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86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en-US" baseline="30000" dirty="0"/>
              <a:t>*</a:t>
            </a:r>
            <a:r>
              <a:rPr lang="ru-RU" baseline="30000" dirty="0"/>
              <a:t> </a:t>
            </a:r>
            <a:r>
              <a:rPr lang="ru-RU" baseline="0" dirty="0"/>
              <a:t>можно </a:t>
            </a:r>
            <a:r>
              <a:rPr lang="en-US" dirty="0" err="1"/>
              <a:t>X</a:t>
            </a:r>
            <a:r>
              <a:rPr lang="en-US" baseline="-25000" dirty="0" err="1"/>
              <a:t>b</a:t>
            </a:r>
            <a:r>
              <a:rPr lang="ru-RU" baseline="30000" dirty="0"/>
              <a:t>нов</a:t>
            </a:r>
            <a:r>
              <a:rPr lang="ru-RU" baseline="0" dirty="0"/>
              <a:t>, не принципиально, еще буквы Б где-то большая в индексах, где-то маленькая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73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последней матрице не У4, а 1</a:t>
            </a:r>
            <a:r>
              <a:rPr lang="en-US" dirty="0"/>
              <a:t>/4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17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3 пункт не </a:t>
            </a:r>
            <a:r>
              <a:rPr lang="en-US" dirty="0"/>
              <a:t>b</a:t>
            </a:r>
            <a:r>
              <a:rPr lang="en-US" baseline="-25000" dirty="0"/>
              <a:t> </a:t>
            </a:r>
            <a:r>
              <a:rPr lang="en-US" baseline="0" dirty="0"/>
              <a:t>, </a:t>
            </a:r>
            <a:r>
              <a:rPr lang="ru-RU" baseline="0" dirty="0"/>
              <a:t>а дельту еще приписать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2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dirty="0"/>
              <a:t>В пунктах 7,8,9,10 можно поста</a:t>
            </a:r>
            <a:r>
              <a:rPr lang="ru-RU" dirty="0"/>
              <a:t>вить</a:t>
            </a:r>
            <a:r>
              <a:rPr lang="ru-RU" baseline="0" dirty="0"/>
              <a:t> значок вектора для наглядности перебора всех значений переменных. В 7,8 можно вместо </a:t>
            </a:r>
            <a:r>
              <a:rPr lang="en-US" baseline="0" dirty="0"/>
              <a:t>k </a:t>
            </a:r>
            <a:r>
              <a:rPr lang="be-BY" baseline="0" dirty="0"/>
              <a:t>использовать </a:t>
            </a:r>
            <a:r>
              <a:rPr lang="en-US" baseline="0" dirty="0"/>
              <a:t>l</a:t>
            </a:r>
            <a:r>
              <a:rPr lang="ru-RU" baseline="0" dirty="0"/>
              <a:t>, а в 9,10 вместо </a:t>
            </a:r>
            <a:r>
              <a:rPr lang="en-US" baseline="0" dirty="0"/>
              <a:t>l </a:t>
            </a:r>
            <a:r>
              <a:rPr lang="ru-RU" baseline="0" dirty="0"/>
              <a:t>использовать </a:t>
            </a:r>
            <a:r>
              <a:rPr lang="en-US" baseline="0" dirty="0"/>
              <a:t>k.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50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прямой задаче требование неотрицательности должно быть наложено только на первые две переменные  </a:t>
            </a:r>
            <a:r>
              <a:rPr lang="en-US" baseline="0" dirty="0"/>
              <a:t>x</a:t>
            </a:r>
            <a:r>
              <a:rPr lang="ru-RU" baseline="0" dirty="0"/>
              <a:t>.</a:t>
            </a:r>
            <a:r>
              <a:rPr lang="en-US" baseline="0" dirty="0"/>
              <a:t> </a:t>
            </a:r>
            <a:r>
              <a:rPr lang="be-BY" baseline="0" dirty="0"/>
              <a:t>В двойственной задаче </a:t>
            </a:r>
            <a:r>
              <a:rPr lang="ru-RU" baseline="0" dirty="0"/>
              <a:t>первые два ограничения </a:t>
            </a:r>
            <a:r>
              <a:rPr lang="be-BY" baseline="0" dirty="0"/>
              <a:t>должны быть со знаком </a:t>
            </a:r>
            <a:r>
              <a:rPr lang="en-US" baseline="0" dirty="0"/>
              <a:t>&gt;=</a:t>
            </a:r>
            <a:r>
              <a:rPr lang="ru-RU" baseline="0" dirty="0"/>
              <a:t>. В первом ограничении двойственной задачи после 3</a:t>
            </a:r>
            <a:r>
              <a:rPr lang="en-US" baseline="0" dirty="0"/>
              <a:t>y1 </a:t>
            </a:r>
            <a:r>
              <a:rPr lang="ru-RU" baseline="0" dirty="0"/>
              <a:t>должен стоять знак «+». Во втором ограничении двойственной задачи знак перед 2</a:t>
            </a:r>
            <a:r>
              <a:rPr lang="en-US" baseline="0" dirty="0"/>
              <a:t>y3 </a:t>
            </a:r>
            <a:r>
              <a:rPr lang="be-BY" baseline="0" dirty="0"/>
              <a:t>должен быть «+».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06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0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</a:t>
            </a:r>
            <a:r>
              <a:rPr lang="ru-RU" baseline="0" dirty="0"/>
              <a:t> дописать при постановке двойственной задачи, что все </a:t>
            </a:r>
            <a:r>
              <a:rPr lang="en-US" baseline="0" dirty="0"/>
              <a:t>y </a:t>
            </a:r>
            <a:r>
              <a:rPr lang="be-BY" baseline="0" dirty="0"/>
              <a:t>не ограничены в знаке. Можно устранить различие в обозначении </a:t>
            </a:r>
            <a:r>
              <a:rPr lang="en-US" baseline="0" dirty="0" err="1"/>
              <a:t>Cb</a:t>
            </a:r>
            <a:r>
              <a:rPr lang="en-US" baseline="0" dirty="0"/>
              <a:t> (</a:t>
            </a:r>
            <a:r>
              <a:rPr lang="ru-RU" baseline="0" dirty="0"/>
              <a:t>то большое, то маленькое).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22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убрать стремление к </a:t>
            </a:r>
            <a:r>
              <a:rPr lang="en-US" dirty="0"/>
              <a:t>min</a:t>
            </a:r>
            <a:r>
              <a:rPr lang="en-US" baseline="0" dirty="0"/>
              <a:t> </a:t>
            </a:r>
            <a:r>
              <a:rPr lang="ru-RU" baseline="0" dirty="0"/>
              <a:t>в скобках, ибо мы рассматриваем задачу на </a:t>
            </a:r>
            <a:r>
              <a:rPr lang="en-US" baseline="0" dirty="0"/>
              <a:t>max. </a:t>
            </a:r>
            <a:r>
              <a:rPr lang="be-BY" baseline="0" dirty="0"/>
              <a:t>В двойственной задаче во втором ограничении вместо </a:t>
            </a:r>
            <a:r>
              <a:rPr lang="en-US" baseline="0" dirty="0"/>
              <a:t>x1 </a:t>
            </a:r>
            <a:r>
              <a:rPr lang="ru-RU" baseline="0" dirty="0"/>
              <a:t>и </a:t>
            </a:r>
            <a:r>
              <a:rPr lang="en-US" baseline="0" dirty="0"/>
              <a:t>x2 </a:t>
            </a:r>
            <a:r>
              <a:rPr lang="ru-RU" baseline="0" dirty="0"/>
              <a:t>должны стоять </a:t>
            </a:r>
            <a:r>
              <a:rPr lang="en-US" baseline="0" dirty="0"/>
              <a:t>y1 </a:t>
            </a:r>
            <a:r>
              <a:rPr lang="ru-RU" baseline="0" dirty="0"/>
              <a:t>и </a:t>
            </a:r>
            <a:r>
              <a:rPr lang="en-US" baseline="0" dirty="0"/>
              <a:t>y2.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71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Коэффициенты второго уравнения не соответствуют таблице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Коэффициенты второго уравнения в первой системе не соответствуют таблице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984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выписать и полные решения  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 </a:t>
            </a:r>
            <a:r>
              <a:rPr lang="ru-RU" dirty="0"/>
              <a:t>со всеми 7 компонентами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3A875-2681-4FEC-9627-1A106490DC8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20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5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1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6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2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0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2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8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713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br>
              <a:rPr lang="ru-RU" dirty="0"/>
            </a:br>
            <a:r>
              <a:rPr lang="ru-RU" dirty="0"/>
              <a:t>Двойственные задачи ЛП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Домашова Д.В.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6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3133616" cy="2999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5"/>
            <a:ext cx="2952328" cy="19822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3181350" cy="23336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60" y="3717032"/>
            <a:ext cx="2781300" cy="21240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60" y="5841107"/>
            <a:ext cx="1305136" cy="5131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022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913463" cy="15363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7"/>
            <a:ext cx="6134846" cy="87435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624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spcBef>
                <a:spcPct val="0"/>
              </a:spcBef>
              <a:buNone/>
            </a:pPr>
            <a:r>
              <a:rPr lang="ru-RU" sz="36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Экономическая интерпретация двойственных задач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3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322128" cy="706090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40768"/>
            <a:ext cx="7921947" cy="432048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400" b="1" dirty="0"/>
              <a:t>Задача об оптимальном плане производства продукции</a:t>
            </a:r>
          </a:p>
          <a:p>
            <a:r>
              <a:rPr lang="en-US" sz="2400" i="1" dirty="0"/>
              <a:t>n</a:t>
            </a:r>
            <a:r>
              <a:rPr lang="ru-RU" sz="2400" dirty="0"/>
              <a:t> – видов продукции,  ;</a:t>
            </a:r>
          </a:p>
          <a:p>
            <a:r>
              <a:rPr lang="en-US" sz="2400" i="1" dirty="0"/>
              <a:t>m</a:t>
            </a:r>
            <a:r>
              <a:rPr lang="ru-RU" sz="2400" dirty="0"/>
              <a:t> – видов ресурсов (сырья), ;</a:t>
            </a:r>
          </a:p>
          <a:p>
            <a:r>
              <a:rPr lang="en-US" sz="2400" i="1" dirty="0" err="1"/>
              <a:t>a</a:t>
            </a:r>
            <a:r>
              <a:rPr lang="en-US" sz="2400" i="1" baseline="-25000" dirty="0" err="1"/>
              <a:t>ij</a:t>
            </a:r>
            <a:r>
              <a:rPr lang="en-US" sz="2400" i="1" dirty="0"/>
              <a:t> </a:t>
            </a:r>
            <a:r>
              <a:rPr lang="ru-RU" sz="2400" dirty="0"/>
              <a:t>– количество ресурса </a:t>
            </a:r>
            <a:r>
              <a:rPr lang="en-US" sz="2400" i="1" dirty="0"/>
              <a:t>i</a:t>
            </a:r>
            <a:r>
              <a:rPr lang="ru-RU" sz="2400" dirty="0"/>
              <a:t>-го вида, требующегося для производства единицы продукции </a:t>
            </a:r>
            <a:r>
              <a:rPr lang="en-US" sz="2400" dirty="0"/>
              <a:t>j</a:t>
            </a:r>
            <a:r>
              <a:rPr lang="ru-RU" sz="2400" dirty="0"/>
              <a:t>-го вида;</a:t>
            </a:r>
          </a:p>
          <a:p>
            <a:r>
              <a:rPr lang="en-US" sz="2400" i="1" dirty="0"/>
              <a:t>b</a:t>
            </a:r>
            <a:r>
              <a:rPr lang="en-US" sz="2400" i="1" baseline="-25000" dirty="0"/>
              <a:t>i</a:t>
            </a:r>
            <a:r>
              <a:rPr lang="ru-RU" sz="2400" dirty="0"/>
              <a:t> – запасы ресурса </a:t>
            </a:r>
            <a:r>
              <a:rPr lang="en-US" sz="2400" i="1" dirty="0"/>
              <a:t>i</a:t>
            </a:r>
            <a:r>
              <a:rPr lang="ru-RU" sz="2400" dirty="0"/>
              <a:t>-го вида ;</a:t>
            </a:r>
          </a:p>
          <a:p>
            <a:r>
              <a:rPr lang="en-US" sz="2400" i="1" dirty="0" err="1"/>
              <a:t>c</a:t>
            </a:r>
            <a:r>
              <a:rPr lang="en-US" sz="2400" i="1" baseline="-25000" dirty="0" err="1"/>
              <a:t>j</a:t>
            </a:r>
            <a:r>
              <a:rPr lang="ru-RU" sz="2400" dirty="0"/>
              <a:t> – доход (прибыль) от реализации единицы продукции</a:t>
            </a:r>
            <a:r>
              <a:rPr lang="ru-RU" sz="2400" i="1" dirty="0"/>
              <a:t> </a:t>
            </a:r>
            <a:r>
              <a:rPr lang="en-US" sz="2400" i="1" dirty="0"/>
              <a:t>j</a:t>
            </a:r>
            <a:r>
              <a:rPr lang="ru-RU" sz="2400" dirty="0"/>
              <a:t>-го вида.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4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322128" cy="706090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340768"/>
            <a:ext cx="7921947" cy="4464496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ru-RU" sz="2400" b="1" dirty="0"/>
              <a:t>Задача об оптимальном плане производства продукции</a:t>
            </a:r>
          </a:p>
          <a:p>
            <a:r>
              <a:rPr lang="ru-RU" sz="2400" dirty="0"/>
              <a:t>Необходимо найти такой план производства продукции, при котором достигается максимальная прибыль, для реализации которого достаточно имеющихся ресурсов.</a:t>
            </a:r>
          </a:p>
          <a:p>
            <a:r>
              <a:rPr lang="ru-RU" sz="2400" dirty="0"/>
              <a:t>Оценить каждый из видов сырья, используемых для производства продукции. Оценки, приписываемые каждому из видов сырья должны быть такими, чтобы оценка всего используемого сырья была минимальна, а суммарная оценка сырья, используемого на производство единицы продукции любого вида, - не меньше цены единицы продукции данного вида.</a:t>
            </a:r>
          </a:p>
          <a:p>
            <a:r>
              <a:rPr lang="ru-RU" sz="2400" dirty="0"/>
              <a:t>Найти интервалы устойчивости двойственных оценок по отношению к изменениям ресурсов каждого типа.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5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817630"/>
              </p:ext>
            </p:extLst>
          </p:nvPr>
        </p:nvGraphicFramePr>
        <p:xfrm>
          <a:off x="1475656" y="1988840"/>
          <a:ext cx="7056783" cy="21073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67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D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Запасы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2000" baseline="-250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180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2000" baseline="-25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210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r>
                        <a:rPr lang="en-US" sz="2000" baseline="-250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800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/>
                          <a:ea typeface="Times New Roman"/>
                        </a:rPr>
                        <a:t>Цена за единицу продукции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571500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1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82296" indent="0">
              <a:buNone/>
            </a:pPr>
            <a:r>
              <a:rPr lang="ru-RU" dirty="0"/>
              <a:t>Построим модели</a:t>
            </a:r>
          </a:p>
        </p:txBody>
      </p:sp>
    </p:spTree>
    <p:extLst>
      <p:ext uri="{BB962C8B-B14F-4D97-AF65-F5344CB8AC3E}">
        <p14:creationId xmlns:p14="http://schemas.microsoft.com/office/powerpoint/2010/main" val="388490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82296" indent="0">
              <a:buNone/>
            </a:pPr>
            <a:r>
              <a:rPr lang="ru-RU" dirty="0"/>
              <a:t>Построим модели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418091"/>
              </p:ext>
            </p:extLst>
          </p:nvPr>
        </p:nvGraphicFramePr>
        <p:xfrm>
          <a:off x="1547664" y="2132856"/>
          <a:ext cx="3240360" cy="192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540000" imgH="1511300" progId="Equation.3">
                  <p:embed/>
                </p:oleObj>
              </mc:Choice>
              <mc:Fallback>
                <p:oleObj name="Формула" r:id="rId3" imgW="2540000" imgH="151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2856"/>
                        <a:ext cx="3240360" cy="1929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186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  <a:solidFill>
            <a:schemeClr val="bg2"/>
          </a:solidFill>
        </p:spPr>
        <p:txBody>
          <a:bodyPr/>
          <a:lstStyle/>
          <a:p>
            <a:pPr marL="82296" indent="0">
              <a:buNone/>
            </a:pPr>
            <a:r>
              <a:rPr lang="ru-RU" dirty="0"/>
              <a:t>Построим модели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373773"/>
              </p:ext>
            </p:extLst>
          </p:nvPr>
        </p:nvGraphicFramePr>
        <p:xfrm>
          <a:off x="1547664" y="2132856"/>
          <a:ext cx="3240360" cy="1929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540000" imgH="1511300" progId="Equation.3">
                  <p:embed/>
                </p:oleObj>
              </mc:Choice>
              <mc:Fallback>
                <p:oleObj name="Формула" r:id="rId3" imgW="25400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132856"/>
                        <a:ext cx="3240360" cy="19296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170869"/>
              </p:ext>
            </p:extLst>
          </p:nvPr>
        </p:nvGraphicFramePr>
        <p:xfrm>
          <a:off x="1547664" y="4221088"/>
          <a:ext cx="3672408" cy="231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794000" imgH="1765300" progId="Equation.3">
                  <p:embed/>
                </p:oleObj>
              </mc:Choice>
              <mc:Fallback>
                <p:oleObj name="Формула" r:id="rId5" imgW="2794000" imgH="176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21088"/>
                        <a:ext cx="3672408" cy="23187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26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82296" indent="0">
              <a:buNone/>
            </a:pPr>
            <a:r>
              <a:rPr lang="ru-RU" dirty="0"/>
              <a:t>Приведем к канонической форме</a:t>
            </a:r>
          </a:p>
          <a:p>
            <a:pPr marL="82296" indent="0">
              <a:buNone/>
            </a:pP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616345"/>
              </p:ext>
            </p:extLst>
          </p:nvPr>
        </p:nvGraphicFramePr>
        <p:xfrm>
          <a:off x="1619672" y="2132856"/>
          <a:ext cx="3888432" cy="228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70100" imgH="1219200" progId="Equation.3">
                  <p:embed/>
                </p:oleObj>
              </mc:Choice>
              <mc:Fallback>
                <p:oleObj name="Формула" r:id="rId2" imgW="2070100" imgH="1219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32856"/>
                        <a:ext cx="3888432" cy="2288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05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Определение двойственной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 altLang="en-US">
              <a:solidFill>
                <a:srgbClr val="000000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122416"/>
              </p:ext>
            </p:extLst>
          </p:nvPr>
        </p:nvGraphicFramePr>
        <p:xfrm>
          <a:off x="1258888" y="982663"/>
          <a:ext cx="7138987" cy="755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3" imgW="6107948" imgH="6466574" progId="Word.Document.12">
                  <p:embed/>
                </p:oleObj>
              </mc:Choice>
              <mc:Fallback>
                <p:oleObj name="Документ" r:id="rId3" imgW="6107948" imgH="6466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982663"/>
                        <a:ext cx="7138987" cy="75565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928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71600" y="2924944"/>
                <a:ext cx="7498080" cy="3709392"/>
              </a:xfrm>
              <a:solidFill>
                <a:schemeClr val="bg2"/>
              </a:solidFill>
            </p:spPr>
            <p:txBody>
              <a:bodyPr>
                <a:normAutofit lnSpcReduction="10000"/>
              </a:bodyPr>
              <a:lstStyle/>
              <a:p>
                <a:r>
                  <a:rPr lang="ru-RU" sz="2000" dirty="0"/>
                  <a:t>При данном плане ничего не производится, сырье не используется, </a:t>
                </a:r>
                <a:r>
                  <a:rPr lang="en-US" sz="2000" dirty="0"/>
                  <a:t>F</a:t>
                </a:r>
                <a:r>
                  <a:rPr lang="ru-RU" sz="2000" dirty="0"/>
                  <a:t> = 0. 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показывают на сколько увеличится </a:t>
                </a:r>
                <a:r>
                  <a:rPr lang="en-US" sz="2000" dirty="0"/>
                  <a:t>F</a:t>
                </a:r>
                <a:r>
                  <a:rPr lang="ru-RU" sz="2000" dirty="0"/>
                  <a:t> (цена за произведенную продукцию) при введении в план единицы </a:t>
                </a:r>
                <a:r>
                  <a:rPr lang="en-US" sz="2000" dirty="0"/>
                  <a:t>j</a:t>
                </a:r>
                <a:r>
                  <a:rPr lang="ru-RU" sz="2000" dirty="0"/>
                  <a:t>-го вида продукции. </a:t>
                </a:r>
              </a:p>
              <a:p>
                <a:r>
                  <a:rPr lang="ru-RU" sz="2000" dirty="0"/>
                  <a:t>Отсюда следует, что целесообразно включить в план изделие А в объеме </a:t>
                </a:r>
                <a:r>
                  <a:rPr lang="en-US" sz="2000" dirty="0"/>
                  <a:t>min</a:t>
                </a:r>
                <a:r>
                  <a:rPr lang="ru-RU" sz="2000" dirty="0"/>
                  <a:t>{180/1, 800/4} = 180. </a:t>
                </a:r>
              </a:p>
              <a:p>
                <a:r>
                  <a:rPr lang="ru-RU" sz="2000" dirty="0"/>
                  <a:t>Тогда сможем изготовить 180 единиц изделия А. На это потребуется 180 единиц </a:t>
                </a:r>
                <a:r>
                  <a:rPr lang="en-US" sz="2000" dirty="0"/>
                  <a:t>C</a:t>
                </a:r>
                <a:r>
                  <a:rPr lang="ru-RU" sz="2000" dirty="0"/>
                  <a:t>1 и 180 ∙ 4 </a:t>
                </a:r>
                <a:r>
                  <a:rPr lang="en-US" sz="2000" dirty="0"/>
                  <a:t>C</a:t>
                </a:r>
                <a:r>
                  <a:rPr lang="ru-RU" sz="2000" dirty="0"/>
                  <a:t>3. </a:t>
                </a:r>
              </a:p>
              <a:p>
                <a:r>
                  <a:rPr lang="ru-RU" sz="2000" dirty="0"/>
                  <a:t>Т.е. максимум количества изделия А ограничивается запасами сырья </a:t>
                </a:r>
                <a:r>
                  <a:rPr lang="en-US" sz="2000" dirty="0"/>
                  <a:t>C</a:t>
                </a:r>
                <a:r>
                  <a:rPr lang="ru-RU" sz="2000" dirty="0"/>
                  <a:t>1. При этом все сырье </a:t>
                </a:r>
                <a:r>
                  <a:rPr lang="en-US" sz="2000" dirty="0"/>
                  <a:t>C</a:t>
                </a:r>
                <a:r>
                  <a:rPr lang="ru-RU" sz="2000" dirty="0"/>
                  <a:t>1 израсходуется.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1600" y="2924944"/>
                <a:ext cx="7498080" cy="3709392"/>
              </a:xfrm>
              <a:blipFill rotWithShape="1">
                <a:blip r:embed="rId2"/>
                <a:stretch>
                  <a:fillRect t="-1645" r="-12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44485"/>
              </p:ext>
            </p:extLst>
          </p:nvPr>
        </p:nvGraphicFramePr>
        <p:xfrm>
          <a:off x="971600" y="1412776"/>
          <a:ext cx="7416824" cy="15121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41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21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202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базис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Сб.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А1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</a:rPr>
                        <a:t>]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F = 0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-9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-7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52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749808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dirty="0"/>
              <a:t>Оптимальная симплекс-таблица</a:t>
            </a:r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/>
          </a:p>
          <a:p>
            <a:pPr marL="82296" indent="0">
              <a:buNone/>
            </a:pPr>
            <a:endParaRPr lang="ru-RU" dirty="0">
              <a:latin typeface="Times New Roman"/>
              <a:ea typeface="Times New Roman"/>
            </a:endParaRPr>
          </a:p>
          <a:p>
            <a:pPr marL="82296" indent="0">
              <a:buNone/>
            </a:pPr>
            <a:r>
              <a:rPr lang="ru-RU" sz="2600" dirty="0">
                <a:ea typeface="Times New Roman"/>
              </a:rPr>
              <a:t>При оптимальном плане производится 95 изделий </a:t>
            </a:r>
            <a:r>
              <a:rPr lang="en-US" sz="2600" dirty="0">
                <a:ea typeface="Times New Roman"/>
              </a:rPr>
              <a:t>A</a:t>
            </a:r>
            <a:r>
              <a:rPr lang="ru-RU" sz="2600" dirty="0">
                <a:ea typeface="Times New Roman"/>
              </a:rPr>
              <a:t>, 210 изделий </a:t>
            </a:r>
            <a:r>
              <a:rPr lang="en-US" sz="2600" dirty="0">
                <a:ea typeface="Times New Roman"/>
              </a:rPr>
              <a:t>B</a:t>
            </a:r>
            <a:r>
              <a:rPr lang="ru-RU" sz="2600" dirty="0">
                <a:ea typeface="Times New Roman"/>
              </a:rPr>
              <a:t>, при этом остается неиспользованными 85 единиц </a:t>
            </a:r>
            <a:r>
              <a:rPr lang="en-US" sz="2600" dirty="0">
                <a:ea typeface="Times New Roman"/>
              </a:rPr>
              <a:t>C</a:t>
            </a:r>
            <a:r>
              <a:rPr lang="ru-RU" sz="2600" dirty="0">
                <a:ea typeface="Times New Roman"/>
              </a:rPr>
              <a:t>1.</a:t>
            </a:r>
            <a:endParaRPr lang="ru-RU" sz="2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22817"/>
              </p:ext>
            </p:extLst>
          </p:nvPr>
        </p:nvGraphicFramePr>
        <p:xfrm>
          <a:off x="827584" y="1988840"/>
          <a:ext cx="7128790" cy="172819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3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3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33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базис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Сб.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-3/2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</a:rPr>
                        <a:t>-</a:t>
                      </a: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1/4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7/2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-1/4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А2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210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2115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1/2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3/2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</a:rPr>
                        <a:t>9/4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05064"/>
            <a:ext cx="6350000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719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759529" cy="48147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5802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7776864" cy="49287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9899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24" y="1412776"/>
            <a:ext cx="8250642" cy="4752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3404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dirty="0">
                <a:effectLst/>
              </a:rPr>
              <a:t>Экономическая интерпретация двойственных задач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628800"/>
            <a:ext cx="7498080" cy="367240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/>
              <a:t>Двойственные оценки связаны с оптимальным планом прямой задачи. Всякое изменение исходных данных прямой задачи оказывает влияние на ее оптимальный план и на систему двойственных оценок. </a:t>
            </a:r>
          </a:p>
          <a:p>
            <a:r>
              <a:rPr lang="ru-RU" sz="2400" dirty="0"/>
              <a:t>В свою очередь двойственные оценки служат инструментом анализа и принятия правильного решения в условиях меняющихся коммерческих ситуаций.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10134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u="sng" dirty="0">
                <a:effectLst/>
              </a:rPr>
              <a:t>Анализ устойчивости двойственных оценок</a:t>
            </a:r>
            <a:endParaRPr lang="ru-RU" sz="3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8005737" cy="24482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7920880" cy="19623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27837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u="sng" dirty="0">
                <a:effectLst/>
              </a:rPr>
              <a:t>Анализ устойчивости двойственных оценок</a:t>
            </a:r>
            <a:endParaRPr lang="ru-RU" sz="3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97" y="1628800"/>
            <a:ext cx="7883440" cy="38164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0238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922114"/>
          </a:xfrm>
        </p:spPr>
        <p:txBody>
          <a:bodyPr>
            <a:noAutofit/>
          </a:bodyPr>
          <a:lstStyle/>
          <a:p>
            <a:r>
              <a:rPr lang="ru-RU" sz="3600" u="sng" dirty="0">
                <a:effectLst/>
              </a:rPr>
              <a:t>Анализ устойчивости двойственных оценок</a:t>
            </a:r>
            <a:endParaRPr lang="ru-RU" sz="3600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88" y="1556792"/>
            <a:ext cx="7537251" cy="412216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8286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49006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Анализ устойчивости двойственных оценок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71" y="980728"/>
            <a:ext cx="7178858" cy="554118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6870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Определение двойственной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5648"/>
              </p:ext>
            </p:extLst>
          </p:nvPr>
        </p:nvGraphicFramePr>
        <p:xfrm>
          <a:off x="1115616" y="1196752"/>
          <a:ext cx="7364511" cy="399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3" imgW="6494093" imgH="3521170" progId="Word.Document.12">
                  <p:embed/>
                </p:oleObj>
              </mc:Choice>
              <mc:Fallback>
                <p:oleObj name="Документ" r:id="rId3" imgW="6494093" imgH="3521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1196752"/>
                        <a:ext cx="7364511" cy="3992786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701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49006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Анализ устойчивости двойственных оценок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975378" cy="380144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1799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8106104" cy="490066"/>
          </a:xfrm>
        </p:spPr>
        <p:txBody>
          <a:bodyPr>
            <a:noAutofit/>
          </a:bodyPr>
          <a:lstStyle/>
          <a:p>
            <a:r>
              <a:rPr lang="ru-RU" sz="3200" dirty="0">
                <a:effectLst/>
              </a:rPr>
              <a:t>Анализ устойчивости двойственных оценок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743471" cy="37561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46323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E477C-8463-4269-A947-6B70126D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8" y="270892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Ошибки, упомянутые в лекции,</a:t>
            </a:r>
            <a:br>
              <a:rPr lang="ru-RU" dirty="0"/>
            </a:br>
            <a:r>
              <a:rPr lang="ru-RU" dirty="0"/>
              <a:t>представлены в качестве заметок к каждому слайду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 err="1"/>
              <a:t>Сушкевич</a:t>
            </a:r>
            <a:r>
              <a:rPr lang="ru-RU" dirty="0"/>
              <a:t> Владислав</a:t>
            </a:r>
            <a:br>
              <a:rPr lang="ru-RU" dirty="0"/>
            </a:br>
            <a:r>
              <a:rPr lang="ru-RU" dirty="0"/>
              <a:t>Калугер Роман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AEC0DD-02C0-4743-9F3A-FADD6238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2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</a:rPr>
              <a:t>Пример постановки двойственной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65"/>
          <a:stretch/>
        </p:blipFill>
        <p:spPr bwMode="auto">
          <a:xfrm>
            <a:off x="1403648" y="1772817"/>
            <a:ext cx="2952328" cy="21406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72"/>
          <a:stretch/>
        </p:blipFill>
        <p:spPr bwMode="auto">
          <a:xfrm>
            <a:off x="5148064" y="1844824"/>
            <a:ext cx="3001425" cy="1944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14"/>
          <a:stretch/>
        </p:blipFill>
        <p:spPr bwMode="auto">
          <a:xfrm>
            <a:off x="2987824" y="4365104"/>
            <a:ext cx="3024336" cy="185286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9014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900" dirty="0">
                <a:solidFill>
                  <a:srgbClr val="4F271C">
                    <a:satMod val="130000"/>
                  </a:srgbClr>
                </a:solidFill>
              </a:rPr>
              <a:t>Симметричная пара двойственных задач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r="8829"/>
          <a:stretch/>
        </p:blipFill>
        <p:spPr bwMode="auto">
          <a:xfrm>
            <a:off x="1043609" y="1628800"/>
            <a:ext cx="7262192" cy="3708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164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теоремы двойственности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052736"/>
            <a:ext cx="7704856" cy="194421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ru-RU" sz="2000" dirty="0"/>
              <a:t>Теорема 1. Если одна из пары двойственных задач имеет оптимальное решение, то и другая имеет оптимальное решение, причем значения целевых функций задач при их оптимальных планах равны между собой: F(x*) = F*(y*). Если же целевая функция одной из пары двойственных задач не ограничена, то другая задача вообще не имеет планов (ОДР пуста).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75025"/>
            <a:ext cx="7560840" cy="23060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936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теоремы двойственности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08720"/>
            <a:ext cx="6912768" cy="57782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828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теоремы двойственности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699520" cy="23027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8620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8178112" cy="63408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3133616" cy="299949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52735"/>
            <a:ext cx="2952328" cy="19822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798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960</Words>
  <Application>Microsoft Office PowerPoint</Application>
  <PresentationFormat>Экран (4:3)</PresentationFormat>
  <Paragraphs>259</Paragraphs>
  <Slides>32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Calibri</vt:lpstr>
      <vt:lpstr>Cambria Math</vt:lpstr>
      <vt:lpstr>Corbel</vt:lpstr>
      <vt:lpstr>Gill Sans MT</vt:lpstr>
      <vt:lpstr>Times New Roman</vt:lpstr>
      <vt:lpstr>Verdana</vt:lpstr>
      <vt:lpstr>Wingdings 2</vt:lpstr>
      <vt:lpstr>Солнцестояние</vt:lpstr>
      <vt:lpstr>Документ</vt:lpstr>
      <vt:lpstr>Формула</vt:lpstr>
      <vt:lpstr>Лекция  Двойственные задачи ЛП</vt:lpstr>
      <vt:lpstr>Определение двойственной задачи</vt:lpstr>
      <vt:lpstr>Определение двойственной задачи</vt:lpstr>
      <vt:lpstr>Пример постановки двойственной задачи</vt:lpstr>
      <vt:lpstr>Симметричная пара двойственных задач</vt:lpstr>
      <vt:lpstr>Основные теоремы двойственности</vt:lpstr>
      <vt:lpstr>Основные теоремы двойственности</vt:lpstr>
      <vt:lpstr>Основные теоремы двойственности</vt:lpstr>
      <vt:lpstr>Пример</vt:lpstr>
      <vt:lpstr>Пример</vt:lpstr>
      <vt:lpstr>Пример</vt:lpstr>
      <vt:lpstr>Презентация PowerPoint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Экономическая интерпретация двойственных задач</vt:lpstr>
      <vt:lpstr>Анализ устойчивости двойственных оценок</vt:lpstr>
      <vt:lpstr>Анализ устойчивости двойственных оценок</vt:lpstr>
      <vt:lpstr>Анализ устойчивости двойственных оценок</vt:lpstr>
      <vt:lpstr>Анализ устойчивости двойственных оценок</vt:lpstr>
      <vt:lpstr>Анализ устойчивости двойственных оценок</vt:lpstr>
      <vt:lpstr>Анализ устойчивости двойственных оценок</vt:lpstr>
      <vt:lpstr>Ошибки, упомянутые в лекции, представлены в качестве заметок к каждому слайду   Сушкевич Владислав Калугер Роман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 Симплекс-метод</dc:title>
  <dc:creator>Пользователь Windows</dc:creator>
  <cp:lastModifiedBy>Роман Калугер</cp:lastModifiedBy>
  <cp:revision>41</cp:revision>
  <dcterms:created xsi:type="dcterms:W3CDTF">2020-09-26T08:27:47Z</dcterms:created>
  <dcterms:modified xsi:type="dcterms:W3CDTF">2020-12-21T23:51:35Z</dcterms:modified>
</cp:coreProperties>
</file>