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94" r:id="rId4"/>
    <p:sldId id="262" r:id="rId5"/>
    <p:sldId id="263" r:id="rId6"/>
    <p:sldId id="264" r:id="rId7"/>
    <p:sldId id="258" r:id="rId8"/>
    <p:sldId id="260" r:id="rId9"/>
    <p:sldId id="266" r:id="rId10"/>
    <p:sldId id="267" r:id="rId11"/>
    <p:sldId id="271" r:id="rId12"/>
    <p:sldId id="273" r:id="rId13"/>
    <p:sldId id="274" r:id="rId14"/>
    <p:sldId id="275" r:id="rId15"/>
    <p:sldId id="276" r:id="rId16"/>
    <p:sldId id="280" r:id="rId17"/>
    <p:sldId id="281" r:id="rId18"/>
    <p:sldId id="285" r:id="rId19"/>
    <p:sldId id="284" r:id="rId20"/>
    <p:sldId id="286" r:id="rId21"/>
    <p:sldId id="282" r:id="rId22"/>
    <p:sldId id="283" r:id="rId23"/>
    <p:sldId id="277" r:id="rId24"/>
    <p:sldId id="279" r:id="rId25"/>
    <p:sldId id="278" r:id="rId26"/>
    <p:sldId id="288" r:id="rId27"/>
    <p:sldId id="289" r:id="rId28"/>
    <p:sldId id="287" r:id="rId29"/>
    <p:sldId id="290" r:id="rId30"/>
    <p:sldId id="293" r:id="rId31"/>
    <p:sldId id="291" r:id="rId32"/>
    <p:sldId id="29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4" d="100"/>
          <a:sy n="84" d="100"/>
        </p:scale>
        <p:origin x="148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7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5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4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38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оптимизации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/>
              <a:t>Транспортная задача</a:t>
            </a:r>
          </a:p>
          <a:p>
            <a:endParaRPr lang="ru-RU" sz="2800" dirty="0"/>
          </a:p>
          <a:p>
            <a:r>
              <a:rPr lang="ru-RU" sz="2800" dirty="0"/>
              <a:t>Д.В. Домашова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6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Теорема: необходимым и достаточным условием разрешимости транспортной задачи является равенство суммы запасов сумме потребностей.</a:t>
            </a:r>
          </a:p>
          <a:p>
            <a:r>
              <a:rPr lang="ru-RU" sz="2400" dirty="0"/>
              <a:t>Так как транспортная задача является задачей линейного программирования, то и методика нахождения оптимального решения остается той же: </a:t>
            </a:r>
          </a:p>
          <a:p>
            <a:pPr lvl="1"/>
            <a:r>
              <a:rPr lang="ru-RU" sz="2000" dirty="0"/>
              <a:t>находится первоначальный опорный план, </a:t>
            </a:r>
          </a:p>
          <a:p>
            <a:pPr lvl="1"/>
            <a:r>
              <a:rPr lang="ru-RU" sz="2000" dirty="0"/>
              <a:t>проверяется на оптимальность и если план не оптимален, то </a:t>
            </a:r>
          </a:p>
          <a:p>
            <a:pPr lvl="1"/>
            <a:r>
              <a:rPr lang="ru-RU" sz="2000" dirty="0"/>
              <a:t>переход к другому опорному плану, улучшающему целевую функцию в смысле оптимума (а именно уменьшающую значение целевой функции).</a:t>
            </a:r>
          </a:p>
          <a:p>
            <a:r>
              <a:rPr lang="ru-RU" sz="2400" dirty="0"/>
              <a:t> Критерий отсутствия решения не требуется, так как решению подлежат лишь закрытые ТЗ</a:t>
            </a:r>
          </a:p>
        </p:txBody>
      </p:sp>
    </p:spTree>
    <p:extLst>
      <p:ext uri="{BB962C8B-B14F-4D97-AF65-F5344CB8AC3E}">
        <p14:creationId xmlns:p14="http://schemas.microsoft.com/office/powerpoint/2010/main" val="403259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908720"/>
            <a:ext cx="7498080" cy="482453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000" dirty="0"/>
              <a:t>Решение ТЗ проводится на основе теории двойственности.</a:t>
            </a:r>
          </a:p>
          <a:p>
            <a:r>
              <a:rPr lang="ru-RU" sz="2000" dirty="0"/>
              <a:t>Поставим двойственную к закрытой ТЗ.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7" b="3905"/>
          <a:stretch/>
        </p:blipFill>
        <p:spPr bwMode="auto">
          <a:xfrm>
            <a:off x="1187625" y="1772816"/>
            <a:ext cx="626469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5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1723" y="1196752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/>
              <a:t>Двойственная задача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09" y="1556792"/>
            <a:ext cx="717790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0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8070484" cy="28083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6214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112" cy="421344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ru-RU" sz="2800" b="1" dirty="0"/>
              <a:t>Идея решения транспортной задачи</a:t>
            </a:r>
          </a:p>
          <a:p>
            <a:r>
              <a:rPr lang="ru-RU" sz="2800" dirty="0"/>
              <a:t>На каждой итерации решения ТЗ для текущего опорного решения исходной задачи получают одно из соответствующих решений двойственной задачи, используя соотношения (1). </a:t>
            </a:r>
          </a:p>
          <a:p>
            <a:r>
              <a:rPr lang="ru-RU" sz="2800" dirty="0"/>
              <a:t>Далее, для него осуществляют проверку условий (2). </a:t>
            </a:r>
          </a:p>
          <a:p>
            <a:r>
              <a:rPr lang="ru-RU" sz="2800" dirty="0"/>
              <a:t>Если они выполнены =&gt; текущее опорное решение транспортной задачи является оптимальным.</a:t>
            </a:r>
          </a:p>
          <a:p>
            <a:r>
              <a:rPr lang="ru-RU" sz="2800" dirty="0"/>
              <a:t>Иначе осуществляется переход к новому (лучшему) опорному решению, в котором значение целевой функции будет лучше (меньше), чем в предыдущем.</a:t>
            </a:r>
          </a:p>
          <a:p>
            <a:pPr marL="82296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39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7498080" cy="262927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800" dirty="0"/>
              <a:t>Нужно уметь:</a:t>
            </a:r>
          </a:p>
          <a:p>
            <a:r>
              <a:rPr lang="ru-RU" sz="2800" dirty="0"/>
              <a:t>Находить опорное решение ТЗ</a:t>
            </a:r>
          </a:p>
          <a:p>
            <a:r>
              <a:rPr lang="ru-RU" sz="2800" dirty="0"/>
              <a:t>Иметь правило перехода к новому опорному решению</a:t>
            </a:r>
          </a:p>
          <a:p>
            <a:r>
              <a:rPr lang="ru-RU" sz="2800" dirty="0"/>
              <a:t>Критерий отсутствия решения не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317027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sz="2000" u="sng" dirty="0"/>
              <a:t>1) метод северо-западного угла</a:t>
            </a:r>
            <a:r>
              <a:rPr lang="ru-RU" sz="2000" dirty="0"/>
              <a:t>.</a:t>
            </a:r>
          </a:p>
          <a:p>
            <a:pPr marL="82296" indent="0">
              <a:buNone/>
            </a:pPr>
            <a:r>
              <a:rPr lang="ru-RU" sz="2000" dirty="0"/>
              <a:t>В верхнюю левую клетку (северо-западный угол) таблицы записываем наименьшее из чисел </a:t>
            </a:r>
            <a:r>
              <a:rPr lang="ru-RU" sz="2000" b="1" i="1" dirty="0"/>
              <a:t>b</a:t>
            </a:r>
            <a:r>
              <a:rPr lang="ru-RU" sz="2000" b="1" i="1" baseline="-25000" dirty="0"/>
              <a:t>1</a:t>
            </a:r>
            <a:r>
              <a:rPr lang="ru-RU" sz="2000" dirty="0"/>
              <a:t> и </a:t>
            </a:r>
            <a:r>
              <a:rPr lang="ru-RU" sz="2000" b="1" i="1" dirty="0"/>
              <a:t>a</a:t>
            </a:r>
            <a:r>
              <a:rPr lang="ru-RU" sz="2000" b="1" i="1" baseline="-25000" dirty="0"/>
              <a:t>1</a:t>
            </a:r>
            <a:r>
              <a:rPr lang="ru-RU" sz="2000" dirty="0"/>
              <a:t>, пересчитываем запасы и потребности и столбец с исчерпанным запасом или строку с удовлетворенной потребностью исключаем из дальнейшего расчета. </a:t>
            </a:r>
          </a:p>
          <a:p>
            <a:pPr marL="82296" indent="0">
              <a:buNone/>
            </a:pPr>
            <a:endParaRPr lang="ru-RU" sz="2000" dirty="0"/>
          </a:p>
          <a:p>
            <a:pPr marL="82296" indent="0">
              <a:buNone/>
            </a:pPr>
            <a:r>
              <a:rPr lang="ru-RU" sz="2000" dirty="0"/>
              <a:t>В оставшейся части таблицы снова находим северо-западный угол, заполняем эту клетку, вычеркиваем строку или столбец и опять обращаемся к северо-западному углу и т.д. </a:t>
            </a:r>
          </a:p>
          <a:p>
            <a:pPr marL="82296" indent="0">
              <a:buNone/>
            </a:pPr>
            <a:endParaRPr lang="ru-RU" sz="2000" dirty="0"/>
          </a:p>
          <a:p>
            <a:pPr marL="82296" indent="0">
              <a:buNone/>
            </a:pPr>
            <a:r>
              <a:rPr lang="ru-RU" sz="2000" dirty="0"/>
              <a:t>Важнейшим условием построения опорного плана является назначение в выбранной клетке наибольшей возможной перевозки.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708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u="sng" dirty="0"/>
              <a:t>1) метод северо-западного угла</a:t>
            </a:r>
            <a:r>
              <a:rPr lang="ru-RU" sz="2000" dirty="0"/>
              <a:t>.</a:t>
            </a:r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539496" indent="-457200">
              <a:buAutoNum type="arabicParenR"/>
            </a:pPr>
            <a:endParaRPr lang="ru-RU" sz="2000" dirty="0"/>
          </a:p>
          <a:p>
            <a:pPr marL="82296" indent="0">
              <a:buNone/>
            </a:pPr>
            <a:r>
              <a:rPr lang="ru-RU" sz="2000" dirty="0"/>
              <a:t>Проверим, является ли задача закрытой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31044"/>
              </p:ext>
            </p:extLst>
          </p:nvPr>
        </p:nvGraphicFramePr>
        <p:xfrm>
          <a:off x="688975" y="1995488"/>
          <a:ext cx="7350125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Документ" r:id="rId3" imgW="6098926" imgH="2132854" progId="Word.Document.12">
                  <p:embed/>
                </p:oleObj>
              </mc:Choice>
              <mc:Fallback>
                <p:oleObj name="Документ" r:id="rId3" imgW="6098926" imgH="2132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995488"/>
                        <a:ext cx="7350125" cy="25765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8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u="sng" dirty="0"/>
              <a:t>1) метод северо-западного угла</a:t>
            </a:r>
            <a:r>
              <a:rPr lang="ru-RU" sz="2000" dirty="0"/>
              <a:t>.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55802"/>
              </p:ext>
            </p:extLst>
          </p:nvPr>
        </p:nvGraphicFramePr>
        <p:xfrm>
          <a:off x="688975" y="1995488"/>
          <a:ext cx="7350125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Документ" r:id="rId3" imgW="6098926" imgH="2132854" progId="Word.Document.12">
                  <p:embed/>
                </p:oleObj>
              </mc:Choice>
              <mc:Fallback>
                <p:oleObj name="Документ" r:id="rId3" imgW="6098926" imgH="2132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995488"/>
                        <a:ext cx="7350125" cy="25765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u="sng" dirty="0"/>
              <a:t>1) метод северо-западного угла</a:t>
            </a:r>
            <a:r>
              <a:rPr lang="ru-RU" sz="2000" dirty="0"/>
              <a:t>.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49851"/>
              </p:ext>
            </p:extLst>
          </p:nvPr>
        </p:nvGraphicFramePr>
        <p:xfrm>
          <a:off x="683568" y="1988840"/>
          <a:ext cx="7416823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Документ" r:id="rId3" imgW="6098926" imgH="2132854" progId="Word.Document.12">
                  <p:embed/>
                </p:oleObj>
              </mc:Choice>
              <mc:Fallback>
                <p:oleObj name="Документ" r:id="rId3" imgW="6098926" imgH="2132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988840"/>
                        <a:ext cx="7416823" cy="252028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r>
              <a:rPr lang="ru-RU" sz="3600" dirty="0"/>
              <a:t>Постановка транспортной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08712" cy="16215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684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u="sng" dirty="0"/>
              <a:t>1) метод северо-западного угла</a:t>
            </a:r>
            <a:r>
              <a:rPr lang="ru-RU" sz="2000" dirty="0"/>
              <a:t>.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34277"/>
              </p:ext>
            </p:extLst>
          </p:nvPr>
        </p:nvGraphicFramePr>
        <p:xfrm>
          <a:off x="683568" y="1988840"/>
          <a:ext cx="7416823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Документ" r:id="rId3" imgW="6098926" imgH="2132854" progId="Word.Document.12">
                  <p:embed/>
                </p:oleObj>
              </mc:Choice>
              <mc:Fallback>
                <p:oleObj name="Документ" r:id="rId3" imgW="6098926" imgH="2132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988840"/>
                        <a:ext cx="7416823" cy="252028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01976"/>
              </p:ext>
            </p:extLst>
          </p:nvPr>
        </p:nvGraphicFramePr>
        <p:xfrm>
          <a:off x="1403648" y="4725144"/>
          <a:ext cx="129614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Формула" r:id="rId5" imgW="685800" imgH="190500" progId="Equation.3">
                  <p:embed/>
                </p:oleObj>
              </mc:Choice>
              <mc:Fallback>
                <p:oleObj name="Формула" r:id="rId5" imgW="685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25144"/>
                        <a:ext cx="1296144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23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Нахождение начального опорного решения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98080" cy="370939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u="sng" dirty="0"/>
              <a:t>2) метод минимальных элементов</a:t>
            </a:r>
            <a:endParaRPr lang="ru-RU" sz="2000" dirty="0"/>
          </a:p>
          <a:p>
            <a:pPr marL="82296" indent="0">
              <a:buNone/>
            </a:pPr>
            <a:r>
              <a:rPr lang="ru-RU" sz="2000" dirty="0"/>
              <a:t>Клетки ТЗ заполняются по такому же принципу, как в методе </a:t>
            </a:r>
            <a:r>
              <a:rPr lang="ru-RU" sz="2000" dirty="0" err="1"/>
              <a:t>сверо</a:t>
            </a:r>
            <a:r>
              <a:rPr lang="ru-RU" sz="2000" dirty="0"/>
              <a:t>-западного угла, но в первую очередь заполняются клетки с минимальной стоимостью поставки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236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700" dirty="0">
                <a:effectLst/>
              </a:rPr>
              <a:t>Свойства опорного решения ТЗ</a:t>
            </a:r>
            <a:br>
              <a:rPr lang="ru-RU" sz="2700" dirty="0">
                <a:effectLst/>
              </a:rPr>
            </a:b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920880" cy="4464496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sz="2200" u="sng" dirty="0"/>
              <a:t>Теорема:</a:t>
            </a:r>
            <a:r>
              <a:rPr lang="ru-RU" sz="2200" dirty="0"/>
              <a:t> Число положительных компонентов в опорном плане (число заполненных клеток в таблице) меньше или равно </a:t>
            </a:r>
            <a:r>
              <a:rPr lang="ru-RU" sz="2200" b="1" i="1" dirty="0"/>
              <a:t>m+n-1</a:t>
            </a:r>
            <a:r>
              <a:rPr lang="ru-RU" sz="2200" dirty="0"/>
              <a:t>. </a:t>
            </a:r>
          </a:p>
          <a:p>
            <a:pPr marL="82296" indent="0">
              <a:buNone/>
            </a:pPr>
            <a:r>
              <a:rPr lang="ru-RU" sz="2200" u="sng" dirty="0"/>
              <a:t>Доказательство</a:t>
            </a:r>
            <a:r>
              <a:rPr lang="ru-RU" sz="2200" dirty="0"/>
              <a:t>: В процессе построения опорного плана на каждом шаге заполняли одну клетку таблицы. При этом либо потребности, либо запасы в соответствующей строке или столбце становятся равными нулю, (либо оба вместе). При заполнении последней клетки одновременно удовлетворялись спрос потребителя</a:t>
            </a:r>
            <a:r>
              <a:rPr lang="en-US" sz="2200" dirty="0"/>
              <a:t> </a:t>
            </a:r>
            <a:r>
              <a:rPr lang="ru-RU" sz="2200" dirty="0"/>
              <a:t> и  исчерпывались запасы поставщика =&gt; число заполненных клеток максимум </a:t>
            </a:r>
            <a:r>
              <a:rPr lang="ru-RU" sz="2200" b="1" i="1" dirty="0"/>
              <a:t>m+n-1</a:t>
            </a:r>
            <a:r>
              <a:rPr lang="ru-RU" sz="2200" dirty="0"/>
              <a:t>.</a:t>
            </a:r>
          </a:p>
          <a:p>
            <a:pPr marL="82296" indent="0">
              <a:buNone/>
            </a:pPr>
            <a:r>
              <a:rPr lang="ru-RU" sz="2200" dirty="0"/>
              <a:t>Если в процессе построения плана встретится клетка (кроме последней), после заполнения которой запасы и потребности столбца и строки становятся равными нулю, то число неизвестных будет меньше </a:t>
            </a:r>
            <a:r>
              <a:rPr lang="ru-RU" sz="2200" b="1" i="1" dirty="0"/>
              <a:t>m+n-1</a:t>
            </a:r>
            <a:r>
              <a:rPr lang="ru-RU" sz="2200" dirty="0"/>
              <a:t>.</a:t>
            </a:r>
            <a:endParaRPr lang="en-US" sz="2200" dirty="0"/>
          </a:p>
          <a:p>
            <a:pPr marL="82296" indent="0">
              <a:buNone/>
            </a:pPr>
            <a:endParaRPr lang="ru-RU" sz="2200" dirty="0"/>
          </a:p>
          <a:p>
            <a:pPr marL="82296" indent="0">
              <a:buNone/>
            </a:pPr>
            <a:endParaRPr lang="ru-RU" sz="2400" dirty="0"/>
          </a:p>
          <a:p>
            <a:pPr marL="82296" indent="0">
              <a:buNone/>
            </a:pP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36703"/>
            <a:ext cx="7848872" cy="10734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667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772816"/>
            <a:ext cx="3456385" cy="32129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71" y="2513920"/>
            <a:ext cx="1314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33" y="2780928"/>
            <a:ext cx="1314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70762"/>
              </p:ext>
            </p:extLst>
          </p:nvPr>
        </p:nvGraphicFramePr>
        <p:xfrm>
          <a:off x="5364088" y="2513920"/>
          <a:ext cx="1872208" cy="12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Формула" r:id="rId5" imgW="850531" imgH="571252" progId="Equation.3">
                  <p:embed/>
                </p:oleObj>
              </mc:Choice>
              <mc:Fallback>
                <p:oleObj name="Формула" r:id="rId5" imgW="850531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13920"/>
                        <a:ext cx="1872208" cy="125724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8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78296"/>
              </p:ext>
            </p:extLst>
          </p:nvPr>
        </p:nvGraphicFramePr>
        <p:xfrm>
          <a:off x="1115616" y="1772816"/>
          <a:ext cx="7135813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Документ" r:id="rId3" imgW="6680670" imgH="2940726" progId="Word.Document.12">
                  <p:embed/>
                </p:oleObj>
              </mc:Choice>
              <mc:Fallback>
                <p:oleObj name="Документ" r:id="rId3" imgW="6680670" imgH="2940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7135813" cy="31464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463703" cy="48616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2110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12776"/>
            <a:ext cx="7498080" cy="4800600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Путем перераспределения перевозок будем улучшать план. </a:t>
            </a:r>
          </a:p>
          <a:p>
            <a:r>
              <a:rPr lang="ru-RU" sz="2400" dirty="0"/>
              <a:t>Построим цикл пересчета. </a:t>
            </a:r>
          </a:p>
          <a:p>
            <a:r>
              <a:rPr lang="ru-RU" sz="2400" dirty="0"/>
              <a:t>Циклом пересчета в таблице Т3 называется ломаная линия, вершины которой находятся в заполненных клетках, в клетке пересчета она имеет начало и конец, а звенья располагаются вдоль строк и столбцов таблицы. </a:t>
            </a:r>
          </a:p>
          <a:p>
            <a:r>
              <a:rPr lang="ru-RU" sz="2400" dirty="0"/>
              <a:t>Обозначим вершины ломанной, начиная с клетки пересчета знаками +,-.</a:t>
            </a:r>
          </a:p>
          <a:p>
            <a:r>
              <a:rPr lang="ru-RU" sz="2400" dirty="0"/>
              <a:t>Новый план получим следующим образом: в клетку пересчета записывается наименьшая из величин поставок, стоящих в минусовых клетках. Одновременно это число вычитается из величин поставок «-» клеток и прибавляется к величинам поставок «+» клеток.</a:t>
            </a:r>
          </a:p>
        </p:txBody>
      </p:sp>
    </p:spTree>
    <p:extLst>
      <p:ext uri="{BB962C8B-B14F-4D97-AF65-F5344CB8AC3E}">
        <p14:creationId xmlns:p14="http://schemas.microsoft.com/office/powerpoint/2010/main" val="131314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7416824" cy="293582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45930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96"/>
          <a:stretch/>
        </p:blipFill>
        <p:spPr bwMode="auto">
          <a:xfrm>
            <a:off x="1043607" y="1628800"/>
            <a:ext cx="4326461" cy="3240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043607" y="4869160"/>
            <a:ext cx="432646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/>
              <a:t>Проверяем полученный план на оптимальность:</a:t>
            </a:r>
          </a:p>
          <a:p>
            <a:r>
              <a:rPr lang="ru-RU" dirty="0"/>
              <a:t>1) Вычисляем потенциалы</a:t>
            </a:r>
          </a:p>
        </p:txBody>
      </p:sp>
    </p:spTree>
    <p:extLst>
      <p:ext uri="{BB962C8B-B14F-4D97-AF65-F5344CB8AC3E}">
        <p14:creationId xmlns:p14="http://schemas.microsoft.com/office/powerpoint/2010/main" val="124106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46"/>
          <a:stretch/>
        </p:blipFill>
        <p:spPr bwMode="auto">
          <a:xfrm>
            <a:off x="1043607" y="1628800"/>
            <a:ext cx="4163937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955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r>
              <a:rPr lang="ru-RU" sz="3600" dirty="0"/>
              <a:t>Постановка транспортной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08712" cy="16215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043608" y="2636912"/>
            <a:ext cx="6408712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/>
              <a:t>Требуется найти такой план перевозок продукции от поставщиков к потребителям, который обеспечивал бы спрос потребителей и вывоз продукции от поставщиков при минимальных суммарных транспортных расходах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337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77809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46"/>
          <a:stretch/>
        </p:blipFill>
        <p:spPr bwMode="auto">
          <a:xfrm>
            <a:off x="467543" y="1196752"/>
            <a:ext cx="4327229" cy="3816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r="36299"/>
          <a:stretch/>
        </p:blipFill>
        <p:spPr bwMode="auto">
          <a:xfrm>
            <a:off x="4447253" y="1196752"/>
            <a:ext cx="3771201" cy="3816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467542" y="5013176"/>
            <a:ext cx="775091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dirty="0"/>
              <a:t>Условия (2) выполнены, следовательно, текущее опорное решение является оптимальным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5" y="5659506"/>
            <a:ext cx="7734008" cy="9663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696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 </a:t>
            </a:r>
            <a:r>
              <a:rPr lang="ru-RU" sz="3100" dirty="0">
                <a:effectLst/>
              </a:rPr>
              <a:t>методом потенциалов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Вырожденный </a:t>
            </a:r>
            <a:r>
              <a:rPr lang="ru-RU"/>
              <a:t>опорный план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82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76FE56-E6F9-4380-AA3C-B9E81B1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Ошибки искали </a:t>
            </a:r>
            <a:r>
              <a:rPr lang="ru-RU" dirty="0" err="1"/>
              <a:t>Воронович</a:t>
            </a:r>
            <a:r>
              <a:rPr lang="ru-RU" dirty="0"/>
              <a:t> и Миронова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481025B3-28B2-4842-A4B8-CDE434669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2 слайд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- стоимость одной единицы груза из пункта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 в </a:t>
                </a:r>
                <a:r>
                  <a:rPr lang="en-US" dirty="0"/>
                  <a:t>j</a:t>
                </a:r>
                <a:r>
                  <a:rPr lang="ru-RU" dirty="0"/>
                  <a:t>. </a:t>
                </a:r>
                <a:r>
                  <a:rPr lang="ru-RU" dirty="0"/>
                  <a:t> </a:t>
                </a:r>
                <a:r>
                  <a:rPr lang="ru-RU" dirty="0"/>
                  <a:t>Нарисовать сетевую постановку задачи </a:t>
                </a:r>
              </a:p>
              <a:p>
                <a:r>
                  <a:rPr lang="ru-RU" dirty="0"/>
                  <a:t>5+7 слайд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:r>
                  <a:rPr lang="ru-RU" dirty="0"/>
                  <a:t>3 случай</a:t>
                </a:r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Слайд 11 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в столбике,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Слайд 12 после </a:t>
                </a:r>
                <a:r>
                  <a:rPr lang="en-US" dirty="0">
                    <a:ea typeface="Cambria Math" panose="02040503050406030204" pitchFamily="18" charset="0"/>
                  </a:rPr>
                  <a:t>G </a:t>
                </a:r>
                <a:r>
                  <a:rPr lang="ru-RU" dirty="0">
                    <a:ea typeface="Cambria Math" panose="02040503050406030204" pitchFamily="18" charset="0"/>
                  </a:rPr>
                  <a:t>не надо =. Знак меньше или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ru-RU" dirty="0" smtClean="0"/>
                  <a:t>13 слайд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r>
                  <a:rPr lang="ru-RU" dirty="0"/>
                  <a:t>24 слайд : дописать 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ru-RU" b="0" dirty="0" smtClean="0"/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1025B3-28B2-4842-A4B8-CDE434669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87" r="-1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3842328-E929-4077-8C3B-74E480B7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r>
              <a:rPr lang="ru-RU" sz="3600" dirty="0"/>
              <a:t>Постановка транспортной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08712" cy="20485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43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r>
              <a:rPr lang="ru-RU" sz="3600" dirty="0"/>
              <a:t>Постановка транспортной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984498" cy="48245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74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Постановка транспортной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412776"/>
            <a:ext cx="7498080" cy="421344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ru-RU" dirty="0"/>
              <a:t>Определение: Транспортная задача, в которой сумма запасов равна сумме потребностей, называется закрытой. В противном случае задача – открытая.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/>
              <a:t>В случае, если транспортная задача является открытой, невозможно удовлетворить всех потребителей (если сумма потребностей больше суммы запасов) или вывезти все грузы от поставщиков (если сумма запасов больше, чем сумма потребностей).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49006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Классическая транспортная задача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1"/>
          <a:stretch/>
        </p:blipFill>
        <p:spPr bwMode="auto">
          <a:xfrm>
            <a:off x="843386" y="1124744"/>
            <a:ext cx="8049387" cy="48965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847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Классическая транспортная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733343" cy="414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661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Решение транспортной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12776"/>
            <a:ext cx="7498080" cy="3709392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ru-RU" sz="2400" dirty="0"/>
              <a:t>1) Любая транспортная задача, как задача ЛП, может быть решена симплекс-методом, однако, специфика задач рассмотренного класса (каждая неизвестная входит лишь в два уравнения-ограничения и коэффициенты при неизвестных в ограничениях равны единице) позволила выработать более эффективные вычислительные методы. </a:t>
            </a:r>
          </a:p>
          <a:p>
            <a:pPr marL="82296" indent="0">
              <a:buNone/>
            </a:pPr>
            <a:endParaRPr lang="ru-RU" sz="2400" dirty="0"/>
          </a:p>
          <a:p>
            <a:pPr marL="82296" indent="0">
              <a:buNone/>
            </a:pPr>
            <a:r>
              <a:rPr lang="ru-RU" sz="2400" dirty="0"/>
              <a:t>2) Транспортную задачу можно представить с помощью сети =&gt; можно использовать для их решения эффективные алгоритмы.</a:t>
            </a:r>
          </a:p>
          <a:p>
            <a:pPr marL="82296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150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841</Words>
  <Application>Microsoft Office PowerPoint</Application>
  <PresentationFormat>Экран (4:3)</PresentationFormat>
  <Paragraphs>132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Cambria Math</vt:lpstr>
      <vt:lpstr>Corbel</vt:lpstr>
      <vt:lpstr>Gill Sans MT</vt:lpstr>
      <vt:lpstr>Verdana</vt:lpstr>
      <vt:lpstr>Wingdings 2</vt:lpstr>
      <vt:lpstr>Солнцестояние</vt:lpstr>
      <vt:lpstr>Документ</vt:lpstr>
      <vt:lpstr>Формула</vt:lpstr>
      <vt:lpstr>Методы оптимизации</vt:lpstr>
      <vt:lpstr>Постановка транспортной задачи</vt:lpstr>
      <vt:lpstr>Постановка транспортной задачи</vt:lpstr>
      <vt:lpstr>Постановка транспортной задачи</vt:lpstr>
      <vt:lpstr>Постановка транспортной задачи</vt:lpstr>
      <vt:lpstr>Постановка транспортной задачи</vt:lpstr>
      <vt:lpstr>Классическая транспортная задача</vt:lpstr>
      <vt:lpstr>Классическая транспортная задача</vt:lpstr>
      <vt:lpstr>Решение транспортной задачи</vt:lpstr>
      <vt:lpstr>Решение транспортной задачи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Нахождение начального опорного решения </vt:lpstr>
      <vt:lpstr>Решение транспортной задачи Нахождение начального опорного решения </vt:lpstr>
      <vt:lpstr>Решение транспортной задачи Нахождение начального опорного решения </vt:lpstr>
      <vt:lpstr>Решение транспортной задачи Нахождение начального опорного решения </vt:lpstr>
      <vt:lpstr>Решение транспортной задачи Нахождение начального опорного решения </vt:lpstr>
      <vt:lpstr>Решение транспортной задачи Нахождение начального опорного решения </vt:lpstr>
      <vt:lpstr>Решение транспортной задачи Свойства опорного решения ТЗ 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Решение транспортной задачи методом потенциалов</vt:lpstr>
      <vt:lpstr>Ошибки искали Воронович и Миронова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Kirill_Voronovich</cp:lastModifiedBy>
  <cp:revision>29</cp:revision>
  <dcterms:created xsi:type="dcterms:W3CDTF">2020-10-04T05:41:29Z</dcterms:created>
  <dcterms:modified xsi:type="dcterms:W3CDTF">2020-12-22T08:50:16Z</dcterms:modified>
</cp:coreProperties>
</file>