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9" r:id="rId2"/>
    <p:sldId id="284" r:id="rId3"/>
    <p:sldId id="261" r:id="rId4"/>
    <p:sldId id="264" r:id="rId5"/>
    <p:sldId id="265" r:id="rId6"/>
    <p:sldId id="263" r:id="rId7"/>
    <p:sldId id="258" r:id="rId8"/>
    <p:sldId id="260" r:id="rId9"/>
    <p:sldId id="268" r:id="rId10"/>
    <p:sldId id="323" r:id="rId11"/>
    <p:sldId id="269" r:id="rId12"/>
    <p:sldId id="266" r:id="rId13"/>
    <p:sldId id="272" r:id="rId14"/>
    <p:sldId id="283" r:id="rId15"/>
    <p:sldId id="278" r:id="rId16"/>
    <p:sldId id="279" r:id="rId17"/>
    <p:sldId id="282" r:id="rId18"/>
    <p:sldId id="281" r:id="rId19"/>
    <p:sldId id="267" r:id="rId20"/>
    <p:sldId id="285" r:id="rId21"/>
    <p:sldId id="286" r:id="rId22"/>
    <p:sldId id="287" r:id="rId23"/>
    <p:sldId id="292" r:id="rId24"/>
    <p:sldId id="288" r:id="rId25"/>
    <p:sldId id="289" r:id="rId26"/>
    <p:sldId id="293" r:id="rId27"/>
    <p:sldId id="290" r:id="rId28"/>
    <p:sldId id="291" r:id="rId29"/>
    <p:sldId id="294" r:id="rId30"/>
    <p:sldId id="295" r:id="rId31"/>
    <p:sldId id="296" r:id="rId32"/>
    <p:sldId id="297" r:id="rId33"/>
    <p:sldId id="298" r:id="rId34"/>
    <p:sldId id="299" r:id="rId35"/>
    <p:sldId id="302" r:id="rId36"/>
    <p:sldId id="303" r:id="rId37"/>
    <p:sldId id="304" r:id="rId38"/>
    <p:sldId id="305" r:id="rId39"/>
    <p:sldId id="306" r:id="rId40"/>
    <p:sldId id="300" r:id="rId41"/>
    <p:sldId id="310" r:id="rId42"/>
    <p:sldId id="308" r:id="rId43"/>
    <p:sldId id="301" r:id="rId44"/>
    <p:sldId id="314" r:id="rId45"/>
    <p:sldId id="316" r:id="rId46"/>
    <p:sldId id="315" r:id="rId47"/>
    <p:sldId id="313" r:id="rId48"/>
    <p:sldId id="312" r:id="rId49"/>
    <p:sldId id="319" r:id="rId50"/>
    <p:sldId id="318" r:id="rId51"/>
    <p:sldId id="317" r:id="rId52"/>
    <p:sldId id="320" r:id="rId53"/>
    <p:sldId id="321" r:id="rId54"/>
    <p:sldId id="322" r:id="rId55"/>
    <p:sldId id="324" r:id="rId56"/>
    <p:sldId id="325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538" autoAdjust="0"/>
    <p:restoredTop sz="91354" autoAdjust="0"/>
  </p:normalViewPr>
  <p:slideViewPr>
    <p:cSldViewPr>
      <p:cViewPr varScale="1">
        <p:scale>
          <a:sx n="80" d="100"/>
          <a:sy n="80" d="100"/>
        </p:scale>
        <p:origin x="201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64D-7D60-4F3B-AF08-3ADD7DF45B91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5B245-B59A-4D1D-9ED5-1C108521E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0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A1A-CD23-4993-8113-204C34E882A3}" type="slidenum">
              <a:rPr lang="ru-RU" smtClean="0">
                <a:solidFill>
                  <a:prstClr val="black"/>
                </a:solidFill>
              </a:rPr>
              <a:pPr/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00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5B245-B59A-4D1D-9ED5-1C108521EB76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9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2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7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10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2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1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2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21.12.2020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8296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1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оптимизации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Целочисленное программирование</a:t>
            </a:r>
          </a:p>
          <a:p>
            <a:r>
              <a:rPr lang="ru-RU" sz="2800" dirty="0">
                <a:solidFill>
                  <a:srgbClr val="4F271C">
                    <a:satMod val="130000"/>
                  </a:srgbClr>
                </a:solidFill>
              </a:rPr>
              <a:t>Метод ветвей и границ решения задачи коммивояжера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Д.В. Домашова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  <a:t/>
            </a:r>
            <a:b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8065685" cy="2952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1626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  <a:t/>
            </a:r>
            <a:b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8184908" cy="28083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5893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802313" cy="40324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948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6768752" cy="574419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4635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548680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0" y="908720"/>
            <a:ext cx="7446219" cy="1368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419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548680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0" y="908720"/>
            <a:ext cx="7446219" cy="1368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2" y="2010674"/>
            <a:ext cx="7459758" cy="16983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707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548680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0" y="908720"/>
            <a:ext cx="7446219" cy="1368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2" y="2010674"/>
            <a:ext cx="7459758" cy="16983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4" y="3428999"/>
            <a:ext cx="7459758" cy="13284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0104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548680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0" y="908720"/>
            <a:ext cx="7446219" cy="1368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2" y="2010674"/>
            <a:ext cx="7459758" cy="16983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4" y="3428999"/>
            <a:ext cx="7459758" cy="13284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4" y="4509120"/>
            <a:ext cx="7439338" cy="127724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153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548680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10" y="908720"/>
            <a:ext cx="7446219" cy="136815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2" y="2010674"/>
            <a:ext cx="7459758" cy="16983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4" y="3428999"/>
            <a:ext cx="7459758" cy="13284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44" y="4509120"/>
            <a:ext cx="7439338" cy="127724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25"/>
          <a:stretch/>
        </p:blipFill>
        <p:spPr bwMode="auto">
          <a:xfrm>
            <a:off x="613462" y="5573252"/>
            <a:ext cx="7439338" cy="12490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4141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7753030" cy="30243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07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864096"/>
          </a:xfrm>
        </p:spPr>
        <p:txBody>
          <a:bodyPr>
            <a:normAutofit/>
          </a:bodyPr>
          <a:lstStyle/>
          <a:p>
            <a:r>
              <a:rPr lang="ru-RU" sz="2700" dirty="0"/>
              <a:t>Общая идея методов ветвей и границ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6696744" cy="56309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9405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128792" cy="19195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3665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984776" cy="20791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4661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7344816" cy="21593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089"/>
            <a:ext cx="7344816" cy="6718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498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7344816" cy="21593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089"/>
            <a:ext cx="7344816" cy="6718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0403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416824" cy="41153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91243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94968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" y="2060848"/>
            <a:ext cx="7929964" cy="23724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3858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949684" cy="7200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" y="2060848"/>
            <a:ext cx="7929964" cy="23724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979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96751"/>
            <a:ext cx="7493557" cy="16561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4048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9940"/>
            <a:ext cx="7416824" cy="18695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042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2" y="1124744"/>
            <a:ext cx="7704857" cy="19760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76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Постановка задачи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6881312" cy="3888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0140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7488832" cy="19206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7892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0"/>
            <a:ext cx="7416824" cy="19501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85746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0"/>
            <a:ext cx="7416824" cy="19501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0" y="3146929"/>
            <a:ext cx="7437111" cy="4559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6696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0"/>
            <a:ext cx="7416824" cy="195017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1" y="3146929"/>
            <a:ext cx="7426968" cy="4559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92" y="3602874"/>
            <a:ext cx="7415076" cy="313759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3486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66"/>
          <a:stretch/>
        </p:blipFill>
        <p:spPr bwMode="auto">
          <a:xfrm>
            <a:off x="467543" y="1124744"/>
            <a:ext cx="8411488" cy="6476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225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3"/>
          <a:stretch/>
        </p:blipFill>
        <p:spPr bwMode="auto">
          <a:xfrm>
            <a:off x="467543" y="1124744"/>
            <a:ext cx="8411488" cy="28941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78499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24744"/>
            <a:ext cx="8411488" cy="36724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02872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35"/>
          <a:stretch/>
        </p:blipFill>
        <p:spPr bwMode="auto">
          <a:xfrm>
            <a:off x="539552" y="1052735"/>
            <a:ext cx="8064896" cy="33725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7335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63"/>
          <a:stretch/>
        </p:blipFill>
        <p:spPr bwMode="auto">
          <a:xfrm>
            <a:off x="539552" y="1052735"/>
            <a:ext cx="8064896" cy="39821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41328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5"/>
            <a:ext cx="8064896" cy="53139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3447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Постановка задачи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7" y="1052736"/>
            <a:ext cx="6769715" cy="1440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38107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6" r="14850"/>
          <a:stretch/>
        </p:blipFill>
        <p:spPr bwMode="auto">
          <a:xfrm>
            <a:off x="539552" y="1052864"/>
            <a:ext cx="5616624" cy="215926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6404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44316"/>
            <a:ext cx="6264696" cy="46324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40" r="39546" b="-32591"/>
          <a:stretch/>
        </p:blipFill>
        <p:spPr bwMode="auto">
          <a:xfrm>
            <a:off x="4646205" y="1044316"/>
            <a:ext cx="3687192" cy="463248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86389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13909"/>
            <a:ext cx="7056784" cy="520350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98062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5"/>
            <a:ext cx="7272808" cy="52927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58366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91494"/>
            <a:ext cx="6840760" cy="51706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711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8106990" cy="2952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41956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63"/>
          <a:stretch/>
        </p:blipFill>
        <p:spPr bwMode="auto">
          <a:xfrm>
            <a:off x="755575" y="980728"/>
            <a:ext cx="6568673" cy="47525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049" r="38882" b="-47979"/>
          <a:stretch/>
        </p:blipFill>
        <p:spPr bwMode="auto">
          <a:xfrm>
            <a:off x="4932040" y="980729"/>
            <a:ext cx="3771693" cy="47525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2470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970110" cy="37444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32323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6984776" cy="46686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15059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060187" cy="38884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996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Постановка задачи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7" y="1052736"/>
            <a:ext cx="6769715" cy="1440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56114"/>
            <a:ext cx="6768752" cy="42016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43214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839622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728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59"/>
          <a:stretch/>
        </p:blipFill>
        <p:spPr bwMode="auto">
          <a:xfrm>
            <a:off x="683568" y="980728"/>
            <a:ext cx="6552728" cy="4833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292" r="36066" b="-33111"/>
          <a:stretch/>
        </p:blipFill>
        <p:spPr bwMode="auto">
          <a:xfrm>
            <a:off x="4549058" y="980728"/>
            <a:ext cx="4098231" cy="4833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99829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6336704" cy="5734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7941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559540" cy="446449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538421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Пример2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23677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7" y="3284984"/>
            <a:ext cx="6285857" cy="33523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11275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2B94A-1042-4A07-B67A-40819C452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332656"/>
            <a:ext cx="4363576" cy="548822"/>
          </a:xfrm>
        </p:spPr>
        <p:txBody>
          <a:bodyPr>
            <a:normAutofit/>
          </a:bodyPr>
          <a:lstStyle/>
          <a:p>
            <a:r>
              <a:rPr lang="ru-RU" sz="1800" dirty="0"/>
              <a:t>Ошибки(Билашевский Е Н </a:t>
            </a:r>
            <a:r>
              <a:rPr lang="ru-RU" sz="1800" dirty="0" smtClean="0"/>
              <a:t>+ Скорый В.А.)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44439B-88B6-4767-B289-14A9ABA18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1052736"/>
            <a:ext cx="7406640" cy="5445366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/>
              <a:t>Слайд №8 (</a:t>
            </a:r>
            <a:r>
              <a:rPr lang="en-US" sz="1600" dirty="0"/>
              <a:t>28:30</a:t>
            </a:r>
            <a:r>
              <a:rPr lang="ru-RU" sz="1600" dirty="0"/>
              <a:t>) в 1)под </a:t>
            </a:r>
            <a:r>
              <a:rPr lang="en-US" sz="1600" dirty="0"/>
              <a:t>min </a:t>
            </a:r>
            <a:r>
              <a:rPr lang="ru-RU" sz="1600" dirty="0"/>
              <a:t>нет указания что</a:t>
            </a:r>
            <a:r>
              <a:rPr lang="en-US" sz="1600" dirty="0"/>
              <a:t> j=1,n</a:t>
            </a:r>
            <a:endParaRPr lang="ru-RU" sz="1600" dirty="0"/>
          </a:p>
          <a:p>
            <a:r>
              <a:rPr lang="ru-RU" sz="1600" dirty="0"/>
              <a:t>2)Нет штриха над  </a:t>
            </a:r>
            <a:r>
              <a:rPr lang="en-US" sz="1600" dirty="0" err="1"/>
              <a:t>Cij</a:t>
            </a:r>
            <a:r>
              <a:rPr lang="en-US" sz="1600" dirty="0"/>
              <a:t> </a:t>
            </a:r>
            <a:r>
              <a:rPr lang="ru-RU" sz="1600" dirty="0"/>
              <a:t>после знака </a:t>
            </a:r>
            <a:r>
              <a:rPr lang="en-US" sz="1600" dirty="0"/>
              <a:t>“</a:t>
            </a:r>
            <a:r>
              <a:rPr lang="ru-RU" sz="1600" dirty="0"/>
              <a:t>=</a:t>
            </a:r>
            <a:r>
              <a:rPr lang="en-US" sz="1600" dirty="0"/>
              <a:t>“</a:t>
            </a:r>
          </a:p>
          <a:p>
            <a:r>
              <a:rPr lang="ru-RU" sz="1600" dirty="0"/>
              <a:t>Слайд №10 </a:t>
            </a:r>
            <a:r>
              <a:rPr lang="en-US" sz="1600" dirty="0"/>
              <a:t>(33:44) </a:t>
            </a:r>
            <a:r>
              <a:rPr lang="ru-RU" sz="1600" dirty="0"/>
              <a:t>Фраза </a:t>
            </a:r>
            <a:r>
              <a:rPr lang="en-US" sz="1600" dirty="0"/>
              <a:t>‘</a:t>
            </a:r>
            <a:r>
              <a:rPr lang="ru-RU" sz="1600" dirty="0"/>
              <a:t>сумма строк и столбцов </a:t>
            </a:r>
            <a:r>
              <a:rPr lang="en-US" sz="1600" dirty="0"/>
              <a:t>‘</a:t>
            </a:r>
          </a:p>
          <a:p>
            <a:r>
              <a:rPr lang="ru-RU" sz="1600" dirty="0"/>
              <a:t>Изменить на фразу</a:t>
            </a:r>
            <a:r>
              <a:rPr lang="en-US" sz="1600" dirty="0"/>
              <a:t>’</a:t>
            </a:r>
            <a:r>
              <a:rPr lang="ru-RU" sz="1600" dirty="0"/>
              <a:t>сумма строк и столбцов промежуточной матрицы</a:t>
            </a:r>
            <a:r>
              <a:rPr lang="en-US" sz="1600" dirty="0"/>
              <a:t>’</a:t>
            </a:r>
            <a:endParaRPr lang="ru-RU" sz="1600" dirty="0"/>
          </a:p>
          <a:p>
            <a:r>
              <a:rPr lang="ru-RU" sz="1600" dirty="0"/>
              <a:t>Слайд№12(</a:t>
            </a:r>
            <a:r>
              <a:rPr lang="en-US" sz="1600" dirty="0"/>
              <a:t>45:40</a:t>
            </a:r>
            <a:r>
              <a:rPr lang="ru-RU" sz="1600" dirty="0"/>
              <a:t>) Указали что не нужно обращать внимание на фразу</a:t>
            </a:r>
            <a:r>
              <a:rPr lang="en-US" sz="1600" dirty="0"/>
              <a:t> ‘</a:t>
            </a:r>
            <a:r>
              <a:rPr lang="ru-RU" sz="1600" dirty="0"/>
              <a:t>Двигаясь по дереву в обратном направлении получим </a:t>
            </a:r>
            <a:r>
              <a:rPr lang="en-US" sz="1600" dirty="0"/>
              <a:t>’</a:t>
            </a:r>
            <a:endParaRPr lang="ru-RU" sz="1600" dirty="0"/>
          </a:p>
          <a:p>
            <a:r>
              <a:rPr lang="ru-RU" sz="1600" dirty="0"/>
              <a:t>Слайд№13(</a:t>
            </a:r>
            <a:r>
              <a:rPr lang="en-US" sz="1600" dirty="0"/>
              <a:t>47:20</a:t>
            </a:r>
            <a:r>
              <a:rPr lang="ru-RU" sz="1600" dirty="0"/>
              <a:t>)нет продолжение </a:t>
            </a:r>
            <a:r>
              <a:rPr lang="en-US" sz="1600" dirty="0"/>
              <a:t>‘</a:t>
            </a:r>
            <a:r>
              <a:rPr lang="ru-RU" sz="1600" dirty="0"/>
              <a:t>Поскольку необходимо чтобы в город</a:t>
            </a:r>
            <a:r>
              <a:rPr lang="en-US" sz="1600" dirty="0"/>
              <a:t> j</a:t>
            </a:r>
            <a:r>
              <a:rPr lang="ru-RU" sz="1600" dirty="0"/>
              <a:t> можно было бы попасть из некоторого другого города не равного </a:t>
            </a:r>
            <a:r>
              <a:rPr lang="en-US" sz="1600" dirty="0"/>
              <a:t>j</a:t>
            </a:r>
            <a:r>
              <a:rPr lang="ru-RU" sz="1600" dirty="0"/>
              <a:t> </a:t>
            </a:r>
            <a:r>
              <a:rPr lang="en-US" sz="1600" dirty="0"/>
              <a:t>,</a:t>
            </a:r>
            <a:r>
              <a:rPr lang="ru-RU" sz="1600" dirty="0"/>
              <a:t>то каждый маршрут из  не </a:t>
            </a:r>
            <a:r>
              <a:rPr lang="en-US" sz="1600" dirty="0"/>
              <a:t>{</a:t>
            </a:r>
            <a:r>
              <a:rPr lang="en-US" sz="1600" dirty="0" err="1"/>
              <a:t>I,j</a:t>
            </a:r>
            <a:r>
              <a:rPr lang="en-US" sz="1600" dirty="0"/>
              <a:t>}</a:t>
            </a:r>
            <a:r>
              <a:rPr lang="ru-RU" sz="1600" dirty="0"/>
              <a:t>должен содержать звено длина которого не меньше минимального элемента </a:t>
            </a:r>
            <a:r>
              <a:rPr lang="en-US" sz="1600" dirty="0"/>
              <a:t>j-</a:t>
            </a:r>
            <a:r>
              <a:rPr lang="ru-RU" sz="1600" dirty="0" err="1"/>
              <a:t>го</a:t>
            </a:r>
            <a:r>
              <a:rPr lang="ru-RU" sz="1600" dirty="0"/>
              <a:t> столбца не считая С</a:t>
            </a:r>
            <a:r>
              <a:rPr lang="en-US" sz="1600" dirty="0" err="1"/>
              <a:t>ij</a:t>
            </a:r>
            <a:r>
              <a:rPr lang="en-US" sz="1600" dirty="0"/>
              <a:t> </a:t>
            </a:r>
            <a:r>
              <a:rPr lang="ru-RU" sz="1600" dirty="0"/>
              <a:t>два штриха</a:t>
            </a:r>
            <a:r>
              <a:rPr lang="en-US" sz="1600" dirty="0"/>
              <a:t> ’ </a:t>
            </a:r>
            <a:r>
              <a:rPr lang="ru-RU" sz="1600" dirty="0"/>
              <a:t>после фразы </a:t>
            </a:r>
            <a:r>
              <a:rPr lang="en-US" sz="1600" dirty="0"/>
              <a:t>‘</a:t>
            </a:r>
            <a:r>
              <a:rPr lang="ru-RU" sz="1600" dirty="0"/>
              <a:t>не меньше не меньше минимального элемента </a:t>
            </a:r>
            <a:r>
              <a:rPr lang="en-US" sz="1600" dirty="0" err="1"/>
              <a:t>i</a:t>
            </a:r>
            <a:r>
              <a:rPr lang="en-US" sz="1600" dirty="0"/>
              <a:t>-</a:t>
            </a:r>
            <a:r>
              <a:rPr lang="ru-RU" sz="1600" dirty="0"/>
              <a:t>ой строки не считая С</a:t>
            </a:r>
            <a:r>
              <a:rPr lang="en-US" sz="1600" dirty="0" err="1"/>
              <a:t>ij</a:t>
            </a:r>
            <a:r>
              <a:rPr lang="en-US" sz="1600" dirty="0"/>
              <a:t> </a:t>
            </a:r>
            <a:r>
              <a:rPr lang="ru-RU" sz="1600" dirty="0"/>
              <a:t>два штриха</a:t>
            </a:r>
            <a:r>
              <a:rPr lang="en-US" sz="1600" dirty="0"/>
              <a:t>’</a:t>
            </a:r>
          </a:p>
          <a:p>
            <a:r>
              <a:rPr lang="en-US" sz="1600" dirty="0"/>
              <a:t>(50:10)</a:t>
            </a:r>
            <a:r>
              <a:rPr lang="ru-RU" sz="1600" dirty="0"/>
              <a:t>Исправить фразу </a:t>
            </a:r>
            <a:r>
              <a:rPr lang="en-US" sz="1600" dirty="0"/>
              <a:t>‘</a:t>
            </a:r>
            <a:r>
              <a:rPr lang="ru-RU" sz="1600" dirty="0"/>
              <a:t>Назовем эту сумму  оценкой пары(</a:t>
            </a:r>
            <a:r>
              <a:rPr lang="en-US" sz="1600" dirty="0" err="1"/>
              <a:t>I,j</a:t>
            </a:r>
            <a:r>
              <a:rPr lang="ru-RU" sz="1600" dirty="0"/>
              <a:t>)</a:t>
            </a:r>
            <a:r>
              <a:rPr lang="en-US" sz="1600" dirty="0"/>
              <a:t>’ </a:t>
            </a:r>
            <a:r>
              <a:rPr lang="ru-RU" sz="1600" dirty="0"/>
              <a:t>или штрафом за неиспользование звена (</a:t>
            </a:r>
            <a:r>
              <a:rPr lang="en-US" sz="1600" dirty="0" err="1"/>
              <a:t>I,j</a:t>
            </a:r>
            <a:r>
              <a:rPr lang="ru-RU" sz="1600" dirty="0"/>
              <a:t>)</a:t>
            </a:r>
            <a:endParaRPr lang="en-US" sz="1600" dirty="0"/>
          </a:p>
          <a:p>
            <a:r>
              <a:rPr lang="en-US" sz="1600" dirty="0"/>
              <a:t>(50:50</a:t>
            </a:r>
            <a:r>
              <a:rPr lang="ru-RU" sz="1600" dirty="0"/>
              <a:t>) В формуле под вторым </a:t>
            </a:r>
            <a:r>
              <a:rPr lang="en-US" sz="1600" dirty="0"/>
              <a:t>min </a:t>
            </a:r>
            <a:r>
              <a:rPr lang="ru-RU" sz="1600" dirty="0"/>
              <a:t>должно быть для любого </a:t>
            </a:r>
            <a:r>
              <a:rPr lang="en-US" sz="1600" dirty="0"/>
              <a:t>j</a:t>
            </a:r>
            <a:r>
              <a:rPr lang="ru-RU" sz="1600" dirty="0"/>
              <a:t> штрих </a:t>
            </a:r>
            <a:r>
              <a:rPr lang="en-US" sz="1600" dirty="0"/>
              <a:t>≠j</a:t>
            </a:r>
            <a:endParaRPr lang="ru-RU" sz="1600" dirty="0"/>
          </a:p>
          <a:p>
            <a:r>
              <a:rPr lang="ru-RU" sz="1600" dirty="0"/>
              <a:t>Слайд№15 </a:t>
            </a:r>
            <a:r>
              <a:rPr lang="en-US" sz="1600" dirty="0"/>
              <a:t>(57:40)</a:t>
            </a:r>
            <a:r>
              <a:rPr lang="ru-RU" sz="1600" dirty="0"/>
              <a:t> Конец пункта 4 должно быть </a:t>
            </a:r>
            <a:r>
              <a:rPr lang="en-US" sz="1600" dirty="0" err="1"/>
              <a:t>Cji</a:t>
            </a:r>
            <a:r>
              <a:rPr lang="en-US" sz="1600" dirty="0"/>
              <a:t> </a:t>
            </a:r>
            <a:r>
              <a:rPr lang="ru-RU" sz="1600" dirty="0"/>
              <a:t>два штриха </a:t>
            </a:r>
            <a:r>
              <a:rPr lang="en-US" sz="1600" dirty="0"/>
              <a:t>=∞</a:t>
            </a:r>
            <a:endParaRPr lang="ru-RU" sz="1600" dirty="0"/>
          </a:p>
          <a:p>
            <a:r>
              <a:rPr lang="ru-RU" sz="1600" dirty="0"/>
              <a:t>Слайд№22(</a:t>
            </a:r>
            <a:r>
              <a:rPr lang="en-US" sz="1600" dirty="0"/>
              <a:t>1:08:30</a:t>
            </a:r>
            <a:r>
              <a:rPr lang="ru-RU" sz="1600" dirty="0"/>
              <a:t>)</a:t>
            </a:r>
            <a:r>
              <a:rPr lang="en-US" sz="1600" dirty="0"/>
              <a:t> </a:t>
            </a:r>
            <a:r>
              <a:rPr lang="ru-RU" sz="1600" dirty="0"/>
              <a:t>Под пунктом 2 должно быть</a:t>
            </a:r>
            <a:r>
              <a:rPr lang="en-US" sz="1600" dirty="0"/>
              <a:t>:’</a:t>
            </a:r>
            <a:r>
              <a:rPr lang="ru-RU" sz="1600" dirty="0"/>
              <a:t>Найдем сумму всех вычитаемых элементов в процессе приведения</a:t>
            </a:r>
            <a:r>
              <a:rPr lang="en-US" sz="1600" dirty="0"/>
              <a:t>’,</a:t>
            </a:r>
            <a:r>
              <a:rPr lang="ru-RU" sz="1600" dirty="0"/>
              <a:t>а не </a:t>
            </a:r>
            <a:r>
              <a:rPr lang="en-US" sz="1600" dirty="0"/>
              <a:t>‘</a:t>
            </a:r>
            <a:r>
              <a:rPr lang="ru-RU" sz="1600" dirty="0"/>
              <a:t>сумму приводящих констант</a:t>
            </a:r>
            <a:r>
              <a:rPr lang="en-US" sz="1600" dirty="0"/>
              <a:t>’,</a:t>
            </a:r>
            <a:r>
              <a:rPr lang="ru-RU" sz="1600" dirty="0"/>
              <a:t> (</a:t>
            </a:r>
            <a:r>
              <a:rPr lang="en-US" sz="1600" dirty="0"/>
              <a:t>1:09:25</a:t>
            </a:r>
            <a:r>
              <a:rPr lang="ru-RU" sz="1600" dirty="0"/>
              <a:t>) когда проговаривали  алгоритм решения была немного неправильная нумерация так на слайде пункт 1и 2 –один пункт алгоритма решения и так вся нумерация сбилась </a:t>
            </a:r>
            <a:endParaRPr lang="en-US" sz="1600" dirty="0"/>
          </a:p>
          <a:p>
            <a:r>
              <a:rPr lang="ru-RU" sz="1600" dirty="0"/>
              <a:t>Слайд№34(</a:t>
            </a:r>
            <a:r>
              <a:rPr lang="en-US" sz="1600" dirty="0"/>
              <a:t>1:26:40</a:t>
            </a:r>
            <a:r>
              <a:rPr lang="ru-RU" sz="1600" dirty="0"/>
              <a:t>)Не хватает черточки сверху  или слова </a:t>
            </a:r>
            <a:r>
              <a:rPr lang="en-US" sz="1600" dirty="0"/>
              <a:t>‘</a:t>
            </a:r>
            <a:r>
              <a:rPr lang="ru-RU" sz="1600" dirty="0"/>
              <a:t>НЕ</a:t>
            </a:r>
            <a:r>
              <a:rPr lang="en-US" sz="1600" dirty="0"/>
              <a:t>’</a:t>
            </a:r>
            <a:r>
              <a:rPr lang="ru-RU" sz="1600" dirty="0"/>
              <a:t> во фразе </a:t>
            </a:r>
            <a:r>
              <a:rPr lang="en-US" sz="1600" dirty="0"/>
              <a:t>‘</a:t>
            </a:r>
            <a:r>
              <a:rPr lang="ru-RU" sz="1600" dirty="0"/>
              <a:t>Найдем оценку</a:t>
            </a:r>
            <a:r>
              <a:rPr lang="en-US" sz="1600" dirty="0"/>
              <a:t> {3,2}’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DD9299-AB33-4961-9E95-D3C57BE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61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7D7B8A-06A2-4075-AA8F-EFD309F73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ru-RU" dirty="0"/>
                  <a:t>1) Отсутствие черточек у тупиковых веток на слайдах 37, 38, 39 (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 ).</a:t>
                </a:r>
              </a:p>
              <a:p>
                <a:r>
                  <a:rPr lang="ru-RU" dirty="0"/>
                  <a:t>2) </a:t>
                </a:r>
                <a:r>
                  <a:rPr lang="en-US" dirty="0"/>
                  <a:t>h</a:t>
                </a:r>
                <a:r>
                  <a:rPr lang="ru-RU" dirty="0"/>
                  <a:t>=3 на 44 слайде стоит не на том месте (должна стоять позже, после 2 таблички).</a:t>
                </a:r>
              </a:p>
              <a:p>
                <a:r>
                  <a:rPr lang="ru-RU" dirty="0"/>
                  <a:t>3) Отсутствие черточек у тупиковых веток на слайде 45 (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(2,3)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(3,4)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(4,6)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(1,2)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(5,1)</m:t>
                            </m:r>
                          </m:e>
                        </m:ba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(6,5)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 ).</a:t>
                </a:r>
              </a:p>
              <a:p>
                <a:r>
                  <a:rPr lang="ru-RU" dirty="0"/>
                  <a:t>4) Отсутствие черточек у тупиковых веток и на начале маршрута на слайде 50 (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(2,3)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(2,4)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(4,3)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(3,5)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(6,1)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(1,2)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(5,6)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).</a:t>
                </a:r>
              </a:p>
              <a:p>
                <a:r>
                  <a:rPr lang="ru-RU" dirty="0"/>
                  <a:t>5) Отсутствие черточек у тупиковых веток и на начале маршрута на слайде 54 (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(2,4)</m:t>
                            </m:r>
                          </m:e>
                        </m:ba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(3,4)</m:t>
                            </m:r>
                          </m:e>
                        </m:ba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(4,2)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(1,6)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(5,3)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(2,1)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(6,5)</m:t>
                            </m:r>
                          </m:e>
                        </m:bar>
                      </m:e>
                    </m:d>
                  </m:oMath>
                </a14:m>
                <a:r>
                  <a:rPr lang="ru-RU" dirty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F7D7B8A-06A2-4075-AA8F-EFD309F73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60" r="-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49BFC-E103-43EE-A298-F180C64D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EE2B94A-1042-4A07-B67A-40819C45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Ошибки(</a:t>
            </a:r>
            <a:r>
              <a:rPr lang="ru-RU" sz="1800" dirty="0" err="1"/>
              <a:t>Билашевский</a:t>
            </a:r>
            <a:r>
              <a:rPr lang="ru-RU" sz="1800" dirty="0"/>
              <a:t> </a:t>
            </a:r>
            <a:r>
              <a:rPr lang="ru-RU" sz="1800" dirty="0" smtClean="0"/>
              <a:t>Е. </a:t>
            </a:r>
            <a:r>
              <a:rPr lang="ru-RU" sz="1800" smtClean="0"/>
              <a:t>Н. </a:t>
            </a:r>
            <a:r>
              <a:rPr lang="ru-RU" sz="1800" dirty="0" smtClean="0"/>
              <a:t>+ Скорый В.А.)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2030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Постановка задачи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7"/>
            <a:ext cx="6192688" cy="57527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8602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b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Определения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268760"/>
            <a:ext cx="7691561" cy="40324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56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  <a:t/>
            </a:r>
            <a:b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891279" cy="48965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508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Метод ветвей и границ решения задачи коммивояжера</a:t>
            </a:r>
            <a: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  <a:t/>
            </a:r>
            <a:br>
              <a:rPr lang="en-US" sz="2900" dirty="0">
                <a:solidFill>
                  <a:srgbClr val="4F271C">
                    <a:satMod val="130000"/>
                  </a:srgbClr>
                </a:solidFill>
                <a:effectLst/>
              </a:rPr>
            </a:br>
            <a:r>
              <a:rPr lang="ru-RU" sz="2900" dirty="0">
                <a:solidFill>
                  <a:srgbClr val="4F271C">
                    <a:satMod val="130000"/>
                  </a:srgbClr>
                </a:solidFill>
                <a:effectLst/>
              </a:rPr>
              <a:t>Алгоритм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07"/>
          <a:stretch/>
        </p:blipFill>
        <p:spPr bwMode="auto">
          <a:xfrm>
            <a:off x="827584" y="1412776"/>
            <a:ext cx="8065685" cy="137558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4516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740</Words>
  <Application>Microsoft Office PowerPoint</Application>
  <PresentationFormat>Экран (4:3)</PresentationFormat>
  <Paragraphs>134</Paragraphs>
  <Slides>56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3" baseType="lpstr">
      <vt:lpstr>Calibri</vt:lpstr>
      <vt:lpstr>Cambria Math</vt:lpstr>
      <vt:lpstr>Corbel</vt:lpstr>
      <vt:lpstr>Gill Sans MT</vt:lpstr>
      <vt:lpstr>Verdana</vt:lpstr>
      <vt:lpstr>Wingdings 2</vt:lpstr>
      <vt:lpstr>Солнцестояние</vt:lpstr>
      <vt:lpstr>Методы оптимизации</vt:lpstr>
      <vt:lpstr>Общая идея методов ветвей и границ</vt:lpstr>
      <vt:lpstr>Метод ветвей и границ решения задачи коммивояжера Постановка задачи</vt:lpstr>
      <vt:lpstr>Метод ветвей и границ решения задачи коммивояжера Постановка задачи</vt:lpstr>
      <vt:lpstr>Метод ветвей и границ решения задачи коммивояжера Постановка задачи</vt:lpstr>
      <vt:lpstr>Метод ветвей и границ решения задачи коммивояжера Постановка задачи</vt:lpstr>
      <vt:lpstr>Метод ветвей и границ решения задачи коммивояжера Определения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Алгоритм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Метод ветвей и границ решения задачи коммивояжера Пример2</vt:lpstr>
      <vt:lpstr>Ошибки(Билашевский Е Н + Скорый В.А.)</vt:lpstr>
      <vt:lpstr>Ошибки(Билашевский Е. Н. + Скорый В.А.)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оптимизации</dc:title>
  <dc:creator>Пользователь Windows</dc:creator>
  <cp:lastModifiedBy>Пользователь Windows</cp:lastModifiedBy>
  <cp:revision>24</cp:revision>
  <dcterms:created xsi:type="dcterms:W3CDTF">2020-10-25T21:14:14Z</dcterms:created>
  <dcterms:modified xsi:type="dcterms:W3CDTF">2020-12-21T15:33:39Z</dcterms:modified>
</cp:coreProperties>
</file>