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59" r:id="rId6"/>
    <p:sldId id="263" r:id="rId7"/>
    <p:sldId id="268" r:id="rId8"/>
    <p:sldId id="264" r:id="rId9"/>
    <p:sldId id="267" r:id="rId10"/>
    <p:sldId id="266" r:id="rId11"/>
    <p:sldId id="265" r:id="rId12"/>
    <p:sldId id="260" r:id="rId13"/>
    <p:sldId id="273" r:id="rId14"/>
    <p:sldId id="269" r:id="rId15"/>
    <p:sldId id="274" r:id="rId16"/>
    <p:sldId id="275" r:id="rId17"/>
    <p:sldId id="270" r:id="rId18"/>
    <p:sldId id="271" r:id="rId19"/>
    <p:sldId id="276" r:id="rId20"/>
    <p:sldId id="277" r:id="rId21"/>
    <p:sldId id="278" r:id="rId22"/>
    <p:sldId id="272" r:id="rId23"/>
    <p:sldId id="279" r:id="rId24"/>
    <p:sldId id="283" r:id="rId25"/>
    <p:sldId id="282" r:id="rId26"/>
    <p:sldId id="281" r:id="rId27"/>
    <p:sldId id="284"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a:t>Образец подзаголовка</a:t>
            </a:r>
            <a:endParaRPr kumimoji="0" lang="en-US"/>
          </a:p>
        </p:txBody>
      </p:sp>
      <p:sp>
        <p:nvSpPr>
          <p:cNvPr id="7" name="Дата 6"/>
          <p:cNvSpPr>
            <a:spLocks noGrp="1"/>
          </p:cNvSpPr>
          <p:nvPr>
            <p:ph type="dt" sz="half" idx="10"/>
          </p:nvPr>
        </p:nvSpPr>
        <p:spPr/>
        <p:txBody>
          <a:bodyPr/>
          <a:lstStyle/>
          <a:p>
            <a:pPr>
              <a:defRPr/>
            </a:pPr>
            <a:fld id="{A64199D2-1DB5-497C-86EF-2AE81262A326}" type="datetime1">
              <a:rPr lang="ru-RU" smtClean="0">
                <a:solidFill>
                  <a:srgbClr val="000000"/>
                </a:solidFill>
              </a:rPr>
              <a:pPr>
                <a:defRPr/>
              </a:pPr>
              <a:t>21.12.2020</a:t>
            </a:fld>
            <a:endParaRPr lang="ru-RU" altLang="en-US">
              <a:solidFill>
                <a:srgbClr val="000000"/>
              </a:solidFill>
            </a:endParaRPr>
          </a:p>
        </p:txBody>
      </p:sp>
      <p:sp>
        <p:nvSpPr>
          <p:cNvPr id="20" name="Нижний колонтитул 19"/>
          <p:cNvSpPr>
            <a:spLocks noGrp="1"/>
          </p:cNvSpPr>
          <p:nvPr>
            <p:ph type="ftr" sz="quarter" idx="11"/>
          </p:nvPr>
        </p:nvSpPr>
        <p:spPr/>
        <p:txBody>
          <a:bodyPr/>
          <a:lstStyle/>
          <a:p>
            <a:pPr>
              <a:defRPr/>
            </a:pPr>
            <a:endParaRPr lang="ru-RU" altLang="en-US">
              <a:solidFill>
                <a:srgbClr val="000000"/>
              </a:solidFill>
            </a:endParaRPr>
          </a:p>
        </p:txBody>
      </p:sp>
      <p:sp>
        <p:nvSpPr>
          <p:cNvPr id="10" name="Номер слайда 9"/>
          <p:cNvSpPr>
            <a:spLocks noGrp="1"/>
          </p:cNvSpPr>
          <p:nvPr>
            <p:ph type="sldNum" sz="quarter" idx="12"/>
          </p:nvPr>
        </p:nvSpPr>
        <p:spPr/>
        <p:txBody>
          <a:bodyPr/>
          <a:lstStyle/>
          <a:p>
            <a:pPr>
              <a:defRPr/>
            </a:pPr>
            <a:fld id="{0ABF50F0-A327-4013-BC5C-7143A53CC230}" type="slidenum">
              <a:rPr lang="ru-RU" altLang="en-US" smtClean="0">
                <a:solidFill>
                  <a:srgbClr val="000000"/>
                </a:solidFill>
              </a:rPr>
              <a:pPr>
                <a:defRPr/>
              </a:pPr>
              <a:t>‹#›</a:t>
            </a:fld>
            <a:endParaRPr lang="ru-RU" altLang="en-US">
              <a:solidFill>
                <a:srgbClr val="000000"/>
              </a:solidFill>
            </a:endParaRPr>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269690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pPr>
              <a:defRPr/>
            </a:pPr>
            <a:fld id="{33B56395-1AC5-49D6-974D-0D0A20DF2928}" type="datetime1">
              <a:rPr lang="ru-RU" smtClean="0">
                <a:solidFill>
                  <a:srgbClr val="000000"/>
                </a:solidFill>
              </a:rPr>
              <a:pPr>
                <a:defRPr/>
              </a:pPr>
              <a:t>21.12.2020</a:t>
            </a:fld>
            <a:endParaRPr lang="ru-RU" altLang="en-US">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en-US">
              <a:solidFill>
                <a:srgbClr val="000000"/>
              </a:solidFill>
            </a:endParaRPr>
          </a:p>
        </p:txBody>
      </p:sp>
      <p:sp>
        <p:nvSpPr>
          <p:cNvPr id="6" name="Номер слайда 5"/>
          <p:cNvSpPr>
            <a:spLocks noGrp="1"/>
          </p:cNvSpPr>
          <p:nvPr>
            <p:ph type="sldNum" sz="quarter" idx="12"/>
          </p:nvPr>
        </p:nvSpPr>
        <p:spPr/>
        <p:txBody>
          <a:bodyPr/>
          <a:lstStyle/>
          <a:p>
            <a:pPr>
              <a:defRPr/>
            </a:pPr>
            <a:fld id="{F256BA01-F747-494A-B5E2-2C43B26EC947}" type="slidenum">
              <a:rPr lang="ru-RU" altLang="en-US" smtClean="0">
                <a:solidFill>
                  <a:srgbClr val="000000"/>
                </a:solidFill>
              </a:rPr>
              <a:pPr>
                <a:defRPr/>
              </a:pPr>
              <a:t>‹#›</a:t>
            </a:fld>
            <a:endParaRPr lang="ru-RU" altLang="en-US">
              <a:solidFill>
                <a:srgbClr val="000000"/>
              </a:solidFill>
            </a:endParaRPr>
          </a:p>
        </p:txBody>
      </p:sp>
    </p:spTree>
    <p:extLst>
      <p:ext uri="{BB962C8B-B14F-4D97-AF65-F5344CB8AC3E}">
        <p14:creationId xmlns:p14="http://schemas.microsoft.com/office/powerpoint/2010/main" val="183142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pPr>
              <a:defRPr/>
            </a:pPr>
            <a:fld id="{F0B8C020-360E-40A2-9FA0-7FEE892BF6FB}" type="datetime1">
              <a:rPr lang="ru-RU" smtClean="0">
                <a:solidFill>
                  <a:srgbClr val="000000"/>
                </a:solidFill>
              </a:rPr>
              <a:pPr>
                <a:defRPr/>
              </a:pPr>
              <a:t>21.12.2020</a:t>
            </a:fld>
            <a:endParaRPr lang="ru-RU" altLang="en-US">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en-US">
              <a:solidFill>
                <a:srgbClr val="000000"/>
              </a:solidFill>
            </a:endParaRPr>
          </a:p>
        </p:txBody>
      </p:sp>
      <p:sp>
        <p:nvSpPr>
          <p:cNvPr id="6" name="Номер слайда 5"/>
          <p:cNvSpPr>
            <a:spLocks noGrp="1"/>
          </p:cNvSpPr>
          <p:nvPr>
            <p:ph type="sldNum" sz="quarter" idx="12"/>
          </p:nvPr>
        </p:nvSpPr>
        <p:spPr/>
        <p:txBody>
          <a:bodyPr/>
          <a:lstStyle/>
          <a:p>
            <a:pPr>
              <a:defRPr/>
            </a:pPr>
            <a:fld id="{91FAE1A0-4165-4FDF-B1B8-E6D01A2BD0FB}" type="slidenum">
              <a:rPr lang="ru-RU" altLang="en-US" smtClean="0">
                <a:solidFill>
                  <a:srgbClr val="000000"/>
                </a:solidFill>
              </a:rPr>
              <a:pPr>
                <a:defRPr/>
              </a:pPr>
              <a:t>‹#›</a:t>
            </a:fld>
            <a:endParaRPr lang="ru-RU" altLang="en-US">
              <a:solidFill>
                <a:srgbClr val="000000"/>
              </a:solidFill>
            </a:endParaRPr>
          </a:p>
        </p:txBody>
      </p:sp>
    </p:spTree>
    <p:extLst>
      <p:ext uri="{BB962C8B-B14F-4D97-AF65-F5344CB8AC3E}">
        <p14:creationId xmlns:p14="http://schemas.microsoft.com/office/powerpoint/2010/main" val="385761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pPr>
              <a:defRPr/>
            </a:pPr>
            <a:fld id="{BC114111-DB42-4DC9-82F2-1C3B301BBF6F}" type="datetime1">
              <a:rPr lang="ru-RU" smtClean="0">
                <a:solidFill>
                  <a:srgbClr val="000000"/>
                </a:solidFill>
              </a:rPr>
              <a:pPr>
                <a:defRPr/>
              </a:pPr>
              <a:t>21.12.2020</a:t>
            </a:fld>
            <a:endParaRPr lang="ru-RU" altLang="en-US">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en-US">
              <a:solidFill>
                <a:srgbClr val="000000"/>
              </a:solidFill>
            </a:endParaRPr>
          </a:p>
        </p:txBody>
      </p:sp>
      <p:sp>
        <p:nvSpPr>
          <p:cNvPr id="6" name="Номер слайда 5"/>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a:t>
            </a:fld>
            <a:endParaRPr lang="ru-RU" altLang="en-US">
              <a:solidFill>
                <a:srgbClr val="000000"/>
              </a:solidFill>
            </a:endParaRPr>
          </a:p>
        </p:txBody>
      </p:sp>
    </p:spTree>
    <p:extLst>
      <p:ext uri="{BB962C8B-B14F-4D97-AF65-F5344CB8AC3E}">
        <p14:creationId xmlns:p14="http://schemas.microsoft.com/office/powerpoint/2010/main" val="422049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pPr>
              <a:defRPr/>
            </a:pPr>
            <a:fld id="{22B4E950-9F64-4EFF-A6DE-3ACF6FBA0F55}" type="datetime1">
              <a:rPr lang="ru-RU" smtClean="0">
                <a:solidFill>
                  <a:srgbClr val="000000"/>
                </a:solidFill>
              </a:rPr>
              <a:pPr>
                <a:defRPr/>
              </a:pPr>
              <a:t>21.12.2020</a:t>
            </a:fld>
            <a:endParaRPr lang="ru-RU" altLang="en-US">
              <a:solidFill>
                <a:srgbClr val="000000"/>
              </a:solidFill>
            </a:endParaRPr>
          </a:p>
        </p:txBody>
      </p:sp>
      <p:sp>
        <p:nvSpPr>
          <p:cNvPr id="5" name="Нижний колонтитул 4"/>
          <p:cNvSpPr>
            <a:spLocks noGrp="1"/>
          </p:cNvSpPr>
          <p:nvPr>
            <p:ph type="ftr" sz="quarter" idx="11"/>
          </p:nvPr>
        </p:nvSpPr>
        <p:spPr/>
        <p:txBody>
          <a:bodyPr/>
          <a:lstStyle/>
          <a:p>
            <a:pPr>
              <a:defRPr/>
            </a:pPr>
            <a:endParaRPr lang="ru-RU" altLang="en-US">
              <a:solidFill>
                <a:srgbClr val="000000"/>
              </a:solidFill>
            </a:endParaRPr>
          </a:p>
        </p:txBody>
      </p:sp>
      <p:sp>
        <p:nvSpPr>
          <p:cNvPr id="6" name="Номер слайда 5"/>
          <p:cNvSpPr>
            <a:spLocks noGrp="1"/>
          </p:cNvSpPr>
          <p:nvPr>
            <p:ph type="sldNum" sz="quarter" idx="12"/>
          </p:nvPr>
        </p:nvSpPr>
        <p:spPr/>
        <p:txBody>
          <a:bodyPr/>
          <a:lstStyle/>
          <a:p>
            <a:pPr>
              <a:defRPr/>
            </a:pPr>
            <a:fld id="{3F76BD58-5A27-45E1-9424-8DAD0983ACC6}" type="slidenum">
              <a:rPr lang="ru-RU" altLang="en-US" smtClean="0">
                <a:solidFill>
                  <a:srgbClr val="000000"/>
                </a:solidFill>
              </a:rPr>
              <a:pPr>
                <a:defRPr/>
              </a:pPr>
              <a:t>‹#›</a:t>
            </a:fld>
            <a:endParaRPr lang="ru-RU" altLang="en-US">
              <a:solidFill>
                <a:srgbClr val="000000"/>
              </a:solidFill>
            </a:endParaRPr>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val="396244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pPr>
              <a:defRPr/>
            </a:pPr>
            <a:fld id="{D3AB497B-6768-4F4E-91CF-73E7142ECC41}" type="datetime1">
              <a:rPr lang="ru-RU" smtClean="0">
                <a:solidFill>
                  <a:srgbClr val="000000"/>
                </a:solidFill>
              </a:rPr>
              <a:pPr>
                <a:defRPr/>
              </a:pPr>
              <a:t>21.12.2020</a:t>
            </a:fld>
            <a:endParaRPr lang="ru-RU" altLang="en-US">
              <a:solidFill>
                <a:srgbClr val="000000"/>
              </a:solidFill>
            </a:endParaRPr>
          </a:p>
        </p:txBody>
      </p:sp>
      <p:sp>
        <p:nvSpPr>
          <p:cNvPr id="6" name="Нижний колонтитул 5"/>
          <p:cNvSpPr>
            <a:spLocks noGrp="1"/>
          </p:cNvSpPr>
          <p:nvPr>
            <p:ph type="ftr" sz="quarter" idx="11"/>
          </p:nvPr>
        </p:nvSpPr>
        <p:spPr/>
        <p:txBody>
          <a:bodyPr/>
          <a:lstStyle/>
          <a:p>
            <a:pPr>
              <a:defRPr/>
            </a:pPr>
            <a:endParaRPr lang="ru-RU" altLang="en-US">
              <a:solidFill>
                <a:srgbClr val="000000"/>
              </a:solidFill>
            </a:endParaRPr>
          </a:p>
        </p:txBody>
      </p:sp>
      <p:sp>
        <p:nvSpPr>
          <p:cNvPr id="7" name="Номер слайда 6"/>
          <p:cNvSpPr>
            <a:spLocks noGrp="1"/>
          </p:cNvSpPr>
          <p:nvPr>
            <p:ph type="sldNum" sz="quarter" idx="12"/>
          </p:nvPr>
        </p:nvSpPr>
        <p:spPr/>
        <p:txBody>
          <a:bodyPr/>
          <a:lstStyle/>
          <a:p>
            <a:pPr>
              <a:defRPr/>
            </a:pPr>
            <a:fld id="{3675714C-C001-4639-8934-E38D47DB5F2E}" type="slidenum">
              <a:rPr lang="ru-RU" altLang="en-US" smtClean="0">
                <a:solidFill>
                  <a:srgbClr val="000000"/>
                </a:solidFill>
              </a:rPr>
              <a:pPr>
                <a:defRPr/>
              </a:pPr>
              <a:t>‹#›</a:t>
            </a:fld>
            <a:endParaRPr lang="ru-RU" altLang="en-US">
              <a:solidFill>
                <a:srgbClr val="000000"/>
              </a:solidFill>
            </a:endParaRPr>
          </a:p>
        </p:txBody>
      </p:sp>
    </p:spTree>
    <p:extLst>
      <p:ext uri="{BB962C8B-B14F-4D97-AF65-F5344CB8AC3E}">
        <p14:creationId xmlns:p14="http://schemas.microsoft.com/office/powerpoint/2010/main" val="15805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5" name="Объект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Объект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pPr>
              <a:defRPr/>
            </a:pPr>
            <a:fld id="{65B3053C-6C18-47FC-85F0-8A1B5F3AC04E}" type="datetime1">
              <a:rPr lang="ru-RU" smtClean="0">
                <a:solidFill>
                  <a:srgbClr val="000000"/>
                </a:solidFill>
              </a:rPr>
              <a:pPr>
                <a:defRPr/>
              </a:pPr>
              <a:t>21.12.2020</a:t>
            </a:fld>
            <a:endParaRPr lang="ru-RU" altLang="en-US">
              <a:solidFill>
                <a:srgbClr val="000000"/>
              </a:solidFill>
            </a:endParaRPr>
          </a:p>
        </p:txBody>
      </p:sp>
      <p:sp>
        <p:nvSpPr>
          <p:cNvPr id="8" name="Нижний колонтитул 7"/>
          <p:cNvSpPr>
            <a:spLocks noGrp="1"/>
          </p:cNvSpPr>
          <p:nvPr>
            <p:ph type="ftr" sz="quarter" idx="11"/>
          </p:nvPr>
        </p:nvSpPr>
        <p:spPr/>
        <p:txBody>
          <a:bodyPr/>
          <a:lstStyle/>
          <a:p>
            <a:pPr>
              <a:defRPr/>
            </a:pPr>
            <a:endParaRPr lang="ru-RU" altLang="en-US">
              <a:solidFill>
                <a:srgbClr val="000000"/>
              </a:solidFill>
            </a:endParaRPr>
          </a:p>
        </p:txBody>
      </p:sp>
      <p:sp>
        <p:nvSpPr>
          <p:cNvPr id="9" name="Номер слайда 8"/>
          <p:cNvSpPr>
            <a:spLocks noGrp="1"/>
          </p:cNvSpPr>
          <p:nvPr>
            <p:ph type="sldNum" sz="quarter" idx="12"/>
          </p:nvPr>
        </p:nvSpPr>
        <p:spPr/>
        <p:txBody>
          <a:bodyPr/>
          <a:lstStyle/>
          <a:p>
            <a:pPr>
              <a:defRPr/>
            </a:pPr>
            <a:fld id="{1D42F4C6-0783-42CC-911C-7A78B182B1D6}" type="slidenum">
              <a:rPr lang="ru-RU" altLang="en-US" smtClean="0">
                <a:solidFill>
                  <a:srgbClr val="000000"/>
                </a:solidFill>
              </a:rPr>
              <a:pPr>
                <a:defRPr/>
              </a:pPr>
              <a:t>‹#›</a:t>
            </a:fld>
            <a:endParaRPr lang="ru-RU" altLang="en-US">
              <a:solidFill>
                <a:srgbClr val="000000"/>
              </a:solidFill>
            </a:endParaRPr>
          </a:p>
        </p:txBody>
      </p:sp>
    </p:spTree>
    <p:extLst>
      <p:ext uri="{BB962C8B-B14F-4D97-AF65-F5344CB8AC3E}">
        <p14:creationId xmlns:p14="http://schemas.microsoft.com/office/powerpoint/2010/main" val="338237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pPr>
              <a:defRPr/>
            </a:pPr>
            <a:fld id="{79958E51-E0E1-4B2A-9994-D05DF82E07C0}" type="datetime1">
              <a:rPr lang="ru-RU" smtClean="0">
                <a:solidFill>
                  <a:srgbClr val="000000"/>
                </a:solidFill>
              </a:rPr>
              <a:pPr>
                <a:defRPr/>
              </a:pPr>
              <a:t>21.12.2020</a:t>
            </a:fld>
            <a:endParaRPr lang="ru-RU" altLang="en-US">
              <a:solidFill>
                <a:srgbClr val="000000"/>
              </a:solidFill>
            </a:endParaRPr>
          </a:p>
        </p:txBody>
      </p:sp>
      <p:sp>
        <p:nvSpPr>
          <p:cNvPr id="4" name="Нижний колонтитул 3"/>
          <p:cNvSpPr>
            <a:spLocks noGrp="1"/>
          </p:cNvSpPr>
          <p:nvPr>
            <p:ph type="ftr" sz="quarter" idx="11"/>
          </p:nvPr>
        </p:nvSpPr>
        <p:spPr/>
        <p:txBody>
          <a:bodyPr/>
          <a:lstStyle/>
          <a:p>
            <a:pPr>
              <a:defRPr/>
            </a:pPr>
            <a:endParaRPr lang="ru-RU" altLang="en-US">
              <a:solidFill>
                <a:srgbClr val="000000"/>
              </a:solidFill>
            </a:endParaRPr>
          </a:p>
        </p:txBody>
      </p:sp>
      <p:sp>
        <p:nvSpPr>
          <p:cNvPr id="5" name="Номер слайда 4"/>
          <p:cNvSpPr>
            <a:spLocks noGrp="1"/>
          </p:cNvSpPr>
          <p:nvPr>
            <p:ph type="sldNum" sz="quarter" idx="12"/>
          </p:nvPr>
        </p:nvSpPr>
        <p:spPr/>
        <p:txBody>
          <a:bodyPr/>
          <a:lstStyle/>
          <a:p>
            <a:pPr>
              <a:defRPr/>
            </a:pPr>
            <a:fld id="{205CC8DF-5CD3-48D4-9219-677A81B51AC0}" type="slidenum">
              <a:rPr lang="ru-RU" altLang="en-US" smtClean="0">
                <a:solidFill>
                  <a:srgbClr val="000000"/>
                </a:solidFill>
              </a:rPr>
              <a:pPr>
                <a:defRPr/>
              </a:pPr>
              <a:t>‹#›</a:t>
            </a:fld>
            <a:endParaRPr lang="ru-RU" altLang="en-US">
              <a:solidFill>
                <a:srgbClr val="000000"/>
              </a:solidFill>
            </a:endParaRPr>
          </a:p>
        </p:txBody>
      </p:sp>
    </p:spTree>
    <p:extLst>
      <p:ext uri="{BB962C8B-B14F-4D97-AF65-F5344CB8AC3E}">
        <p14:creationId xmlns:p14="http://schemas.microsoft.com/office/powerpoint/2010/main" val="255483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Дата 1"/>
          <p:cNvSpPr>
            <a:spLocks noGrp="1"/>
          </p:cNvSpPr>
          <p:nvPr>
            <p:ph type="dt" sz="half" idx="10"/>
          </p:nvPr>
        </p:nvSpPr>
        <p:spPr/>
        <p:txBody>
          <a:bodyPr/>
          <a:lstStyle/>
          <a:p>
            <a:pPr>
              <a:defRPr/>
            </a:pPr>
            <a:fld id="{53677458-2891-456B-93EA-6FC8DF09FAB6}" type="datetime1">
              <a:rPr lang="ru-RU" smtClean="0">
                <a:solidFill>
                  <a:srgbClr val="000000"/>
                </a:solidFill>
              </a:rPr>
              <a:pPr>
                <a:defRPr/>
              </a:pPr>
              <a:t>21.12.2020</a:t>
            </a:fld>
            <a:endParaRPr lang="ru-RU" altLang="en-US">
              <a:solidFill>
                <a:srgbClr val="000000"/>
              </a:solidFill>
            </a:endParaRPr>
          </a:p>
        </p:txBody>
      </p:sp>
      <p:sp>
        <p:nvSpPr>
          <p:cNvPr id="3" name="Нижний колонтитул 2"/>
          <p:cNvSpPr>
            <a:spLocks noGrp="1"/>
          </p:cNvSpPr>
          <p:nvPr>
            <p:ph type="ftr" sz="quarter" idx="11"/>
          </p:nvPr>
        </p:nvSpPr>
        <p:spPr/>
        <p:txBody>
          <a:bodyPr/>
          <a:lstStyle/>
          <a:p>
            <a:pPr>
              <a:defRPr/>
            </a:pPr>
            <a:endParaRPr lang="ru-RU" altLang="en-US">
              <a:solidFill>
                <a:srgbClr val="000000"/>
              </a:solidFill>
            </a:endParaRPr>
          </a:p>
        </p:txBody>
      </p:sp>
      <p:sp>
        <p:nvSpPr>
          <p:cNvPr id="4" name="Номер слайда 3"/>
          <p:cNvSpPr>
            <a:spLocks noGrp="1"/>
          </p:cNvSpPr>
          <p:nvPr>
            <p:ph type="sldNum" sz="quarter" idx="12"/>
          </p:nvPr>
        </p:nvSpPr>
        <p:spPr/>
        <p:txBody>
          <a:bodyPr/>
          <a:lstStyle/>
          <a:p>
            <a:pPr>
              <a:defRPr/>
            </a:pPr>
            <a:fld id="{9EB40D7D-9A20-4543-8A33-544854DBF62C}" type="slidenum">
              <a:rPr lang="ru-RU" altLang="en-US" smtClean="0">
                <a:solidFill>
                  <a:srgbClr val="000000"/>
                </a:solidFill>
              </a:rPr>
              <a:pPr>
                <a:defRPr/>
              </a:pPr>
              <a:t>‹#›</a:t>
            </a:fld>
            <a:endParaRPr lang="ru-RU" altLang="en-US">
              <a:solidFill>
                <a:srgbClr val="000000"/>
              </a:solidFill>
            </a:endParaRPr>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116563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a:t>Образец текста</a:t>
            </a:r>
          </a:p>
        </p:txBody>
      </p:sp>
      <p:sp>
        <p:nvSpPr>
          <p:cNvPr id="4" name="Объект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pPr>
              <a:defRPr/>
            </a:pPr>
            <a:fld id="{9492153D-8C73-4D3A-B41B-3620B6D88DAC}" type="datetime1">
              <a:rPr lang="ru-RU" smtClean="0">
                <a:solidFill>
                  <a:srgbClr val="000000"/>
                </a:solidFill>
              </a:rPr>
              <a:pPr>
                <a:defRPr/>
              </a:pPr>
              <a:t>21.12.2020</a:t>
            </a:fld>
            <a:endParaRPr lang="ru-RU" altLang="en-US">
              <a:solidFill>
                <a:srgbClr val="000000"/>
              </a:solidFill>
            </a:endParaRPr>
          </a:p>
        </p:txBody>
      </p:sp>
      <p:sp>
        <p:nvSpPr>
          <p:cNvPr id="6" name="Нижний колонтитул 5"/>
          <p:cNvSpPr>
            <a:spLocks noGrp="1"/>
          </p:cNvSpPr>
          <p:nvPr>
            <p:ph type="ftr" sz="quarter" idx="11"/>
          </p:nvPr>
        </p:nvSpPr>
        <p:spPr/>
        <p:txBody>
          <a:bodyPr/>
          <a:lstStyle/>
          <a:p>
            <a:pPr>
              <a:defRPr/>
            </a:pPr>
            <a:endParaRPr lang="ru-RU" altLang="en-US">
              <a:solidFill>
                <a:srgbClr val="000000"/>
              </a:solidFill>
            </a:endParaRPr>
          </a:p>
        </p:txBody>
      </p:sp>
      <p:sp>
        <p:nvSpPr>
          <p:cNvPr id="7" name="Номер слайда 6"/>
          <p:cNvSpPr>
            <a:spLocks noGrp="1"/>
          </p:cNvSpPr>
          <p:nvPr>
            <p:ph type="sldNum" sz="quarter" idx="12"/>
          </p:nvPr>
        </p:nvSpPr>
        <p:spPr/>
        <p:txBody>
          <a:bodyPr/>
          <a:lstStyle/>
          <a:p>
            <a:pPr>
              <a:defRPr/>
            </a:pPr>
            <a:fld id="{5A8B7AB8-4DDB-4EFC-A485-F6B424E5AED9}" type="slidenum">
              <a:rPr lang="ru-RU" altLang="en-US" smtClean="0">
                <a:solidFill>
                  <a:srgbClr val="000000"/>
                </a:solidFill>
              </a:rPr>
              <a:pPr>
                <a:defRPr/>
              </a:pPr>
              <a:t>‹#›</a:t>
            </a:fld>
            <a:endParaRPr lang="ru-RU" altLang="en-US">
              <a:solidFill>
                <a:srgbClr val="000000"/>
              </a:solidFill>
            </a:endParaRPr>
          </a:p>
        </p:txBody>
      </p:sp>
    </p:spTree>
    <p:extLst>
      <p:ext uri="{BB962C8B-B14F-4D97-AF65-F5344CB8AC3E}">
        <p14:creationId xmlns:p14="http://schemas.microsoft.com/office/powerpoint/2010/main" val="194013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pPr>
              <a:defRPr/>
            </a:pPr>
            <a:fld id="{73183774-564D-45AC-89EC-55761AE0892F}" type="datetime1">
              <a:rPr lang="ru-RU" smtClean="0">
                <a:solidFill>
                  <a:srgbClr val="000000"/>
                </a:solidFill>
              </a:rPr>
              <a:pPr>
                <a:defRPr/>
              </a:pPr>
              <a:t>21.12.2020</a:t>
            </a:fld>
            <a:endParaRPr lang="ru-RU" altLang="en-US">
              <a:solidFill>
                <a:srgbClr val="000000"/>
              </a:solidFill>
            </a:endParaRPr>
          </a:p>
        </p:txBody>
      </p:sp>
      <p:sp>
        <p:nvSpPr>
          <p:cNvPr id="6" name="Нижний колонтитул 5"/>
          <p:cNvSpPr>
            <a:spLocks noGrp="1"/>
          </p:cNvSpPr>
          <p:nvPr>
            <p:ph type="ftr" sz="quarter" idx="11"/>
          </p:nvPr>
        </p:nvSpPr>
        <p:spPr/>
        <p:txBody>
          <a:bodyPr/>
          <a:lstStyle/>
          <a:p>
            <a:pPr>
              <a:defRPr/>
            </a:pPr>
            <a:endParaRPr lang="ru-RU" altLang="en-US">
              <a:solidFill>
                <a:srgbClr val="000000"/>
              </a:solidFill>
            </a:endParaRPr>
          </a:p>
        </p:txBody>
      </p:sp>
      <p:sp>
        <p:nvSpPr>
          <p:cNvPr id="7" name="Номер слайда 6"/>
          <p:cNvSpPr>
            <a:spLocks noGrp="1"/>
          </p:cNvSpPr>
          <p:nvPr>
            <p:ph type="sldNum" sz="quarter" idx="12"/>
          </p:nvPr>
        </p:nvSpPr>
        <p:spPr/>
        <p:txBody>
          <a:bodyPr/>
          <a:lstStyle/>
          <a:p>
            <a:pPr>
              <a:defRPr/>
            </a:pPr>
            <a:fld id="{6505A5FA-3451-4B5E-B1F2-8C033FAC0714}" type="slidenum">
              <a:rPr lang="ru-RU" altLang="en-US" smtClean="0">
                <a:solidFill>
                  <a:srgbClr val="000000"/>
                </a:solidFill>
              </a:rPr>
              <a:pPr>
                <a:defRPr/>
              </a:pPr>
              <a:t>‹#›</a:t>
            </a:fld>
            <a:endParaRPr lang="ru-RU" altLang="en-US">
              <a:solidFill>
                <a:srgbClr val="000000"/>
              </a:solidFill>
            </a:endParaRPr>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a:t>Образец текста</a:t>
            </a:r>
          </a:p>
        </p:txBody>
      </p:sp>
    </p:spTree>
    <p:extLst>
      <p:ext uri="{BB962C8B-B14F-4D97-AF65-F5344CB8AC3E}">
        <p14:creationId xmlns:p14="http://schemas.microsoft.com/office/powerpoint/2010/main" val="364482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p>
            <a:r>
              <a:rPr kumimoji="0" lang="ru-RU"/>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2A403D1-8240-4F45-8799-69BAAC6653B6}" type="datetime1">
              <a:rPr lang="ru-RU" smtClean="0">
                <a:solidFill>
                  <a:srgbClr val="E7DEC9">
                    <a:shade val="50000"/>
                    <a:satMod val="200000"/>
                  </a:srgbClr>
                </a:solidFill>
              </a:rPr>
              <a:pPr/>
              <a:t>21.12.2020</a:t>
            </a:fld>
            <a:endParaRPr lang="ru-RU">
              <a:solidFill>
                <a:srgbClr val="E7DEC9">
                  <a:shade val="50000"/>
                  <a:satMod val="200000"/>
                </a:srgbClr>
              </a:solidFill>
            </a:endParaRPr>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solidFill>
                <a:srgbClr val="E7DEC9">
                  <a:shade val="50000"/>
                  <a:satMod val="200000"/>
                </a:srgbClr>
              </a:solidFill>
            </a:endParaRPr>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24F6502-3A1A-4769-B452-FE69BA137E09}" type="slidenum">
              <a:rPr lang="ru-RU" smtClean="0">
                <a:solidFill>
                  <a:srgbClr val="E7DEC9">
                    <a:shade val="50000"/>
                    <a:satMod val="200000"/>
                  </a:srgbClr>
                </a:solidFill>
              </a:rPr>
              <a:pPr/>
              <a:t>‹#›</a:t>
            </a:fld>
            <a:endParaRPr lang="ru-RU">
              <a:solidFill>
                <a:srgbClr val="E7DEC9">
                  <a:shade val="50000"/>
                  <a:satMod val="200000"/>
                </a:srgbClr>
              </a:solidFill>
            </a:endParaRPr>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2462815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Методы оптимизации</a:t>
            </a:r>
          </a:p>
        </p:txBody>
      </p:sp>
      <p:sp>
        <p:nvSpPr>
          <p:cNvPr id="3" name="Подзаголовок 2"/>
          <p:cNvSpPr>
            <a:spLocks noGrp="1"/>
          </p:cNvSpPr>
          <p:nvPr>
            <p:ph type="subTitle" idx="1"/>
          </p:nvPr>
        </p:nvSpPr>
        <p:spPr/>
        <p:txBody>
          <a:bodyPr>
            <a:normAutofit fontScale="85000" lnSpcReduction="10000"/>
          </a:bodyPr>
          <a:lstStyle/>
          <a:p>
            <a:r>
              <a:rPr lang="ru-RU" sz="2800" dirty="0"/>
              <a:t>Целочисленное программирование</a:t>
            </a:r>
          </a:p>
          <a:p>
            <a:r>
              <a:rPr lang="ru-RU" sz="2800" dirty="0">
                <a:solidFill>
                  <a:srgbClr val="4F271C">
                    <a:satMod val="130000"/>
                  </a:srgbClr>
                </a:solidFill>
              </a:rPr>
              <a:t>Венгерский алгоритм решения задачи о назначениях</a:t>
            </a:r>
            <a:endParaRPr lang="ru-RU" sz="2800" dirty="0"/>
          </a:p>
          <a:p>
            <a:endParaRPr lang="ru-RU" sz="2800" dirty="0"/>
          </a:p>
          <a:p>
            <a:r>
              <a:rPr lang="ru-RU" sz="2800" dirty="0"/>
              <a:t>Д.В. Домашова</a:t>
            </a:r>
          </a:p>
        </p:txBody>
      </p:sp>
      <p:sp>
        <p:nvSpPr>
          <p:cNvPr id="4" name="Номер слайда 3"/>
          <p:cNvSpPr>
            <a:spLocks noGrp="1"/>
          </p:cNvSpPr>
          <p:nvPr>
            <p:ph type="sldNum" sz="quarter" idx="12"/>
          </p:nvPr>
        </p:nvSpPr>
        <p:spPr/>
        <p:txBody>
          <a:bodyPr/>
          <a:lstStyle/>
          <a:p>
            <a:pPr>
              <a:defRPr/>
            </a:pPr>
            <a:fld id="{0ABF50F0-A327-4013-BC5C-7143A53CC230}" type="slidenum">
              <a:rPr lang="ru-RU" altLang="en-US" smtClean="0">
                <a:solidFill>
                  <a:srgbClr val="000000"/>
                </a:solidFill>
              </a:rPr>
              <a:pPr>
                <a:defRPr/>
              </a:pPr>
              <a:t>1</a:t>
            </a:fld>
            <a:endParaRPr lang="ru-RU" altLang="en-US">
              <a:solidFill>
                <a:srgbClr val="000000"/>
              </a:solidFill>
            </a:endParaRPr>
          </a:p>
        </p:txBody>
      </p:sp>
    </p:spTree>
    <p:extLst>
      <p:ext uri="{BB962C8B-B14F-4D97-AF65-F5344CB8AC3E}">
        <p14:creationId xmlns:p14="http://schemas.microsoft.com/office/powerpoint/2010/main" val="3618038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10</a:t>
            </a:fld>
            <a:endParaRPr lang="ru-RU" altLang="en-US">
              <a:solidFill>
                <a:srgbClr val="000000"/>
              </a:solidFill>
            </a:endParaRPr>
          </a:p>
        </p:txBody>
      </p:sp>
      <p:sp>
        <p:nvSpPr>
          <p:cNvPr id="3" name="Объект 2"/>
          <p:cNvSpPr>
            <a:spLocks noGrp="1"/>
          </p:cNvSpPr>
          <p:nvPr>
            <p:ph idx="1"/>
          </p:nvPr>
        </p:nvSpPr>
        <p:spPr>
          <a:xfrm>
            <a:off x="683568" y="1268760"/>
            <a:ext cx="7498080" cy="4800600"/>
          </a:xfrm>
          <a:solidFill>
            <a:schemeClr val="bg2"/>
          </a:solidFill>
        </p:spPr>
        <p:txBody>
          <a:bodyPr>
            <a:normAutofit fontScale="85000" lnSpcReduction="10000"/>
          </a:bodyPr>
          <a:lstStyle/>
          <a:p>
            <a:r>
              <a:rPr lang="ru-RU" sz="2400" dirty="0"/>
              <a:t>Идея венгерского алгоритма:</a:t>
            </a:r>
          </a:p>
          <a:p>
            <a:endParaRPr lang="ru-RU" sz="2400" dirty="0"/>
          </a:p>
          <a:p>
            <a:r>
              <a:rPr lang="ru-RU" sz="2400" dirty="0"/>
              <a:t>Из элементов каждой строки и каждого столбца матрицы стоимостей вычитаются их наименьшие элементы, после чего ведется поиск допустимого решения, единичным элементам которого соответствуют нулевые элементы модифицированной матрицы стоимостей. </a:t>
            </a:r>
          </a:p>
          <a:p>
            <a:pPr marL="82296" indent="0">
              <a:buNone/>
            </a:pPr>
            <a:r>
              <a:rPr lang="en-US" sz="2400" dirty="0"/>
              <a:t> </a:t>
            </a:r>
            <a:endParaRPr lang="ru-RU" sz="2400" dirty="0"/>
          </a:p>
          <a:p>
            <a:r>
              <a:rPr lang="ru-RU" sz="2400" dirty="0"/>
              <a:t>Если такое допустимое решение существует, то оно является оптимальным назначением. </a:t>
            </a:r>
          </a:p>
          <a:p>
            <a:endParaRPr lang="ru-RU" sz="2400" dirty="0"/>
          </a:p>
          <a:p>
            <a:r>
              <a:rPr lang="ru-RU" sz="2400" dirty="0"/>
              <a:t>Иначе матрица стоимостей модифицируется еще раз с целью получить в ней большее число нулевых элементов.</a:t>
            </a:r>
          </a:p>
          <a:p>
            <a:pPr marL="82296" indent="0">
              <a:buNone/>
            </a:pPr>
            <a:r>
              <a:rPr lang="ru-RU" sz="2400" dirty="0"/>
              <a:t> </a:t>
            </a:r>
          </a:p>
        </p:txBody>
      </p:sp>
    </p:spTree>
    <p:extLst>
      <p:ext uri="{BB962C8B-B14F-4D97-AF65-F5344CB8AC3E}">
        <p14:creationId xmlns:p14="http://schemas.microsoft.com/office/powerpoint/2010/main" val="420564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11</a:t>
            </a:fld>
            <a:endParaRPr lang="ru-RU" altLang="en-US">
              <a:solidFill>
                <a:srgbClr val="000000"/>
              </a:solidFill>
            </a:endParaRPr>
          </a:p>
        </p:txBody>
      </p:sp>
      <p:sp>
        <p:nvSpPr>
          <p:cNvPr id="3" name="Объект 2"/>
          <p:cNvSpPr>
            <a:spLocks noGrp="1"/>
          </p:cNvSpPr>
          <p:nvPr>
            <p:ph idx="1"/>
          </p:nvPr>
        </p:nvSpPr>
        <p:spPr>
          <a:xfrm>
            <a:off x="899592" y="1124744"/>
            <a:ext cx="7498080" cy="3456384"/>
          </a:xfrm>
          <a:solidFill>
            <a:schemeClr val="bg2"/>
          </a:solidFill>
        </p:spPr>
        <p:txBody>
          <a:bodyPr>
            <a:normAutofit/>
          </a:bodyPr>
          <a:lstStyle/>
          <a:p>
            <a:pPr marL="82296" indent="0">
              <a:buNone/>
            </a:pPr>
            <a:r>
              <a:rPr lang="ru-RU" dirty="0"/>
              <a:t>Алгоритм состоит из трех шагов:</a:t>
            </a:r>
          </a:p>
          <a:p>
            <a:r>
              <a:rPr lang="ru-RU" sz="2400" b="1" dirty="0"/>
              <a:t>Редукция строк и столбцов</a:t>
            </a:r>
            <a:endParaRPr lang="ru-RU" sz="2400" dirty="0"/>
          </a:p>
          <a:p>
            <a:r>
              <a:rPr lang="ru-RU" sz="2400" b="1" dirty="0"/>
              <a:t>Построение назначения</a:t>
            </a:r>
            <a:endParaRPr lang="ru-RU" sz="2400" dirty="0"/>
          </a:p>
          <a:p>
            <a:r>
              <a:rPr lang="ru-RU" sz="2400" b="1" dirty="0"/>
              <a:t>Модификация матрицы стоимостей</a:t>
            </a:r>
            <a:endParaRPr lang="ru-RU" sz="2400" dirty="0"/>
          </a:p>
          <a:p>
            <a:endParaRPr lang="ru-RU" dirty="0"/>
          </a:p>
        </p:txBody>
      </p:sp>
    </p:spTree>
    <p:extLst>
      <p:ext uri="{BB962C8B-B14F-4D97-AF65-F5344CB8AC3E}">
        <p14:creationId xmlns:p14="http://schemas.microsoft.com/office/powerpoint/2010/main" val="405673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12</a:t>
            </a:fld>
            <a:endParaRPr lang="ru-RU" altLang="en-US">
              <a:solidFill>
                <a:srgbClr val="000000"/>
              </a:solidFill>
            </a:endParaRPr>
          </a:p>
        </p:txBody>
      </p:sp>
      <p:sp>
        <p:nvSpPr>
          <p:cNvPr id="3" name="Объект 2"/>
          <p:cNvSpPr>
            <a:spLocks noGrp="1"/>
          </p:cNvSpPr>
          <p:nvPr>
            <p:ph idx="1"/>
          </p:nvPr>
        </p:nvSpPr>
        <p:spPr>
          <a:xfrm>
            <a:off x="827584" y="980728"/>
            <a:ext cx="7498080" cy="3600400"/>
          </a:xfrm>
          <a:solidFill>
            <a:schemeClr val="bg2"/>
          </a:solidFill>
        </p:spPr>
        <p:txBody>
          <a:bodyPr>
            <a:normAutofit/>
          </a:bodyPr>
          <a:lstStyle/>
          <a:p>
            <a:pPr marL="1536192" lvl="6" indent="0">
              <a:buNone/>
            </a:pPr>
            <a:r>
              <a:rPr lang="ru-RU" b="1" dirty="0"/>
              <a:t>1 Редукция строк и столбцов</a:t>
            </a:r>
            <a:endParaRPr lang="ru-RU" dirty="0"/>
          </a:p>
          <a:p>
            <a:r>
              <a:rPr lang="ru-RU" sz="2400" dirty="0"/>
              <a:t>Из каждого элемента строки вычитается ее </a:t>
            </a:r>
            <a:r>
              <a:rPr lang="en-US" sz="2400" dirty="0"/>
              <a:t>min</a:t>
            </a:r>
            <a:r>
              <a:rPr lang="ru-RU" sz="2400" dirty="0"/>
              <a:t> элемент. </a:t>
            </a:r>
          </a:p>
          <a:p>
            <a:r>
              <a:rPr lang="ru-RU" sz="2400" dirty="0"/>
              <a:t>Из каждого элемента столбца вычитается его </a:t>
            </a:r>
            <a:r>
              <a:rPr lang="en-US" sz="2400" dirty="0"/>
              <a:t>min</a:t>
            </a:r>
            <a:r>
              <a:rPr lang="ru-RU" sz="2400" dirty="0"/>
              <a:t> элемент. </a:t>
            </a:r>
          </a:p>
          <a:p>
            <a:r>
              <a:rPr lang="ru-RU" sz="2400" dirty="0"/>
              <a:t>Цель шага – получить в каждой строке и столбце хотя бы один нулевой элемент.</a:t>
            </a:r>
          </a:p>
        </p:txBody>
      </p:sp>
    </p:spTree>
    <p:extLst>
      <p:ext uri="{BB962C8B-B14F-4D97-AF65-F5344CB8AC3E}">
        <p14:creationId xmlns:p14="http://schemas.microsoft.com/office/powerpoint/2010/main" val="93668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13</a:t>
            </a:fld>
            <a:endParaRPr lang="ru-RU" altLang="en-US">
              <a:solidFill>
                <a:srgbClr val="000000"/>
              </a:solidFill>
            </a:endParaRPr>
          </a:p>
        </p:txBody>
      </p:sp>
      <p:sp>
        <p:nvSpPr>
          <p:cNvPr id="3" name="Объект 2"/>
          <p:cNvSpPr>
            <a:spLocks noGrp="1"/>
          </p:cNvSpPr>
          <p:nvPr>
            <p:ph idx="1"/>
          </p:nvPr>
        </p:nvSpPr>
        <p:spPr>
          <a:xfrm>
            <a:off x="683568" y="908720"/>
            <a:ext cx="8208912" cy="5544616"/>
          </a:xfrm>
          <a:solidFill>
            <a:schemeClr val="bg2"/>
          </a:solidFill>
        </p:spPr>
        <p:txBody>
          <a:bodyPr>
            <a:normAutofit/>
          </a:bodyPr>
          <a:lstStyle/>
          <a:p>
            <a:pPr marL="1536192" lvl="6" indent="0">
              <a:buNone/>
            </a:pPr>
            <a:r>
              <a:rPr lang="ru-RU" sz="3600" b="1" dirty="0"/>
              <a:t>2. Построение назначения.</a:t>
            </a:r>
            <a:endParaRPr lang="ru-RU" sz="3600" dirty="0"/>
          </a:p>
          <a:p>
            <a:pPr marL="82296" indent="0">
              <a:buNone/>
            </a:pPr>
            <a:r>
              <a:rPr lang="ru-RU" sz="2000" dirty="0"/>
              <a:t>Если в каждой строке и в каждом столбце матрицы стоимостей можно выбрать по одному нулевому элементу </a:t>
            </a:r>
            <a:r>
              <a:rPr lang="ru-RU" sz="2000" b="1" i="1" dirty="0">
                <a:sym typeface="Symbol"/>
              </a:rPr>
              <a:t></a:t>
            </a:r>
            <a:r>
              <a:rPr lang="ru-RU" sz="2000" b="1" i="1" dirty="0"/>
              <a:t> </a:t>
            </a:r>
            <a:r>
              <a:rPr lang="ru-RU" sz="2000" dirty="0"/>
              <a:t>соответствующее допустимое решение будет оптимальным, иначе </a:t>
            </a:r>
            <a:r>
              <a:rPr lang="en-US" sz="2000" dirty="0" err="1"/>
              <a:t>goto</a:t>
            </a:r>
            <a:r>
              <a:rPr lang="ru-RU" sz="2000" dirty="0"/>
              <a:t> п. 3.</a:t>
            </a:r>
          </a:p>
          <a:p>
            <a:pPr marL="82296" indent="0">
              <a:buNone/>
            </a:pPr>
            <a:r>
              <a:rPr lang="ru-RU" sz="2000" dirty="0"/>
              <a:t>а) Рассмотреть строки в порядке возрастания их номеров. </a:t>
            </a:r>
          </a:p>
          <a:p>
            <a:pPr marL="82296" indent="0">
              <a:buNone/>
            </a:pPr>
            <a:r>
              <a:rPr lang="ru-RU" sz="2000" dirty="0"/>
              <a:t>Найти строки, содержащие ровно один не вычеркнутый нулевой элемент. </a:t>
            </a:r>
          </a:p>
          <a:p>
            <a:pPr marL="82296" indent="0">
              <a:buNone/>
            </a:pPr>
            <a:r>
              <a:rPr lang="ru-RU" sz="2000" dirty="0"/>
              <a:t>В каждой такой строке произвести назначение, соответствующее не вычеркнутому нулевому элементу.</a:t>
            </a:r>
          </a:p>
          <a:p>
            <a:pPr marL="82296" indent="0">
              <a:buNone/>
            </a:pPr>
            <a:r>
              <a:rPr lang="ru-RU" sz="2000" dirty="0"/>
              <a:t>В каждом столбце, в котором было произведено назначение, вычеркнуть все не вычеркнутые ранее нулевые элементы.</a:t>
            </a:r>
          </a:p>
        </p:txBody>
      </p:sp>
    </p:spTree>
    <p:extLst>
      <p:ext uri="{BB962C8B-B14F-4D97-AF65-F5344CB8AC3E}">
        <p14:creationId xmlns:p14="http://schemas.microsoft.com/office/powerpoint/2010/main" val="219234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14</a:t>
            </a:fld>
            <a:endParaRPr lang="ru-RU" altLang="en-US">
              <a:solidFill>
                <a:srgbClr val="000000"/>
              </a:solidFill>
            </a:endParaRPr>
          </a:p>
        </p:txBody>
      </p:sp>
      <p:sp>
        <p:nvSpPr>
          <p:cNvPr id="3" name="Объект 2"/>
          <p:cNvSpPr>
            <a:spLocks noGrp="1"/>
          </p:cNvSpPr>
          <p:nvPr>
            <p:ph idx="1"/>
          </p:nvPr>
        </p:nvSpPr>
        <p:spPr>
          <a:xfrm>
            <a:off x="683568" y="908720"/>
            <a:ext cx="8208912" cy="5544616"/>
          </a:xfrm>
          <a:solidFill>
            <a:schemeClr val="bg2"/>
          </a:solidFill>
        </p:spPr>
        <p:txBody>
          <a:bodyPr>
            <a:normAutofit/>
          </a:bodyPr>
          <a:lstStyle/>
          <a:p>
            <a:pPr marL="1536192" lvl="6" indent="0">
              <a:buNone/>
            </a:pPr>
            <a:r>
              <a:rPr lang="ru-RU" sz="3600" b="1" dirty="0"/>
              <a:t>2. Построение назначения.</a:t>
            </a:r>
            <a:endParaRPr lang="ru-RU" sz="3600" dirty="0"/>
          </a:p>
          <a:p>
            <a:pPr marL="82296" indent="0">
              <a:buNone/>
            </a:pPr>
            <a:r>
              <a:rPr lang="ru-RU" sz="2200" dirty="0"/>
              <a:t>б) Рассмотреть столбцы в порядке возрастания их номеров. </a:t>
            </a:r>
          </a:p>
          <a:p>
            <a:pPr marL="82296" indent="0">
              <a:buNone/>
            </a:pPr>
            <a:r>
              <a:rPr lang="ru-RU" sz="2200" dirty="0"/>
              <a:t>Найти столбцы, содержащие ровно один не вычеркнутый нулевой элемент. </a:t>
            </a:r>
          </a:p>
          <a:p>
            <a:pPr marL="82296" indent="0">
              <a:buNone/>
            </a:pPr>
            <a:r>
              <a:rPr lang="ru-RU" sz="2200" dirty="0"/>
              <a:t>В каждом таком столбце произвести назначение, соответствующее этому нулевому элементу. </a:t>
            </a:r>
          </a:p>
          <a:p>
            <a:pPr marL="82296" indent="0">
              <a:buNone/>
            </a:pPr>
            <a:r>
              <a:rPr lang="ru-RU" sz="2200" dirty="0"/>
              <a:t>В каждой строке, в которой было произведено назначение, вычеркнуть все не вычеркнутые ранее нулевые элементы.</a:t>
            </a:r>
          </a:p>
          <a:p>
            <a:pPr marL="82296" indent="0">
              <a:buNone/>
            </a:pPr>
            <a:r>
              <a:rPr lang="ru-RU" sz="2200" dirty="0"/>
              <a:t>в) Выполнять а), б) до тех пор, пока не будет вычеркнуто </a:t>
            </a:r>
            <a:r>
              <a:rPr lang="en-US" sz="2200" dirty="0"/>
              <a:t>max</a:t>
            </a:r>
            <a:r>
              <a:rPr lang="ru-RU" sz="2200" dirty="0"/>
              <a:t> возможное число нулей. </a:t>
            </a:r>
          </a:p>
          <a:p>
            <a:pPr marL="82296" indent="0">
              <a:buNone/>
            </a:pPr>
            <a:r>
              <a:rPr lang="ru-RU" sz="2200" dirty="0"/>
              <a:t>Если построенное назначение полное </a:t>
            </a:r>
            <a:r>
              <a:rPr lang="ru-RU" sz="2200" b="1" i="1" dirty="0">
                <a:sym typeface="Symbol"/>
              </a:rPr>
              <a:t></a:t>
            </a:r>
            <a:r>
              <a:rPr lang="ru-RU" sz="2200" b="1" i="1" dirty="0"/>
              <a:t> </a:t>
            </a:r>
            <a:r>
              <a:rPr lang="ru-RU" sz="2200" dirty="0"/>
              <a:t>оно оптимально, иначе </a:t>
            </a:r>
            <a:r>
              <a:rPr lang="en-US" sz="2200" dirty="0" err="1"/>
              <a:t>goto</a:t>
            </a:r>
            <a:r>
              <a:rPr lang="ru-RU" sz="2200" dirty="0"/>
              <a:t> п. 3.</a:t>
            </a:r>
          </a:p>
          <a:p>
            <a:endParaRPr lang="ru-RU" sz="2400" dirty="0"/>
          </a:p>
        </p:txBody>
      </p:sp>
    </p:spTree>
    <p:extLst>
      <p:ext uri="{BB962C8B-B14F-4D97-AF65-F5344CB8AC3E}">
        <p14:creationId xmlns:p14="http://schemas.microsoft.com/office/powerpoint/2010/main" val="345489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15</a:t>
            </a:fld>
            <a:endParaRPr lang="ru-RU" altLang="en-US">
              <a:solidFill>
                <a:srgbClr val="000000"/>
              </a:solidFill>
            </a:endParaRPr>
          </a:p>
        </p:txBody>
      </p:sp>
      <p:sp>
        <p:nvSpPr>
          <p:cNvPr id="3" name="Объект 2"/>
          <p:cNvSpPr>
            <a:spLocks noGrp="1"/>
          </p:cNvSpPr>
          <p:nvPr>
            <p:ph idx="1"/>
          </p:nvPr>
        </p:nvSpPr>
        <p:spPr>
          <a:xfrm>
            <a:off x="683568" y="908720"/>
            <a:ext cx="8208912" cy="5832648"/>
          </a:xfrm>
          <a:solidFill>
            <a:schemeClr val="bg2"/>
          </a:solidFill>
        </p:spPr>
        <p:txBody>
          <a:bodyPr>
            <a:normAutofit fontScale="40000" lnSpcReduction="20000"/>
          </a:bodyPr>
          <a:lstStyle/>
          <a:p>
            <a:pPr marL="82296" lvl="0" indent="0">
              <a:buNone/>
            </a:pPr>
            <a:r>
              <a:rPr lang="ru-RU" sz="6000" b="1" dirty="0"/>
              <a:t>3. Модификация матрицы стоимостей.</a:t>
            </a:r>
            <a:endParaRPr lang="ru-RU" sz="6000" dirty="0"/>
          </a:p>
          <a:p>
            <a:pPr marL="82296" indent="0">
              <a:buNone/>
            </a:pPr>
            <a:endParaRPr lang="ru-RU" dirty="0"/>
          </a:p>
          <a:p>
            <a:r>
              <a:rPr lang="ru-RU" sz="5000" dirty="0"/>
              <a:t>Определим для редуцированной матрицы стоимостей минимальное множество строк и столбцов, содержащих все нулевые элементы, и найдем минимальный элемент вне данного множества.</a:t>
            </a:r>
          </a:p>
          <a:p>
            <a:r>
              <a:rPr lang="ru-RU" sz="5000" dirty="0"/>
              <a:t>Если значение данного элемента вычесть из всех остальных элементов матрицы, то на месте нулей будут стоять отрицательные величины и, по крайней мере, один элемент, не принадлежащий выделенному множеству строк и столбцов, станет равным нулю. Однако, теперь назначение нулевой стоимости может не быть оптимальным, поскольку матрица содержит отрицательные элементы. Для того, чтобы матрица не содержала отрицательных элементов, прибавим абсолютную величину наименьшего отрицательного элемента ко всем элементам выделенных строк и столбцов. </a:t>
            </a:r>
          </a:p>
          <a:p>
            <a:r>
              <a:rPr lang="ru-RU" sz="5000" dirty="0"/>
              <a:t>Тогда к элементам расположенным на пересечении выделенных строк и столбцов, данная величина будет прибавляться дважды. Кроме того, как и раньше, все отрицательные элементы будут преобразованы в нулевые или положительные элементы.</a:t>
            </a:r>
            <a:r>
              <a:rPr lang="ru-RU" sz="5000" b="1" i="1" dirty="0"/>
              <a:t> </a:t>
            </a:r>
            <a:endParaRPr lang="ru-RU" sz="5000" dirty="0"/>
          </a:p>
          <a:p>
            <a:r>
              <a:rPr lang="ru-RU" sz="5000" b="1" i="1" dirty="0">
                <a:sym typeface="Symbol"/>
              </a:rPr>
              <a:t></a:t>
            </a:r>
            <a:r>
              <a:rPr lang="ru-RU" sz="5000" b="1" i="1" dirty="0"/>
              <a:t> </a:t>
            </a:r>
            <a:r>
              <a:rPr lang="ru-RU" sz="5000" dirty="0"/>
              <a:t>Новая матрица стала содержать больше нулей, расположенных вне строк и столбцов, соответствующих нулевым элементам текущего неоптимального решения.</a:t>
            </a:r>
          </a:p>
        </p:txBody>
      </p:sp>
    </p:spTree>
    <p:extLst>
      <p:ext uri="{BB962C8B-B14F-4D97-AF65-F5344CB8AC3E}">
        <p14:creationId xmlns:p14="http://schemas.microsoft.com/office/powerpoint/2010/main" val="3440797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16</a:t>
            </a:fld>
            <a:endParaRPr lang="ru-RU" altLang="en-US">
              <a:solidFill>
                <a:srgbClr val="000000"/>
              </a:solidFill>
            </a:endParaRPr>
          </a:p>
        </p:txBody>
      </p:sp>
      <p:sp>
        <p:nvSpPr>
          <p:cNvPr id="3" name="Объект 2"/>
          <p:cNvSpPr>
            <a:spLocks noGrp="1"/>
          </p:cNvSpPr>
          <p:nvPr>
            <p:ph idx="1"/>
          </p:nvPr>
        </p:nvSpPr>
        <p:spPr>
          <a:xfrm>
            <a:off x="683568" y="908720"/>
            <a:ext cx="8208912" cy="4680520"/>
          </a:xfrm>
          <a:solidFill>
            <a:schemeClr val="bg2"/>
          </a:solidFill>
        </p:spPr>
        <p:txBody>
          <a:bodyPr>
            <a:normAutofit fontScale="70000" lnSpcReduction="20000"/>
          </a:bodyPr>
          <a:lstStyle/>
          <a:p>
            <a:pPr marL="82296" lvl="0" indent="0">
              <a:buNone/>
            </a:pPr>
            <a:r>
              <a:rPr lang="ru-RU" sz="3800" b="1" dirty="0"/>
              <a:t>3. Модификация матрицы стоимостей.</a:t>
            </a:r>
            <a:endParaRPr lang="ru-RU" sz="3800" dirty="0"/>
          </a:p>
          <a:p>
            <a:pPr marL="82296" indent="0">
              <a:buNone/>
            </a:pPr>
            <a:endParaRPr lang="ru-RU" dirty="0"/>
          </a:p>
          <a:p>
            <a:pPr marL="186055" indent="0" algn="just">
              <a:spcAft>
                <a:spcPts val="0"/>
              </a:spcAft>
              <a:buNone/>
              <a:tabLst>
                <a:tab pos="-1350645" algn="l"/>
              </a:tabLst>
            </a:pPr>
            <a:r>
              <a:rPr lang="ru-RU" dirty="0">
                <a:latin typeface="Arial"/>
                <a:ea typeface="Times New Roman"/>
              </a:rPr>
              <a:t>а) Вычислить число 0-ей в каждой не вычеркнутой строке и каждом не вычеркнутом столбце.</a:t>
            </a:r>
            <a:endParaRPr lang="ru-RU" dirty="0">
              <a:latin typeface="Times New Roman"/>
              <a:ea typeface="Times New Roman"/>
            </a:endParaRPr>
          </a:p>
          <a:p>
            <a:pPr marL="186055" indent="0" algn="just">
              <a:spcAft>
                <a:spcPts val="0"/>
              </a:spcAft>
              <a:buNone/>
              <a:tabLst>
                <a:tab pos="-1350645" algn="l"/>
              </a:tabLst>
            </a:pPr>
            <a:r>
              <a:rPr lang="ru-RU" dirty="0">
                <a:latin typeface="Arial"/>
                <a:ea typeface="Times New Roman"/>
              </a:rPr>
              <a:t>б) Вычеркнуть строку или столбец с </a:t>
            </a:r>
            <a:r>
              <a:rPr lang="en-US" dirty="0">
                <a:latin typeface="Arial"/>
                <a:ea typeface="Times New Roman"/>
              </a:rPr>
              <a:t>max</a:t>
            </a:r>
            <a:r>
              <a:rPr lang="ru-RU" dirty="0">
                <a:latin typeface="Arial"/>
                <a:ea typeface="Times New Roman"/>
              </a:rPr>
              <a:t> числом нулей. В случае равенства числа 0 в нескольких строках и столбцах вычеркнуть любую из этих строк (или любую из столбцов).</a:t>
            </a:r>
            <a:endParaRPr lang="ru-RU" dirty="0">
              <a:latin typeface="Times New Roman"/>
              <a:ea typeface="Times New Roman"/>
            </a:endParaRPr>
          </a:p>
          <a:p>
            <a:pPr marL="186055" indent="0" algn="just">
              <a:spcAft>
                <a:spcPts val="0"/>
              </a:spcAft>
              <a:buNone/>
              <a:tabLst>
                <a:tab pos="-1350645" algn="l"/>
              </a:tabLst>
            </a:pPr>
            <a:r>
              <a:rPr lang="ru-RU" dirty="0">
                <a:latin typeface="Arial"/>
                <a:ea typeface="Times New Roman"/>
              </a:rPr>
              <a:t>в) Выполнять а), б) до тех пор, пока не будут вычеркнуты все нули.</a:t>
            </a:r>
            <a:endParaRPr lang="ru-RU" dirty="0">
              <a:latin typeface="Times New Roman"/>
              <a:ea typeface="Times New Roman"/>
            </a:endParaRPr>
          </a:p>
          <a:p>
            <a:pPr marL="186055" indent="0" algn="just">
              <a:spcAft>
                <a:spcPts val="0"/>
              </a:spcAft>
              <a:buNone/>
              <a:tabLst>
                <a:tab pos="-1350645" algn="l"/>
              </a:tabLst>
            </a:pPr>
            <a:r>
              <a:rPr lang="ru-RU" dirty="0">
                <a:latin typeface="Arial"/>
                <a:ea typeface="Times New Roman"/>
              </a:rPr>
              <a:t>г) Из всех не вычеркнутых элементов вычесть </a:t>
            </a:r>
            <a:r>
              <a:rPr lang="en-US" dirty="0">
                <a:latin typeface="Arial"/>
                <a:ea typeface="Times New Roman"/>
              </a:rPr>
              <a:t>min </a:t>
            </a:r>
            <a:r>
              <a:rPr lang="ru-RU" dirty="0">
                <a:latin typeface="Arial"/>
                <a:ea typeface="Times New Roman"/>
              </a:rPr>
              <a:t>не вычеркнутый элемент и прибавить его к каждому элементу, расположенному на пересечении двух линий.</a:t>
            </a:r>
            <a:endParaRPr lang="ru-RU" dirty="0">
              <a:effectLst/>
              <a:latin typeface="Times New Roman"/>
              <a:ea typeface="Times New Roman"/>
            </a:endParaRPr>
          </a:p>
        </p:txBody>
      </p:sp>
    </p:spTree>
    <p:extLst>
      <p:ext uri="{BB962C8B-B14F-4D97-AF65-F5344CB8AC3E}">
        <p14:creationId xmlns:p14="http://schemas.microsoft.com/office/powerpoint/2010/main" val="363528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17</a:t>
            </a:fld>
            <a:endParaRPr lang="ru-RU" altLang="en-US">
              <a:solidFill>
                <a:srgbClr val="000000"/>
              </a:solidFill>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196752"/>
            <a:ext cx="6937370" cy="2088232"/>
          </a:xfrm>
          <a:prstGeom prst="rect">
            <a:avLst/>
          </a:prstGeom>
          <a:solidFill>
            <a:schemeClr val="bg2"/>
          </a:solidFill>
          <a:ln>
            <a:noFill/>
          </a:ln>
          <a:effectLst/>
        </p:spPr>
      </p:pic>
    </p:spTree>
    <p:extLst>
      <p:ext uri="{BB962C8B-B14F-4D97-AF65-F5344CB8AC3E}">
        <p14:creationId xmlns:p14="http://schemas.microsoft.com/office/powerpoint/2010/main" val="1705090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18</a:t>
            </a:fld>
            <a:endParaRPr lang="ru-RU" altLang="en-US">
              <a:solidFill>
                <a:srgbClr val="000000"/>
              </a:solidFill>
            </a:endParaRPr>
          </a:p>
        </p:txBody>
      </p:sp>
      <p:pic>
        <p:nvPicPr>
          <p:cNvPr id="2050"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r="68280"/>
          <a:stretch/>
        </p:blipFill>
        <p:spPr bwMode="auto">
          <a:xfrm>
            <a:off x="755576" y="1412776"/>
            <a:ext cx="2542795" cy="2376264"/>
          </a:xfrm>
          <a:prstGeom prst="rect">
            <a:avLst/>
          </a:prstGeom>
          <a:solidFill>
            <a:schemeClr val="bg2"/>
          </a:solidFill>
          <a:ln>
            <a:noFill/>
          </a:ln>
          <a:effectLst/>
        </p:spPr>
      </p:pic>
    </p:spTree>
    <p:extLst>
      <p:ext uri="{BB962C8B-B14F-4D97-AF65-F5344CB8AC3E}">
        <p14:creationId xmlns:p14="http://schemas.microsoft.com/office/powerpoint/2010/main" val="1509946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19</a:t>
            </a:fld>
            <a:endParaRPr lang="ru-RU" altLang="en-US">
              <a:solidFill>
                <a:srgbClr val="000000"/>
              </a:solidFill>
            </a:endParaRPr>
          </a:p>
        </p:txBody>
      </p:sp>
      <p:pic>
        <p:nvPicPr>
          <p:cNvPr id="2050"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r="40850"/>
          <a:stretch/>
        </p:blipFill>
        <p:spPr bwMode="auto">
          <a:xfrm>
            <a:off x="755577" y="1412776"/>
            <a:ext cx="4741710" cy="2376264"/>
          </a:xfrm>
          <a:prstGeom prst="rect">
            <a:avLst/>
          </a:prstGeom>
          <a:solidFill>
            <a:schemeClr val="bg2"/>
          </a:solidFill>
          <a:ln>
            <a:noFill/>
          </a:ln>
          <a:effectLst/>
        </p:spPr>
      </p:pic>
    </p:spTree>
    <p:extLst>
      <p:ext uri="{BB962C8B-B14F-4D97-AF65-F5344CB8AC3E}">
        <p14:creationId xmlns:p14="http://schemas.microsoft.com/office/powerpoint/2010/main" val="25136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706090"/>
          </a:xfrm>
        </p:spPr>
        <p:txBody>
          <a:bodyPr>
            <a:normAutofit/>
          </a:bodyPr>
          <a:lstStyle/>
          <a:p>
            <a:r>
              <a:rPr lang="ru-RU" sz="2800" dirty="0">
                <a:effectLst/>
              </a:rPr>
              <a:t>Постановка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2</a:t>
            </a:fld>
            <a:endParaRPr lang="ru-RU" altLang="en-US">
              <a:solidFill>
                <a:srgbClr val="000000"/>
              </a:solidFill>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99591" y="1196752"/>
            <a:ext cx="7537293" cy="2448272"/>
          </a:xfrm>
          <a:prstGeom prst="rect">
            <a:avLst/>
          </a:prstGeom>
          <a:solidFill>
            <a:schemeClr val="bg2"/>
          </a:solidFill>
          <a:ln>
            <a:noFill/>
          </a:ln>
          <a:effectLst/>
        </p:spPr>
      </p:pic>
    </p:spTree>
    <p:extLst>
      <p:ext uri="{BB962C8B-B14F-4D97-AF65-F5344CB8AC3E}">
        <p14:creationId xmlns:p14="http://schemas.microsoft.com/office/powerpoint/2010/main" val="243623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20</a:t>
            </a:fld>
            <a:endParaRPr lang="ru-RU" altLang="en-US">
              <a:solidFill>
                <a:srgbClr val="000000"/>
              </a:solidFill>
            </a:endParaRP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12776"/>
            <a:ext cx="8016429" cy="2376264"/>
          </a:xfrm>
          <a:prstGeom prst="rect">
            <a:avLst/>
          </a:prstGeom>
          <a:solidFill>
            <a:schemeClr val="bg2"/>
          </a:solidFill>
          <a:ln>
            <a:noFill/>
          </a:ln>
          <a:effectLst/>
        </p:spPr>
      </p:pic>
    </p:spTree>
    <p:extLst>
      <p:ext uri="{BB962C8B-B14F-4D97-AF65-F5344CB8AC3E}">
        <p14:creationId xmlns:p14="http://schemas.microsoft.com/office/powerpoint/2010/main" val="183818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21</a:t>
            </a:fld>
            <a:endParaRPr lang="ru-RU" altLang="en-US">
              <a:solidFill>
                <a:srgbClr val="000000"/>
              </a:solidFill>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268760"/>
            <a:ext cx="7819633" cy="1872208"/>
          </a:xfrm>
          <a:prstGeom prst="rect">
            <a:avLst/>
          </a:prstGeom>
          <a:solidFill>
            <a:schemeClr val="bg2"/>
          </a:solidFill>
          <a:ln>
            <a:noFill/>
          </a:ln>
          <a:effectLst/>
        </p:spPr>
      </p:pic>
    </p:spTree>
    <p:extLst>
      <p:ext uri="{BB962C8B-B14F-4D97-AF65-F5344CB8AC3E}">
        <p14:creationId xmlns:p14="http://schemas.microsoft.com/office/powerpoint/2010/main" val="1894473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22</a:t>
            </a:fld>
            <a:endParaRPr lang="ru-RU" altLang="en-US">
              <a:solidFill>
                <a:srgbClr val="000000"/>
              </a:solidFill>
            </a:endParaRP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268760"/>
            <a:ext cx="7776864" cy="2789548"/>
          </a:xfrm>
          <a:prstGeom prst="rect">
            <a:avLst/>
          </a:prstGeom>
          <a:solidFill>
            <a:schemeClr val="bg2"/>
          </a:solidFill>
          <a:ln>
            <a:noFill/>
          </a:ln>
          <a:effectLst/>
        </p:spPr>
      </p:pic>
    </p:spTree>
    <p:extLst>
      <p:ext uri="{BB962C8B-B14F-4D97-AF65-F5344CB8AC3E}">
        <p14:creationId xmlns:p14="http://schemas.microsoft.com/office/powerpoint/2010/main" val="203788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23</a:t>
            </a:fld>
            <a:endParaRPr lang="ru-RU" altLang="en-US">
              <a:solidFill>
                <a:srgbClr val="000000"/>
              </a:solidFill>
            </a:endParaRPr>
          </a:p>
        </p:txBody>
      </p:sp>
      <p:pic>
        <p:nvPicPr>
          <p:cNvPr id="5124" name="Picture 4"/>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b="70180"/>
          <a:stretch/>
        </p:blipFill>
        <p:spPr bwMode="auto">
          <a:xfrm>
            <a:off x="611560" y="908721"/>
            <a:ext cx="6912768" cy="1692966"/>
          </a:xfrm>
          <a:prstGeom prst="rect">
            <a:avLst/>
          </a:prstGeom>
          <a:solidFill>
            <a:schemeClr val="bg2"/>
          </a:solidFill>
          <a:ln>
            <a:noFill/>
          </a:ln>
          <a:effectLst/>
        </p:spPr>
      </p:pic>
    </p:spTree>
    <p:extLst>
      <p:ext uri="{BB962C8B-B14F-4D97-AF65-F5344CB8AC3E}">
        <p14:creationId xmlns:p14="http://schemas.microsoft.com/office/powerpoint/2010/main" val="3763859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24</a:t>
            </a:fld>
            <a:endParaRPr lang="ru-RU" altLang="en-US">
              <a:solidFill>
                <a:srgbClr val="000000"/>
              </a:solidFill>
            </a:endParaRPr>
          </a:p>
        </p:txBody>
      </p:sp>
      <p:pic>
        <p:nvPicPr>
          <p:cNvPr id="5124" name="Picture 4"/>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b="46020"/>
          <a:stretch/>
        </p:blipFill>
        <p:spPr bwMode="auto">
          <a:xfrm>
            <a:off x="611560" y="908721"/>
            <a:ext cx="6912768" cy="3064566"/>
          </a:xfrm>
          <a:prstGeom prst="rect">
            <a:avLst/>
          </a:prstGeom>
          <a:solidFill>
            <a:schemeClr val="bg2"/>
          </a:solidFill>
          <a:ln>
            <a:noFill/>
          </a:ln>
          <a:effectLst/>
        </p:spPr>
      </p:pic>
    </p:spTree>
    <p:extLst>
      <p:ext uri="{BB962C8B-B14F-4D97-AF65-F5344CB8AC3E}">
        <p14:creationId xmlns:p14="http://schemas.microsoft.com/office/powerpoint/2010/main" val="2328022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25</a:t>
            </a:fld>
            <a:endParaRPr lang="ru-RU" altLang="en-US">
              <a:solidFill>
                <a:srgbClr val="000000"/>
              </a:solidFill>
            </a:endParaRPr>
          </a:p>
        </p:txBody>
      </p:sp>
      <p:pic>
        <p:nvPicPr>
          <p:cNvPr id="5124"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908720"/>
            <a:ext cx="6912768" cy="5677245"/>
          </a:xfrm>
          <a:prstGeom prst="rect">
            <a:avLst/>
          </a:prstGeom>
          <a:solidFill>
            <a:schemeClr val="bg2"/>
          </a:solidFill>
          <a:ln>
            <a:noFill/>
          </a:ln>
          <a:effectLst/>
        </p:spPr>
      </p:pic>
    </p:spTree>
    <p:extLst>
      <p:ext uri="{BB962C8B-B14F-4D97-AF65-F5344CB8AC3E}">
        <p14:creationId xmlns:p14="http://schemas.microsoft.com/office/powerpoint/2010/main" val="355689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26</a:t>
            </a:fld>
            <a:endParaRPr lang="ru-RU" altLang="en-US">
              <a:solidFill>
                <a:srgbClr val="000000"/>
              </a:solidFill>
            </a:endParaRPr>
          </a:p>
        </p:txBody>
      </p:sp>
      <p:pic>
        <p:nvPicPr>
          <p:cNvPr id="5124"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908720"/>
            <a:ext cx="6912768" cy="5677245"/>
          </a:xfrm>
          <a:prstGeom prst="rect">
            <a:avLst/>
          </a:prstGeom>
          <a:solidFill>
            <a:schemeClr val="bg2"/>
          </a:solidFill>
          <a:ln>
            <a:noFill/>
          </a:ln>
          <a:effectLst/>
        </p:spPr>
      </p:pic>
      <p:pic>
        <p:nvPicPr>
          <p:cNvPr id="614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33" t="-106103" r="48312" b="-6103"/>
          <a:stretch/>
        </p:blipFill>
        <p:spPr bwMode="auto">
          <a:xfrm>
            <a:off x="4973444" y="903249"/>
            <a:ext cx="4003288" cy="5698273"/>
          </a:xfrm>
          <a:prstGeom prst="rect">
            <a:avLst/>
          </a:prstGeom>
          <a:solidFill>
            <a:schemeClr val="bg2"/>
          </a:solidFill>
          <a:ln>
            <a:noFill/>
          </a:ln>
          <a:effectLst/>
        </p:spPr>
      </p:pic>
    </p:spTree>
    <p:extLst>
      <p:ext uri="{BB962C8B-B14F-4D97-AF65-F5344CB8AC3E}">
        <p14:creationId xmlns:p14="http://schemas.microsoft.com/office/powerpoint/2010/main" val="2739541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B1F6A95A-B5B1-40A9-90B4-9EE13C7ADAE9}"/>
              </a:ext>
            </a:extLst>
          </p:cNvPr>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27</a:t>
            </a:fld>
            <a:endParaRPr lang="ru-RU" altLang="en-US">
              <a:solidFill>
                <a:srgbClr val="000000"/>
              </a:solidFill>
            </a:endParaRPr>
          </a:p>
        </p:txBody>
      </p:sp>
      <p:sp>
        <p:nvSpPr>
          <p:cNvPr id="5" name="TextBox 4">
            <a:extLst>
              <a:ext uri="{FF2B5EF4-FFF2-40B4-BE49-F238E27FC236}">
                <a16:creationId xmlns:a16="http://schemas.microsoft.com/office/drawing/2014/main" id="{6753B34F-F0E8-44E0-AC8F-E461E4D7562C}"/>
              </a:ext>
            </a:extLst>
          </p:cNvPr>
          <p:cNvSpPr txBox="1"/>
          <p:nvPr/>
        </p:nvSpPr>
        <p:spPr>
          <a:xfrm>
            <a:off x="1115616" y="260648"/>
            <a:ext cx="7704856" cy="2308324"/>
          </a:xfrm>
          <a:prstGeom prst="rect">
            <a:avLst/>
          </a:prstGeom>
          <a:noFill/>
        </p:spPr>
        <p:txBody>
          <a:bodyPr wrap="square" rtlCol="0">
            <a:spAutoFit/>
          </a:bodyPr>
          <a:lstStyle/>
          <a:p>
            <a:r>
              <a:rPr lang="ru-RU" b="1" dirty="0">
                <a:latin typeface="Arial" panose="020B0604020202020204" pitchFamily="34" charset="0"/>
                <a:cs typeface="Arial" panose="020B0604020202020204" pitchFamily="34" charset="0"/>
              </a:rPr>
              <a:t>2 слайд  </a:t>
            </a:r>
            <a:r>
              <a:rPr lang="en-US" dirty="0" err="1">
                <a:latin typeface="Arial" panose="020B0604020202020204" pitchFamily="34" charset="0"/>
                <a:cs typeface="Arial" panose="020B0604020202020204" pitchFamily="34" charset="0"/>
              </a:rPr>
              <a:t>Cij</a:t>
            </a:r>
            <a:r>
              <a:rPr lang="en-US" dirty="0">
                <a:latin typeface="Arial" panose="020B0604020202020204" pitchFamily="34" charset="0"/>
                <a:cs typeface="Arial" panose="020B0604020202020204" pitchFamily="34" charset="0"/>
              </a:rPr>
              <a:t>-________ 1&lt;=i&lt;=n  1&lt;=j&lt;=n</a:t>
            </a:r>
            <a:br>
              <a:rPr lang="ru-RU" dirty="0">
                <a:latin typeface="Arial" panose="020B0604020202020204" pitchFamily="34" charset="0"/>
                <a:cs typeface="Arial" panose="020B0604020202020204" pitchFamily="34" charset="0"/>
              </a:rPr>
            </a:br>
            <a:r>
              <a:rPr lang="ru-RU"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слайд </a:t>
            </a:r>
            <a:r>
              <a:rPr lang="ru-RU" dirty="0">
                <a:latin typeface="Arial" panose="020B0604020202020204" pitchFamily="34" charset="0"/>
                <a:cs typeface="Arial" panose="020B0604020202020204" pitchFamily="34" charset="0"/>
              </a:rPr>
              <a:t>обрезано слово </a:t>
            </a:r>
            <a:r>
              <a:rPr lang="ru-RU" dirty="0" err="1">
                <a:latin typeface="Arial" panose="020B0604020202020204" pitchFamily="34" charset="0"/>
                <a:cs typeface="Arial" panose="020B0604020202020204" pitchFamily="34" charset="0"/>
              </a:rPr>
              <a:t>объек</a:t>
            </a:r>
            <a:r>
              <a:rPr lang="ru-RU" b="1" dirty="0" err="1">
                <a:latin typeface="Arial" panose="020B0604020202020204" pitchFamily="34" charset="0"/>
                <a:cs typeface="Arial" panose="020B0604020202020204" pitchFamily="34" charset="0"/>
              </a:rPr>
              <a:t>Т</a:t>
            </a:r>
            <a:br>
              <a:rPr lang="en-US" b="1" dirty="0"/>
            </a:br>
            <a:r>
              <a:rPr lang="ru-RU"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слайд </a:t>
            </a:r>
            <a:r>
              <a:rPr lang="ru-RU" dirty="0">
                <a:latin typeface="Arial" panose="020B0604020202020204" pitchFamily="34" charset="0"/>
                <a:cs typeface="Arial" panose="020B0604020202020204" pitchFamily="34" charset="0"/>
              </a:rPr>
              <a:t>в конце написать что </a:t>
            </a:r>
            <a:r>
              <a:rPr lang="en-US" dirty="0" err="1">
                <a:latin typeface="Arial" panose="020B0604020202020204" pitchFamily="34" charset="0"/>
                <a:cs typeface="Arial" panose="020B0604020202020204" pitchFamily="34" charset="0"/>
              </a:rPr>
              <a:t>Xij</a:t>
            </a:r>
            <a:r>
              <a:rPr lang="ru-RU" dirty="0">
                <a:latin typeface="Arial" panose="020B0604020202020204" pitchFamily="34" charset="0"/>
                <a:cs typeface="Arial" panose="020B0604020202020204" pitchFamily="34" charset="0"/>
              </a:rPr>
              <a:t> принадлежат множеству состоящем из 0 и 1 для всех </a:t>
            </a:r>
            <a:r>
              <a:rPr lang="en-US" dirty="0">
                <a:latin typeface="Arial" panose="020B0604020202020204" pitchFamily="34" charset="0"/>
                <a:cs typeface="Arial" panose="020B0604020202020204" pitchFamily="34" charset="0"/>
              </a:rPr>
              <a:t>1&lt;=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&lt;=n  1&lt;=j&lt;=n</a:t>
            </a:r>
            <a:br>
              <a:rPr lang="ru-RU" dirty="0">
                <a:latin typeface="Arial" panose="020B0604020202020204" pitchFamily="34" charset="0"/>
                <a:cs typeface="Arial" panose="020B0604020202020204" pitchFamily="34" charset="0"/>
              </a:rPr>
            </a:br>
            <a:r>
              <a:rPr lang="ru-RU" b="1" dirty="0">
                <a:latin typeface="Arial" panose="020B0604020202020204" pitchFamily="34" charset="0"/>
                <a:cs typeface="Arial" panose="020B0604020202020204" pitchFamily="34" charset="0"/>
              </a:rPr>
              <a:t>8 слайд </a:t>
            </a:r>
            <a:r>
              <a:rPr lang="ru-RU" u="sng" dirty="0">
                <a:latin typeface="Arial" panose="020B0604020202020204" pitchFamily="34" charset="0"/>
                <a:cs typeface="Arial" panose="020B0604020202020204" pitchFamily="34" charset="0"/>
              </a:rPr>
              <a:t>написать</a:t>
            </a:r>
            <a:r>
              <a:rPr lang="ru-RU" dirty="0">
                <a:latin typeface="Arial" panose="020B0604020202020204" pitchFamily="34" charset="0"/>
                <a:cs typeface="Arial" panose="020B0604020202020204" pitchFamily="34" charset="0"/>
              </a:rPr>
              <a:t> </a:t>
            </a:r>
            <a:r>
              <a:rPr lang="el-GR" i="0" dirty="0">
                <a:solidFill>
                  <a:srgbClr val="111111"/>
                </a:solidFill>
                <a:effectLst/>
                <a:latin typeface="Arial" panose="020B0604020202020204" pitchFamily="34" charset="0"/>
                <a:cs typeface="Arial" panose="020B0604020202020204" pitchFamily="34" charset="0"/>
              </a:rPr>
              <a:t>γ</a:t>
            </a:r>
            <a:r>
              <a:rPr lang="en-US" i="0" dirty="0" err="1">
                <a:solidFill>
                  <a:srgbClr val="111111"/>
                </a:solidFill>
                <a:effectLst/>
                <a:latin typeface="Arial" panose="020B0604020202020204" pitchFamily="34" charset="0"/>
                <a:cs typeface="Arial" panose="020B0604020202020204" pitchFamily="34" charset="0"/>
              </a:rPr>
              <a:t>i</a:t>
            </a:r>
            <a:r>
              <a:rPr lang="ru-RU" i="0" dirty="0">
                <a:solidFill>
                  <a:srgbClr val="111111"/>
                </a:solidFill>
                <a:effectLst/>
                <a:latin typeface="Arial" panose="020B0604020202020204" pitchFamily="34" charset="0"/>
                <a:cs typeface="Arial" panose="020B0604020202020204" pitchFamily="34" charset="0"/>
              </a:rPr>
              <a:t>(гамма)  </a:t>
            </a:r>
            <a:r>
              <a:rPr lang="el-GR" i="0" dirty="0">
                <a:solidFill>
                  <a:srgbClr val="333333"/>
                </a:solidFill>
                <a:effectLst/>
                <a:latin typeface="Arial" panose="020B0604020202020204" pitchFamily="34" charset="0"/>
                <a:cs typeface="Arial" panose="020B0604020202020204" pitchFamily="34" charset="0"/>
              </a:rPr>
              <a:t>δ</a:t>
            </a:r>
            <a:r>
              <a:rPr lang="en-US" dirty="0">
                <a:solidFill>
                  <a:srgbClr val="333333"/>
                </a:solidFill>
                <a:latin typeface="Arial" panose="020B0604020202020204" pitchFamily="34" charset="0"/>
                <a:cs typeface="Arial" panose="020B0604020202020204" pitchFamily="34" charset="0"/>
              </a:rPr>
              <a:t>j(</a:t>
            </a:r>
            <a:r>
              <a:rPr lang="ru-RU" dirty="0">
                <a:solidFill>
                  <a:srgbClr val="333333"/>
                </a:solidFill>
                <a:latin typeface="Arial" panose="020B0604020202020204" pitchFamily="34" charset="0"/>
                <a:cs typeface="Arial" panose="020B0604020202020204" pitchFamily="34" charset="0"/>
              </a:rPr>
              <a:t>дельта)</a:t>
            </a:r>
            <a:r>
              <a:rPr lang="en-US" dirty="0">
                <a:solidFill>
                  <a:srgbClr val="333333"/>
                </a:solidFill>
                <a:latin typeface="Arial" panose="020B0604020202020204" pitchFamily="34" charset="0"/>
                <a:cs typeface="Arial" panose="020B0604020202020204" pitchFamily="34" charset="0"/>
              </a:rPr>
              <a:t> </a:t>
            </a:r>
            <a:r>
              <a:rPr lang="ru-RU" u="sng" dirty="0">
                <a:solidFill>
                  <a:srgbClr val="333333"/>
                </a:solidFill>
                <a:latin typeface="Arial" panose="020B0604020202020204" pitchFamily="34" charset="0"/>
                <a:cs typeface="Arial" panose="020B0604020202020204" pitchFamily="34" charset="0"/>
              </a:rPr>
              <a:t>вместо</a:t>
            </a:r>
            <a:r>
              <a:rPr lang="ru-RU" dirty="0">
                <a:solidFill>
                  <a:srgbClr val="333333"/>
                </a:solidFill>
                <a:latin typeface="Arial" panose="020B0604020202020204" pitchFamily="34" charset="0"/>
                <a:cs typeface="Arial" panose="020B0604020202020204" pitchFamily="34" charset="0"/>
              </a:rPr>
              <a:t> </a:t>
            </a:r>
            <a:r>
              <a:rPr lang="el-GR" i="0" dirty="0">
                <a:solidFill>
                  <a:srgbClr val="111111"/>
                </a:solidFill>
                <a:effectLst/>
                <a:latin typeface="Arial" panose="020B0604020202020204" pitchFamily="34" charset="0"/>
                <a:cs typeface="Arial" panose="020B0604020202020204" pitchFamily="34" charset="0"/>
              </a:rPr>
              <a:t>γ</a:t>
            </a:r>
            <a:r>
              <a:rPr lang="en-US" i="0" dirty="0" err="1">
                <a:solidFill>
                  <a:srgbClr val="111111"/>
                </a:solidFill>
                <a:effectLst/>
                <a:latin typeface="Arial" panose="020B0604020202020204" pitchFamily="34" charset="0"/>
                <a:cs typeface="Arial" panose="020B0604020202020204" pitchFamily="34" charset="0"/>
              </a:rPr>
              <a:t>ij</a:t>
            </a:r>
            <a:r>
              <a:rPr lang="ru-RU" i="0" dirty="0">
                <a:solidFill>
                  <a:srgbClr val="111111"/>
                </a:solidFill>
                <a:effectLst/>
                <a:latin typeface="Arial" panose="020B0604020202020204" pitchFamily="34" charset="0"/>
                <a:cs typeface="Arial" panose="020B0604020202020204" pitchFamily="34" charset="0"/>
              </a:rPr>
              <a:t>(гамма)  </a:t>
            </a:r>
            <a:r>
              <a:rPr lang="el-GR" i="0" dirty="0">
                <a:solidFill>
                  <a:srgbClr val="333333"/>
                </a:solidFill>
                <a:effectLst/>
                <a:latin typeface="Arial" panose="020B0604020202020204" pitchFamily="34" charset="0"/>
                <a:cs typeface="Arial" panose="020B0604020202020204" pitchFamily="34" charset="0"/>
              </a:rPr>
              <a:t>δ</a:t>
            </a:r>
            <a:r>
              <a:rPr lang="en-US" i="0" dirty="0" err="1">
                <a:solidFill>
                  <a:srgbClr val="333333"/>
                </a:solidFill>
                <a:effectLst/>
                <a:latin typeface="Arial" panose="020B0604020202020204" pitchFamily="34" charset="0"/>
                <a:cs typeface="Arial" panose="020B0604020202020204" pitchFamily="34" charset="0"/>
              </a:rPr>
              <a:t>i</a:t>
            </a:r>
            <a:r>
              <a:rPr lang="en-US" dirty="0" err="1">
                <a:solidFill>
                  <a:srgbClr val="333333"/>
                </a:solidFill>
                <a:latin typeface="Arial" panose="020B0604020202020204" pitchFamily="34" charset="0"/>
                <a:cs typeface="Arial" panose="020B0604020202020204" pitchFamily="34" charset="0"/>
              </a:rPr>
              <a:t>j</a:t>
            </a:r>
            <a:r>
              <a:rPr lang="en-US" dirty="0">
                <a:solidFill>
                  <a:srgbClr val="333333"/>
                </a:solidFill>
                <a:latin typeface="Arial" panose="020B0604020202020204" pitchFamily="34" charset="0"/>
                <a:cs typeface="Arial" panose="020B0604020202020204" pitchFamily="34" charset="0"/>
              </a:rPr>
              <a:t>(</a:t>
            </a:r>
            <a:r>
              <a:rPr lang="ru-RU" dirty="0">
                <a:solidFill>
                  <a:srgbClr val="333333"/>
                </a:solidFill>
                <a:latin typeface="Arial" panose="020B0604020202020204" pitchFamily="34" charset="0"/>
                <a:cs typeface="Arial" panose="020B0604020202020204" pitchFamily="34" charset="0"/>
              </a:rPr>
              <a:t>дельта)</a:t>
            </a:r>
            <a:r>
              <a:rPr lang="en-US" dirty="0">
                <a:solidFill>
                  <a:srgbClr val="333333"/>
                </a:solidFill>
                <a:latin typeface="Arial" panose="020B0604020202020204" pitchFamily="34" charset="0"/>
                <a:cs typeface="Arial" panose="020B0604020202020204" pitchFamily="34" charset="0"/>
              </a:rPr>
              <a:t> </a:t>
            </a:r>
          </a:p>
          <a:p>
            <a:r>
              <a:rPr lang="en-US" b="1" dirty="0">
                <a:solidFill>
                  <a:srgbClr val="333333"/>
                </a:solidFill>
                <a:latin typeface="Arial" panose="020B0604020202020204" pitchFamily="34" charset="0"/>
                <a:cs typeface="Arial" panose="020B0604020202020204" pitchFamily="34" charset="0"/>
              </a:rPr>
              <a:t>26 </a:t>
            </a:r>
            <a:r>
              <a:rPr lang="ru-RU" b="1" dirty="0">
                <a:solidFill>
                  <a:srgbClr val="333333"/>
                </a:solidFill>
                <a:latin typeface="Arial" panose="020B0604020202020204" pitchFamily="34" charset="0"/>
                <a:cs typeface="Arial" panose="020B0604020202020204" pitchFamily="34" charset="0"/>
              </a:rPr>
              <a:t>слайд </a:t>
            </a:r>
            <a:r>
              <a:rPr lang="ru-RU">
                <a:solidFill>
                  <a:srgbClr val="333333"/>
                </a:solidFill>
                <a:latin typeface="Arial" panose="020B0604020202020204" pitchFamily="34" charset="0"/>
                <a:cs typeface="Arial" panose="020B0604020202020204" pitchFamily="34" charset="0"/>
              </a:rPr>
              <a:t>выписать в конце ответ </a:t>
            </a:r>
            <a:r>
              <a:rPr lang="ru-RU" dirty="0">
                <a:solidFill>
                  <a:srgbClr val="333333"/>
                </a:solidFill>
                <a:latin typeface="Arial" panose="020B0604020202020204" pitchFamily="34" charset="0"/>
                <a:cs typeface="Arial" panose="020B0604020202020204" pitchFamily="34" charset="0"/>
              </a:rPr>
              <a:t>– матрицу </a:t>
            </a:r>
            <a:r>
              <a:rPr lang="en-US" dirty="0">
                <a:solidFill>
                  <a:srgbClr val="333333"/>
                </a:solidFill>
                <a:latin typeface="Arial" panose="020B0604020202020204" pitchFamily="34" charset="0"/>
                <a:cs typeface="Arial" panose="020B0604020202020204" pitchFamily="34" charset="0"/>
              </a:rPr>
              <a:t>x*</a:t>
            </a:r>
            <a:br>
              <a:rPr lang="ru-RU" dirty="0">
                <a:latin typeface="Arial" panose="020B0604020202020204" pitchFamily="34" charset="0"/>
                <a:cs typeface="Arial" panose="020B0604020202020204" pitchFamily="34" charset="0"/>
              </a:rPr>
            </a:br>
            <a:br>
              <a:rPr lang="ru-RU" dirty="0"/>
            </a:br>
            <a:endParaRPr lang="ru-RU" dirty="0"/>
          </a:p>
        </p:txBody>
      </p:sp>
      <p:sp>
        <p:nvSpPr>
          <p:cNvPr id="6" name="TextBox 5">
            <a:extLst>
              <a:ext uri="{FF2B5EF4-FFF2-40B4-BE49-F238E27FC236}">
                <a16:creationId xmlns:a16="http://schemas.microsoft.com/office/drawing/2014/main" id="{4B57C103-E87A-4F9B-BFE2-9657AF8F5F20}"/>
              </a:ext>
            </a:extLst>
          </p:cNvPr>
          <p:cNvSpPr txBox="1"/>
          <p:nvPr/>
        </p:nvSpPr>
        <p:spPr>
          <a:xfrm flipH="1">
            <a:off x="5364088" y="5805264"/>
            <a:ext cx="3528392" cy="923330"/>
          </a:xfrm>
          <a:prstGeom prst="rect">
            <a:avLst/>
          </a:prstGeom>
          <a:noFill/>
        </p:spPr>
        <p:txBody>
          <a:bodyPr wrap="square" rtlCol="0">
            <a:spAutoFit/>
          </a:bodyPr>
          <a:lstStyle/>
          <a:p>
            <a:r>
              <a:rPr lang="ru-RU" dirty="0">
                <a:latin typeface="Arial" panose="020B0604020202020204" pitchFamily="34" charset="0"/>
                <a:cs typeface="Arial" panose="020B0604020202020204" pitchFamily="34" charset="0"/>
              </a:rPr>
              <a:t>Ошибки искали</a:t>
            </a:r>
            <a:r>
              <a:rPr lang="en-US" dirty="0">
                <a:latin typeface="Arial" panose="020B0604020202020204" pitchFamily="34" charset="0"/>
                <a:cs typeface="Arial" panose="020B0604020202020204" pitchFamily="34" charset="0"/>
              </a:rPr>
              <a:t>:</a:t>
            </a:r>
            <a:r>
              <a:rPr lang="ru-RU" dirty="0">
                <a:latin typeface="Arial" panose="020B0604020202020204" pitchFamily="34" charset="0"/>
                <a:cs typeface="Arial" panose="020B0604020202020204" pitchFamily="34" charset="0"/>
              </a:rPr>
              <a:t>Шемякин И.В. и </a:t>
            </a:r>
            <a:r>
              <a:rPr lang="ru-RU" b="0" i="0" dirty="0" err="1">
                <a:solidFill>
                  <a:srgbClr val="000000"/>
                </a:solidFill>
                <a:effectLst/>
                <a:latin typeface="Arial" panose="020B0604020202020204" pitchFamily="34" charset="0"/>
                <a:cs typeface="Arial" panose="020B0604020202020204" pitchFamily="34" charset="0"/>
              </a:rPr>
              <a:t>Косвинцев</a:t>
            </a:r>
            <a:r>
              <a:rPr lang="ru-RU" dirty="0">
                <a:latin typeface="Arial" panose="020B0604020202020204" pitchFamily="34" charset="0"/>
                <a:cs typeface="Arial" panose="020B0604020202020204" pitchFamily="34" charset="0"/>
              </a:rPr>
              <a:t> К.Е.</a:t>
            </a:r>
            <a:br>
              <a:rPr lang="ru-RU" dirty="0">
                <a:latin typeface="Arial" panose="020B0604020202020204" pitchFamily="34" charset="0"/>
                <a:cs typeface="Arial" panose="020B0604020202020204" pitchFamily="34" charset="0"/>
              </a:rPr>
            </a:br>
            <a:r>
              <a:rPr lang="ru-RU" dirty="0">
                <a:latin typeface="Arial" panose="020B0604020202020204" pitchFamily="34" charset="0"/>
                <a:cs typeface="Arial" panose="020B0604020202020204" pitchFamily="34" charset="0"/>
              </a:rPr>
              <a:t>Группа</a:t>
            </a:r>
            <a:r>
              <a:rPr lang="en-US" dirty="0">
                <a:latin typeface="Arial" panose="020B0604020202020204" pitchFamily="34" charset="0"/>
                <a:cs typeface="Arial" panose="020B0604020202020204" pitchFamily="34" charset="0"/>
              </a:rPr>
              <a:t>:</a:t>
            </a:r>
            <a:r>
              <a:rPr lang="ru-RU" dirty="0">
                <a:latin typeface="Arial" panose="020B0604020202020204" pitchFamily="34" charset="0"/>
                <a:cs typeface="Arial" panose="020B0604020202020204" pitchFamily="34" charset="0"/>
              </a:rPr>
              <a:t>С18-702</a:t>
            </a:r>
          </a:p>
        </p:txBody>
      </p:sp>
    </p:spTree>
    <p:extLst>
      <p:ext uri="{BB962C8B-B14F-4D97-AF65-F5344CB8AC3E}">
        <p14:creationId xmlns:p14="http://schemas.microsoft.com/office/powerpoint/2010/main" val="16801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706090"/>
          </a:xfrm>
        </p:spPr>
        <p:txBody>
          <a:bodyPr>
            <a:normAutofit/>
          </a:bodyPr>
          <a:lstStyle/>
          <a:p>
            <a:r>
              <a:rPr lang="ru-RU" sz="2800" dirty="0">
                <a:effectLst/>
              </a:rPr>
              <a:t>Постановка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3</a:t>
            </a:fld>
            <a:endParaRPr lang="ru-RU" altLang="en-US">
              <a:solidFill>
                <a:srgbClr val="000000"/>
              </a:solidFill>
            </a:endParaRPr>
          </a:p>
        </p:txBody>
      </p:sp>
      <p:pic>
        <p:nvPicPr>
          <p:cNvPr id="2050"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b="60852"/>
          <a:stretch/>
        </p:blipFill>
        <p:spPr bwMode="auto">
          <a:xfrm>
            <a:off x="827584" y="1052735"/>
            <a:ext cx="7848872" cy="1853751"/>
          </a:xfrm>
          <a:prstGeom prst="rect">
            <a:avLst/>
          </a:prstGeom>
          <a:solidFill>
            <a:schemeClr val="bg2"/>
          </a:solidFill>
          <a:ln>
            <a:noFill/>
          </a:ln>
          <a:effectLst/>
        </p:spPr>
      </p:pic>
    </p:spTree>
    <p:extLst>
      <p:ext uri="{BB962C8B-B14F-4D97-AF65-F5344CB8AC3E}">
        <p14:creationId xmlns:p14="http://schemas.microsoft.com/office/powerpoint/2010/main" val="404036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706090"/>
          </a:xfrm>
        </p:spPr>
        <p:txBody>
          <a:bodyPr>
            <a:normAutofit/>
          </a:bodyPr>
          <a:lstStyle/>
          <a:p>
            <a:r>
              <a:rPr lang="ru-RU" sz="2800" dirty="0">
                <a:effectLst/>
              </a:rPr>
              <a:t>Постановка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4</a:t>
            </a:fld>
            <a:endParaRPr lang="ru-RU" altLang="en-US">
              <a:solidFill>
                <a:srgbClr val="000000"/>
              </a:solidFill>
            </a:endParaRP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052735"/>
            <a:ext cx="7848872" cy="4735308"/>
          </a:xfrm>
          <a:prstGeom prst="rect">
            <a:avLst/>
          </a:prstGeom>
          <a:solidFill>
            <a:schemeClr val="bg2"/>
          </a:solidFill>
          <a:ln>
            <a:noFill/>
          </a:ln>
          <a:effectLst/>
        </p:spPr>
      </p:pic>
    </p:spTree>
    <p:extLst>
      <p:ext uri="{BB962C8B-B14F-4D97-AF65-F5344CB8AC3E}">
        <p14:creationId xmlns:p14="http://schemas.microsoft.com/office/powerpoint/2010/main" val="119883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706090"/>
          </a:xfrm>
        </p:spPr>
        <p:txBody>
          <a:bodyPr>
            <a:normAutofit/>
          </a:bodyPr>
          <a:lstStyle/>
          <a:p>
            <a:r>
              <a:rPr lang="ru-RU" sz="2800" dirty="0">
                <a:effectLst/>
              </a:rPr>
              <a:t>Постановка задачи о назначениях</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5</a:t>
            </a:fld>
            <a:endParaRPr lang="ru-RU" altLang="en-US">
              <a:solidFill>
                <a:srgbClr val="000000"/>
              </a:solidFill>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268760"/>
            <a:ext cx="7962609" cy="3312368"/>
          </a:xfrm>
          <a:prstGeom prst="rect">
            <a:avLst/>
          </a:prstGeom>
          <a:solidFill>
            <a:schemeClr val="bg2"/>
          </a:solidFill>
          <a:ln>
            <a:noFill/>
          </a:ln>
          <a:effectLst/>
        </p:spPr>
      </p:pic>
    </p:spTree>
    <p:extLst>
      <p:ext uri="{BB962C8B-B14F-4D97-AF65-F5344CB8AC3E}">
        <p14:creationId xmlns:p14="http://schemas.microsoft.com/office/powerpoint/2010/main" val="132950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br>
              <a:rPr lang="ru-RU" sz="2800" dirty="0">
                <a:effectLst/>
              </a:rPr>
            </a:br>
            <a:r>
              <a:rPr lang="ru-RU" sz="2800" dirty="0">
                <a:effectLst/>
              </a:rPr>
              <a:t>Обоснование</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6</a:t>
            </a:fld>
            <a:endParaRPr lang="ru-RU" altLang="en-US">
              <a:solidFill>
                <a:srgbClr val="000000"/>
              </a:solidFill>
            </a:endParaRP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3" y="1268759"/>
            <a:ext cx="7776865" cy="4255997"/>
          </a:xfrm>
          <a:prstGeom prst="rect">
            <a:avLst/>
          </a:prstGeom>
          <a:solidFill>
            <a:schemeClr val="bg2"/>
          </a:solidFill>
          <a:ln>
            <a:noFill/>
          </a:ln>
          <a:effectLst/>
        </p:spPr>
      </p:pic>
    </p:spTree>
    <p:extLst>
      <p:ext uri="{BB962C8B-B14F-4D97-AF65-F5344CB8AC3E}">
        <p14:creationId xmlns:p14="http://schemas.microsoft.com/office/powerpoint/2010/main" val="108830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br>
              <a:rPr lang="ru-RU" sz="2800" dirty="0">
                <a:effectLst/>
              </a:rPr>
            </a:br>
            <a:r>
              <a:rPr lang="ru-RU" sz="2800" dirty="0">
                <a:effectLst/>
              </a:rPr>
              <a:t>Обоснование</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7</a:t>
            </a:fld>
            <a:endParaRPr lang="ru-RU" altLang="en-US">
              <a:solidFill>
                <a:srgbClr val="000000"/>
              </a:solidFill>
            </a:endParaRPr>
          </a:p>
        </p:txBody>
      </p:sp>
      <p:pic>
        <p:nvPicPr>
          <p:cNvPr id="5124" name="Picture 4"/>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b="57350"/>
          <a:stretch/>
        </p:blipFill>
        <p:spPr bwMode="auto">
          <a:xfrm>
            <a:off x="683568" y="1196752"/>
            <a:ext cx="7846834" cy="1535562"/>
          </a:xfrm>
          <a:prstGeom prst="rect">
            <a:avLst/>
          </a:prstGeom>
          <a:solidFill>
            <a:schemeClr val="bg2"/>
          </a:solidFill>
          <a:ln>
            <a:noFill/>
          </a:ln>
          <a:effectLst/>
        </p:spPr>
      </p:pic>
    </p:spTree>
    <p:extLst>
      <p:ext uri="{BB962C8B-B14F-4D97-AF65-F5344CB8AC3E}">
        <p14:creationId xmlns:p14="http://schemas.microsoft.com/office/powerpoint/2010/main" val="391447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br>
              <a:rPr lang="ru-RU" sz="2800" dirty="0">
                <a:effectLst/>
              </a:rPr>
            </a:br>
            <a:r>
              <a:rPr lang="ru-RU" sz="2800" dirty="0">
                <a:effectLst/>
              </a:rPr>
              <a:t>Обоснование</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8</a:t>
            </a:fld>
            <a:endParaRPr lang="ru-RU" altLang="en-US">
              <a:solidFill>
                <a:srgbClr val="000000"/>
              </a:solidFill>
            </a:endParaRPr>
          </a:p>
        </p:txBody>
      </p:sp>
      <p:pic>
        <p:nvPicPr>
          <p:cNvPr id="5124" name="Picture 4"/>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b="28022"/>
          <a:stretch/>
        </p:blipFill>
        <p:spPr bwMode="auto">
          <a:xfrm>
            <a:off x="683568" y="1196752"/>
            <a:ext cx="7846834" cy="2591477"/>
          </a:xfrm>
          <a:prstGeom prst="rect">
            <a:avLst/>
          </a:prstGeom>
          <a:solidFill>
            <a:schemeClr val="bg2"/>
          </a:solidFill>
          <a:ln>
            <a:noFill/>
          </a:ln>
          <a:effectLst/>
        </p:spPr>
      </p:pic>
    </p:spTree>
    <p:extLst>
      <p:ext uri="{BB962C8B-B14F-4D97-AF65-F5344CB8AC3E}">
        <p14:creationId xmlns:p14="http://schemas.microsoft.com/office/powerpoint/2010/main" val="401032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74638"/>
            <a:ext cx="8034096" cy="706090"/>
          </a:xfrm>
        </p:spPr>
        <p:txBody>
          <a:bodyPr>
            <a:normAutofit fontScale="90000"/>
          </a:bodyPr>
          <a:lstStyle/>
          <a:p>
            <a:r>
              <a:rPr lang="ru-RU" sz="2800" dirty="0">
                <a:effectLst/>
              </a:rPr>
              <a:t>Венгерский алгоритм решения задачи о назначениях</a:t>
            </a:r>
            <a:br>
              <a:rPr lang="ru-RU" sz="2800" dirty="0">
                <a:effectLst/>
              </a:rPr>
            </a:br>
            <a:r>
              <a:rPr lang="ru-RU" sz="2800" dirty="0">
                <a:effectLst/>
              </a:rPr>
              <a:t>Обоснование</a:t>
            </a:r>
            <a:endParaRPr lang="ru-RU" sz="2800" dirty="0"/>
          </a:p>
        </p:txBody>
      </p:sp>
      <p:sp>
        <p:nvSpPr>
          <p:cNvPr id="4" name="Номер слайда 3"/>
          <p:cNvSpPr>
            <a:spLocks noGrp="1"/>
          </p:cNvSpPr>
          <p:nvPr>
            <p:ph type="sldNum" sz="quarter" idx="12"/>
          </p:nvPr>
        </p:nvSpPr>
        <p:spPr/>
        <p:txBody>
          <a:bodyPr/>
          <a:lstStyle/>
          <a:p>
            <a:pPr>
              <a:defRPr/>
            </a:pPr>
            <a:fld id="{DD9C23F7-4D77-4555-A946-CF07389FC6EA}" type="slidenum">
              <a:rPr lang="ru-RU" altLang="en-US" smtClean="0">
                <a:solidFill>
                  <a:srgbClr val="000000"/>
                </a:solidFill>
              </a:rPr>
              <a:pPr>
                <a:defRPr/>
              </a:pPr>
              <a:t>9</a:t>
            </a:fld>
            <a:endParaRPr lang="ru-RU" altLang="en-US">
              <a:solidFill>
                <a:srgbClr val="000000"/>
              </a:solidFill>
            </a:endParaRPr>
          </a:p>
        </p:txBody>
      </p:sp>
      <p:pic>
        <p:nvPicPr>
          <p:cNvPr id="5124"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196752"/>
            <a:ext cx="7846834" cy="3600400"/>
          </a:xfrm>
          <a:prstGeom prst="rect">
            <a:avLst/>
          </a:prstGeom>
          <a:solidFill>
            <a:schemeClr val="bg2"/>
          </a:solidFill>
          <a:ln>
            <a:noFill/>
          </a:ln>
          <a:effectLst/>
        </p:spPr>
      </p:pic>
    </p:spTree>
    <p:extLst>
      <p:ext uri="{BB962C8B-B14F-4D97-AF65-F5344CB8AC3E}">
        <p14:creationId xmlns:p14="http://schemas.microsoft.com/office/powerpoint/2010/main" val="505518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852</Words>
  <Application>Microsoft Office PowerPoint</Application>
  <PresentationFormat>Экран (4:3)</PresentationFormat>
  <Paragraphs>101</Paragraphs>
  <Slides>27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Corbel</vt:lpstr>
      <vt:lpstr>Gill Sans MT</vt:lpstr>
      <vt:lpstr>Times New Roman</vt:lpstr>
      <vt:lpstr>Verdana</vt:lpstr>
      <vt:lpstr>Wingdings 2</vt:lpstr>
      <vt:lpstr>Солнцестояние</vt:lpstr>
      <vt:lpstr>Методы оптимизации</vt:lpstr>
      <vt:lpstr>Постановка задачи о назначениях</vt:lpstr>
      <vt:lpstr>Постановка задачи о назначениях</vt:lpstr>
      <vt:lpstr>Постановка задачи о назначениях</vt:lpstr>
      <vt:lpstr>Постановка задачи о назначениях</vt:lpstr>
      <vt:lpstr>Венгерский алгоритм решения задачи о назначениях Обоснование</vt:lpstr>
      <vt:lpstr>Венгерский алгоритм решения задачи о назначениях Обоснование</vt:lpstr>
      <vt:lpstr>Венгерский алгоритм решения задачи о назначениях Обоснование</vt:lpstr>
      <vt:lpstr>Венгерский алгоритм решения задачи о назначениях Обоснование</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Венгерский алгоритм решения задачи о назначениях</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Методы оптимизации</dc:title>
  <dc:creator>Пользователь Windows</dc:creator>
  <cp:lastModifiedBy>Amidamaru Amidamaru</cp:lastModifiedBy>
  <cp:revision>16</cp:revision>
  <dcterms:created xsi:type="dcterms:W3CDTF">2020-11-05T20:00:38Z</dcterms:created>
  <dcterms:modified xsi:type="dcterms:W3CDTF">2020-12-21T12:34:11Z</dcterms:modified>
</cp:coreProperties>
</file>